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7" r:id="rId2"/>
    <p:sldId id="259"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3226" y="8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0578176-778E-4533-8CDA-846DCAA35B5D}" type="datetimeFigureOut">
              <a:rPr kumimoji="1" lang="ja-JP" altLang="en-US" smtClean="0"/>
              <a:t>2024/3/14</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CA9E685-04C2-40F3-A358-FACB2C5B5DB7}" type="slidenum">
              <a:rPr kumimoji="1" lang="ja-JP" altLang="en-US" smtClean="0"/>
              <a:t>‹#›</a:t>
            </a:fld>
            <a:endParaRPr kumimoji="1" lang="ja-JP" altLang="en-US"/>
          </a:p>
        </p:txBody>
      </p:sp>
    </p:spTree>
    <p:extLst>
      <p:ext uri="{BB962C8B-B14F-4D97-AF65-F5344CB8AC3E}">
        <p14:creationId xmlns:p14="http://schemas.microsoft.com/office/powerpoint/2010/main" val="37528637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198BCB8-190F-4598-B0B8-36776ED28015}" type="datetimeFigureOut">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3963F4-5DFE-45A3-B640-EF96F8A78BCE}" type="slidenum">
              <a:rPr kumimoji="1" lang="ja-JP" altLang="en-US" smtClean="0"/>
              <a:t>‹#›</a:t>
            </a:fld>
            <a:endParaRPr kumimoji="1" lang="ja-JP" altLang="en-US"/>
          </a:p>
        </p:txBody>
      </p:sp>
    </p:spTree>
    <p:extLst>
      <p:ext uri="{BB962C8B-B14F-4D97-AF65-F5344CB8AC3E}">
        <p14:creationId xmlns:p14="http://schemas.microsoft.com/office/powerpoint/2010/main" val="3573174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198BCB8-190F-4598-B0B8-36776ED28015}" type="datetimeFigureOut">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3963F4-5DFE-45A3-B640-EF96F8A78BCE}" type="slidenum">
              <a:rPr kumimoji="1" lang="ja-JP" altLang="en-US" smtClean="0"/>
              <a:t>‹#›</a:t>
            </a:fld>
            <a:endParaRPr kumimoji="1" lang="ja-JP" altLang="en-US"/>
          </a:p>
        </p:txBody>
      </p:sp>
    </p:spTree>
    <p:extLst>
      <p:ext uri="{BB962C8B-B14F-4D97-AF65-F5344CB8AC3E}">
        <p14:creationId xmlns:p14="http://schemas.microsoft.com/office/powerpoint/2010/main" val="3880544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198BCB8-190F-4598-B0B8-36776ED28015}" type="datetimeFigureOut">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3963F4-5DFE-45A3-B640-EF96F8A78BCE}" type="slidenum">
              <a:rPr kumimoji="1" lang="ja-JP" altLang="en-US" smtClean="0"/>
              <a:t>‹#›</a:t>
            </a:fld>
            <a:endParaRPr kumimoji="1" lang="ja-JP" altLang="en-US"/>
          </a:p>
        </p:txBody>
      </p:sp>
    </p:spTree>
    <p:extLst>
      <p:ext uri="{BB962C8B-B14F-4D97-AF65-F5344CB8AC3E}">
        <p14:creationId xmlns:p14="http://schemas.microsoft.com/office/powerpoint/2010/main" val="1958690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198BCB8-190F-4598-B0B8-36776ED28015}" type="datetimeFigureOut">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3963F4-5DFE-45A3-B640-EF96F8A78BCE}" type="slidenum">
              <a:rPr kumimoji="1" lang="ja-JP" altLang="en-US" smtClean="0"/>
              <a:t>‹#›</a:t>
            </a:fld>
            <a:endParaRPr kumimoji="1" lang="ja-JP" altLang="en-US"/>
          </a:p>
        </p:txBody>
      </p:sp>
    </p:spTree>
    <p:extLst>
      <p:ext uri="{BB962C8B-B14F-4D97-AF65-F5344CB8AC3E}">
        <p14:creationId xmlns:p14="http://schemas.microsoft.com/office/powerpoint/2010/main" val="205052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198BCB8-190F-4598-B0B8-36776ED28015}" type="datetimeFigureOut">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3963F4-5DFE-45A3-B640-EF96F8A78BCE}" type="slidenum">
              <a:rPr kumimoji="1" lang="ja-JP" altLang="en-US" smtClean="0"/>
              <a:t>‹#›</a:t>
            </a:fld>
            <a:endParaRPr kumimoji="1" lang="ja-JP" altLang="en-US"/>
          </a:p>
        </p:txBody>
      </p:sp>
    </p:spTree>
    <p:extLst>
      <p:ext uri="{BB962C8B-B14F-4D97-AF65-F5344CB8AC3E}">
        <p14:creationId xmlns:p14="http://schemas.microsoft.com/office/powerpoint/2010/main" val="39580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198BCB8-190F-4598-B0B8-36776ED28015}" type="datetimeFigureOut">
              <a:rPr kumimoji="1" lang="ja-JP" altLang="en-US" smtClean="0"/>
              <a:t>2024/3/14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3963F4-5DFE-45A3-B640-EF96F8A78BCE}" type="slidenum">
              <a:rPr kumimoji="1" lang="ja-JP" altLang="en-US" smtClean="0"/>
              <a:t>‹#›</a:t>
            </a:fld>
            <a:endParaRPr kumimoji="1" lang="ja-JP" altLang="en-US"/>
          </a:p>
        </p:txBody>
      </p:sp>
    </p:spTree>
    <p:extLst>
      <p:ext uri="{BB962C8B-B14F-4D97-AF65-F5344CB8AC3E}">
        <p14:creationId xmlns:p14="http://schemas.microsoft.com/office/powerpoint/2010/main" val="610255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198BCB8-190F-4598-B0B8-36776ED28015}" type="datetimeFigureOut">
              <a:rPr kumimoji="1" lang="ja-JP" altLang="en-US" smtClean="0"/>
              <a:t>2024/3/14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E3963F4-5DFE-45A3-B640-EF96F8A78BCE}" type="slidenum">
              <a:rPr kumimoji="1" lang="ja-JP" altLang="en-US" smtClean="0"/>
              <a:t>‹#›</a:t>
            </a:fld>
            <a:endParaRPr kumimoji="1" lang="ja-JP" altLang="en-US"/>
          </a:p>
        </p:txBody>
      </p:sp>
    </p:spTree>
    <p:extLst>
      <p:ext uri="{BB962C8B-B14F-4D97-AF65-F5344CB8AC3E}">
        <p14:creationId xmlns:p14="http://schemas.microsoft.com/office/powerpoint/2010/main" val="1913870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198BCB8-190F-4598-B0B8-36776ED28015}" type="datetimeFigureOut">
              <a:rPr kumimoji="1" lang="ja-JP" altLang="en-US" smtClean="0"/>
              <a:t>2024/3/14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E3963F4-5DFE-45A3-B640-EF96F8A78BCE}" type="slidenum">
              <a:rPr kumimoji="1" lang="ja-JP" altLang="en-US" smtClean="0"/>
              <a:t>‹#›</a:t>
            </a:fld>
            <a:endParaRPr kumimoji="1" lang="ja-JP" altLang="en-US"/>
          </a:p>
        </p:txBody>
      </p:sp>
    </p:spTree>
    <p:extLst>
      <p:ext uri="{BB962C8B-B14F-4D97-AF65-F5344CB8AC3E}">
        <p14:creationId xmlns:p14="http://schemas.microsoft.com/office/powerpoint/2010/main" val="1056431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8BCB8-190F-4598-B0B8-36776ED28015}" type="datetimeFigureOut">
              <a:rPr kumimoji="1" lang="ja-JP" altLang="en-US" smtClean="0"/>
              <a:t>2024/3/14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E3963F4-5DFE-45A3-B640-EF96F8A78BCE}" type="slidenum">
              <a:rPr kumimoji="1" lang="ja-JP" altLang="en-US" smtClean="0"/>
              <a:t>‹#›</a:t>
            </a:fld>
            <a:endParaRPr kumimoji="1" lang="ja-JP" altLang="en-US"/>
          </a:p>
        </p:txBody>
      </p:sp>
    </p:spTree>
    <p:extLst>
      <p:ext uri="{BB962C8B-B14F-4D97-AF65-F5344CB8AC3E}">
        <p14:creationId xmlns:p14="http://schemas.microsoft.com/office/powerpoint/2010/main" val="85042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198BCB8-190F-4598-B0B8-36776ED28015}" type="datetimeFigureOut">
              <a:rPr kumimoji="1" lang="ja-JP" altLang="en-US" smtClean="0"/>
              <a:t>2024/3/14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3963F4-5DFE-45A3-B640-EF96F8A78BCE}" type="slidenum">
              <a:rPr kumimoji="1" lang="ja-JP" altLang="en-US" smtClean="0"/>
              <a:t>‹#›</a:t>
            </a:fld>
            <a:endParaRPr kumimoji="1" lang="ja-JP" altLang="en-US"/>
          </a:p>
        </p:txBody>
      </p:sp>
    </p:spTree>
    <p:extLst>
      <p:ext uri="{BB962C8B-B14F-4D97-AF65-F5344CB8AC3E}">
        <p14:creationId xmlns:p14="http://schemas.microsoft.com/office/powerpoint/2010/main" val="528153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198BCB8-190F-4598-B0B8-36776ED28015}" type="datetimeFigureOut">
              <a:rPr kumimoji="1" lang="ja-JP" altLang="en-US" smtClean="0"/>
              <a:t>2024/3/14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3963F4-5DFE-45A3-B640-EF96F8A78BCE}" type="slidenum">
              <a:rPr kumimoji="1" lang="ja-JP" altLang="en-US" smtClean="0"/>
              <a:t>‹#›</a:t>
            </a:fld>
            <a:endParaRPr kumimoji="1" lang="ja-JP" altLang="en-US"/>
          </a:p>
        </p:txBody>
      </p:sp>
    </p:spTree>
    <p:extLst>
      <p:ext uri="{BB962C8B-B14F-4D97-AF65-F5344CB8AC3E}">
        <p14:creationId xmlns:p14="http://schemas.microsoft.com/office/powerpoint/2010/main" val="198837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198BCB8-190F-4598-B0B8-36776ED28015}" type="datetimeFigureOut">
              <a:rPr kumimoji="1" lang="ja-JP" altLang="en-US" smtClean="0"/>
              <a:t>2024/3/14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E3963F4-5DFE-45A3-B640-EF96F8A78BCE}" type="slidenum">
              <a:rPr kumimoji="1" lang="ja-JP" altLang="en-US" smtClean="0"/>
              <a:t>‹#›</a:t>
            </a:fld>
            <a:endParaRPr kumimoji="1" lang="ja-JP" altLang="en-US"/>
          </a:p>
        </p:txBody>
      </p:sp>
    </p:spTree>
    <p:extLst>
      <p:ext uri="{BB962C8B-B14F-4D97-AF65-F5344CB8AC3E}">
        <p14:creationId xmlns:p14="http://schemas.microsoft.com/office/powerpoint/2010/main" val="31855525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5534" y="86575"/>
            <a:ext cx="6660108" cy="5290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n-ea"/>
              </a:rPr>
              <a:t>令和６年度　農政部における総合評価落札方式のガイドラインの運用</a:t>
            </a:r>
            <a:endParaRPr kumimoji="1" lang="en-US" altLang="ja-JP" sz="1600" dirty="0" smtClean="0">
              <a:latin typeface="+mn-ea"/>
            </a:endParaRPr>
          </a:p>
          <a:p>
            <a:pPr algn="ctr"/>
            <a:r>
              <a:rPr kumimoji="1" lang="ja-JP" altLang="en-US" sz="1600" dirty="0" smtClean="0">
                <a:latin typeface="+mn-ea"/>
              </a:rPr>
              <a:t>変更概要 </a:t>
            </a:r>
            <a:r>
              <a:rPr kumimoji="1" lang="ja-JP" altLang="en-US" sz="1600" dirty="0" smtClean="0">
                <a:latin typeface="+mn-ea"/>
              </a:rPr>
              <a:t>（</a:t>
            </a:r>
            <a:r>
              <a:rPr kumimoji="1" lang="en-US" altLang="ja-JP" sz="1600" dirty="0" smtClean="0">
                <a:latin typeface="+mn-ea"/>
              </a:rPr>
              <a:t>1/2</a:t>
            </a:r>
            <a:r>
              <a:rPr kumimoji="1" lang="ja-JP" altLang="en-US" sz="1600" dirty="0" smtClean="0">
                <a:latin typeface="+mn-ea"/>
              </a:rPr>
              <a:t>）     </a:t>
            </a:r>
            <a:endParaRPr kumimoji="1" lang="ja-JP" altLang="en-US" sz="1600" dirty="0">
              <a:latin typeface="+mn-ea"/>
            </a:endParaRPr>
          </a:p>
        </p:txBody>
      </p:sp>
      <p:sp>
        <p:nvSpPr>
          <p:cNvPr id="5" name="正方形/長方形 4"/>
          <p:cNvSpPr/>
          <p:nvPr/>
        </p:nvSpPr>
        <p:spPr>
          <a:xfrm>
            <a:off x="95534" y="748184"/>
            <a:ext cx="6660108" cy="2762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200" dirty="0"/>
              <a:t>１　</a:t>
            </a:r>
            <a:r>
              <a:rPr lang="ja-JP" altLang="en-US" sz="1200" dirty="0" smtClean="0"/>
              <a:t>技術評価項目の改正</a:t>
            </a:r>
            <a:endParaRPr lang="ja-JP" altLang="ja-JP" sz="1200" dirty="0"/>
          </a:p>
        </p:txBody>
      </p:sp>
      <p:sp>
        <p:nvSpPr>
          <p:cNvPr id="6" name="正方形/長方形 5"/>
          <p:cNvSpPr/>
          <p:nvPr/>
        </p:nvSpPr>
        <p:spPr>
          <a:xfrm>
            <a:off x="95534" y="739406"/>
            <a:ext cx="6660108" cy="902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050" dirty="0" smtClean="0">
              <a:solidFill>
                <a:schemeClr val="tx1"/>
              </a:solidFill>
            </a:endParaRPr>
          </a:p>
          <a:p>
            <a:endParaRPr lang="en-US" altLang="ja-JP" sz="1050" dirty="0">
              <a:solidFill>
                <a:schemeClr val="tx1"/>
              </a:solidFill>
            </a:endParaRPr>
          </a:p>
          <a:p>
            <a:endParaRPr kumimoji="1" lang="en-US" altLang="ja-JP" sz="1050" dirty="0" smtClean="0">
              <a:solidFill>
                <a:schemeClr val="tx1"/>
              </a:solidFill>
            </a:endParaRPr>
          </a:p>
        </p:txBody>
      </p:sp>
      <p:sp>
        <p:nvSpPr>
          <p:cNvPr id="17" name="テキスト ボックス 16"/>
          <p:cNvSpPr txBox="1"/>
          <p:nvPr/>
        </p:nvSpPr>
        <p:spPr>
          <a:xfrm>
            <a:off x="2900454" y="3651365"/>
            <a:ext cx="980616" cy="338554"/>
          </a:xfrm>
          <a:prstGeom prst="rect">
            <a:avLst/>
          </a:prstGeom>
          <a:noFill/>
        </p:spPr>
        <p:txBody>
          <a:bodyPr wrap="square" rtlCol="0">
            <a:spAutoFit/>
          </a:bodyPr>
          <a:lstStyle/>
          <a:p>
            <a:r>
              <a:rPr kumimoji="1" lang="ja-JP" altLang="en-US" sz="1600" dirty="0" smtClean="0">
                <a:solidFill>
                  <a:srgbClr val="FF0000"/>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bg1"/>
                </a:solidFill>
                <a:latin typeface="HG丸ｺﾞｼｯｸM-PRO" panose="020F0600000000000000" pitchFamily="50" charset="-128"/>
                <a:ea typeface="HG丸ｺﾞｼｯｸM-PRO" panose="020F0600000000000000" pitchFamily="50" charset="-128"/>
              </a:rPr>
              <a:t>農政部</a:t>
            </a:r>
            <a:endParaRPr kumimoji="1" lang="en-US" altLang="ja-JP" sz="1200" dirty="0" smtClean="0">
              <a:solidFill>
                <a:schemeClr val="bg1"/>
              </a:solidFill>
              <a:latin typeface="HG丸ｺﾞｼｯｸM-PRO" panose="020F0600000000000000" pitchFamily="50" charset="-128"/>
              <a:ea typeface="HG丸ｺﾞｼｯｸM-PRO" panose="020F0600000000000000" pitchFamily="50" charset="-128"/>
            </a:endParaRPr>
          </a:p>
        </p:txBody>
      </p:sp>
      <p:sp>
        <p:nvSpPr>
          <p:cNvPr id="26" name="テキスト ボックス 25"/>
          <p:cNvSpPr txBox="1"/>
          <p:nvPr/>
        </p:nvSpPr>
        <p:spPr>
          <a:xfrm>
            <a:off x="2923468" y="8105797"/>
            <a:ext cx="980616" cy="338554"/>
          </a:xfrm>
          <a:prstGeom prst="rect">
            <a:avLst/>
          </a:prstGeom>
          <a:noFill/>
        </p:spPr>
        <p:txBody>
          <a:bodyPr wrap="square" rtlCol="0">
            <a:spAutoFit/>
          </a:bodyPr>
          <a:lstStyle/>
          <a:p>
            <a:r>
              <a:rPr kumimoji="1" lang="ja-JP" altLang="en-US" sz="1600" dirty="0" smtClean="0">
                <a:solidFill>
                  <a:srgbClr val="FF0000"/>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bg1"/>
                </a:solidFill>
                <a:latin typeface="HG丸ｺﾞｼｯｸM-PRO" panose="020F0600000000000000" pitchFamily="50" charset="-128"/>
                <a:ea typeface="HG丸ｺﾞｼｯｸM-PRO" panose="020F0600000000000000" pitchFamily="50" charset="-128"/>
              </a:rPr>
              <a:t>農政部</a:t>
            </a:r>
            <a:endParaRPr kumimoji="1" lang="en-US" altLang="ja-JP" sz="1200" dirty="0" smtClean="0">
              <a:solidFill>
                <a:schemeClr val="bg1"/>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102138" y="1295016"/>
            <a:ext cx="6648126" cy="261610"/>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技術的</a:t>
            </a:r>
            <a:r>
              <a:rPr lang="ja-JP" altLang="en-US" sz="1100" dirty="0">
                <a:latin typeface="HG丸ｺﾞｼｯｸM-PRO" panose="020F0600000000000000" pitchFamily="50" charset="-128"/>
                <a:ea typeface="HG丸ｺﾞｼｯｸM-PRO" panose="020F0600000000000000" pitchFamily="50" charset="-128"/>
              </a:rPr>
              <a:t>所見の記載について文字数の制限を</a:t>
            </a:r>
            <a:r>
              <a:rPr lang="ja-JP" altLang="en-US" sz="1100" dirty="0" smtClean="0">
                <a:latin typeface="HG丸ｺﾞｼｯｸM-PRO" panose="020F0600000000000000" pitchFamily="50" charset="-128"/>
                <a:ea typeface="HG丸ｺﾞｼｯｸM-PRO" panose="020F0600000000000000" pitchFamily="50" charset="-128"/>
              </a:rPr>
              <a:t>規定</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100912" y="1060612"/>
            <a:ext cx="6649352"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①　</a:t>
            </a:r>
            <a:r>
              <a:rPr lang="ja-JP" altLang="en-US" sz="1200" dirty="0">
                <a:latin typeface="HG丸ｺﾞｼｯｸM-PRO" panose="020F0600000000000000" pitchFamily="50" charset="-128"/>
                <a:ea typeface="HG丸ｺﾞｼｯｸM-PRO" panose="020F0600000000000000" pitchFamily="50" charset="-128"/>
              </a:rPr>
              <a:t>簡易な施工計画に係る技術的所見に</a:t>
            </a:r>
            <a:r>
              <a:rPr lang="ja-JP" altLang="en-US" sz="1200" dirty="0" smtClean="0">
                <a:latin typeface="HG丸ｺﾞｼｯｸM-PRO" panose="020F0600000000000000" pitchFamily="50" charset="-128"/>
                <a:ea typeface="HG丸ｺﾞｼｯｸM-PRO" panose="020F0600000000000000" pitchFamily="50" charset="-128"/>
              </a:rPr>
              <a:t>ついて</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60762" y="3253284"/>
            <a:ext cx="6660000" cy="261610"/>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○施工上の対処すべき技術的所見について、事項を改正</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130704" y="1654594"/>
            <a:ext cx="3061063" cy="2616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改　正　前</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3543610" y="1641097"/>
            <a:ext cx="3061063" cy="2616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改　正　後</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130704" y="1989748"/>
            <a:ext cx="3061063" cy="430887"/>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・文字数の規程なし（様式内に収まれば</a:t>
            </a:r>
            <a:r>
              <a:rPr kumimoji="1" lang="en-US" altLang="ja-JP"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OK</a:t>
            </a:r>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endParaRPr kumimoji="1" lang="ja-JP" altLang="en-US" sz="1100"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3543610" y="2003831"/>
            <a:ext cx="3061063" cy="600164"/>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ja-JP" altLang="en-US" sz="1100" dirty="0" smtClean="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簡易な施工計画に係る技術的所見については、簡潔に記載することとし、１つの事項につき</a:t>
            </a:r>
            <a:r>
              <a:rPr kumimoji="1" lang="ja-JP" altLang="en-US" sz="1100" u="sng" dirty="0" smtClean="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４００字程度以内</a:t>
            </a:r>
            <a:r>
              <a:rPr kumimoji="1" lang="ja-JP" altLang="en-US" sz="1100" dirty="0" smtClean="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で記載すること。</a:t>
            </a:r>
            <a:endParaRPr kumimoji="1" lang="ja-JP" altLang="en-US" sz="1100" dirty="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p:txBody>
      </p:sp>
      <p:sp>
        <p:nvSpPr>
          <p:cNvPr id="24" name="下矢印 23"/>
          <p:cNvSpPr/>
          <p:nvPr/>
        </p:nvSpPr>
        <p:spPr>
          <a:xfrm rot="16200000">
            <a:off x="3002296" y="1933868"/>
            <a:ext cx="711200" cy="111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89457" y="2907203"/>
            <a:ext cx="6672261"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②　簡易な施工計画の項目</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89457" y="3653760"/>
            <a:ext cx="3061063" cy="2616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改　正　前</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31" name="テキスト ボックス 30"/>
          <p:cNvSpPr txBox="1"/>
          <p:nvPr/>
        </p:nvSpPr>
        <p:spPr>
          <a:xfrm>
            <a:off x="80837" y="3989919"/>
            <a:ext cx="6619850" cy="769441"/>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ア　周辺環境対策をより効率的に行うための技術的な工夫に関する事項</a:t>
            </a:r>
            <a:endParaRPr kumimoji="1" lang="en-US" altLang="ja-JP"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イ　より安全・安心な作業現場環境を確保するための安全管理等に係る技術的な工夫に関する事項</a:t>
            </a:r>
            <a:endParaRPr kumimoji="1" lang="en-US" altLang="ja-JP"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ウ　一般交通の安全確保等のために行う、より効果的な交通安全対策に係る技術的な工夫に関する事項</a:t>
            </a:r>
            <a:endParaRPr kumimoji="1" lang="en-US" altLang="ja-JP"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エ　その他（個別の工事毎に、具体的に設定）</a:t>
            </a:r>
            <a:endParaRPr kumimoji="1" lang="ja-JP" altLang="en-US" sz="1100"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130704" y="5462902"/>
            <a:ext cx="3061063" cy="2616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改　正　後</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100912" y="5814829"/>
            <a:ext cx="6619850" cy="1107996"/>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ア　</a:t>
            </a:r>
            <a:r>
              <a:rPr kumimoji="1" lang="ja-JP" altLang="en-US" sz="1100" dirty="0" smtClean="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自然環境対策</a:t>
            </a:r>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をより効果的に行うための技術的な工夫に関する事項</a:t>
            </a:r>
            <a:endParaRPr kumimoji="1" lang="en-US" altLang="ja-JP"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イ　</a:t>
            </a:r>
            <a:r>
              <a:rPr kumimoji="1" lang="ja-JP" altLang="en-US" sz="1100" dirty="0" smtClean="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社会環境対策</a:t>
            </a:r>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をより効果的に行うための技術的な工夫に関する事項</a:t>
            </a:r>
            <a:endParaRPr kumimoji="1" lang="en-US" altLang="ja-JP"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kumimoji="1" lang="ja-JP" altLang="en-US" sz="1100" dirty="0" smtClean="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ウ</a:t>
            </a:r>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より安全・安心な作業現場環境を確保するための安全管理等に係る技術的な工夫に関する事項</a:t>
            </a:r>
            <a:endParaRPr kumimoji="1" lang="en-US" altLang="ja-JP"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kumimoji="1" lang="ja-JP" altLang="en-US" sz="1100" dirty="0" smtClean="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エ</a:t>
            </a:r>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一般交通の安全確保等のために行う、より効果的な交通安全対策に係る技術的な工夫に関する事項</a:t>
            </a:r>
            <a:r>
              <a:rPr kumimoji="1" lang="ja-JP" altLang="en-US" sz="1100" dirty="0" smtClean="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オ</a:t>
            </a:r>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その他</a:t>
            </a:r>
            <a:r>
              <a:rPr kumimoji="1" lang="ja-JP" altLang="en-US" sz="1100" dirty="0" smtClean="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①</a:t>
            </a:r>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a:t>
            </a:r>
            <a:r>
              <a:rPr kumimoji="1" lang="ja-JP" altLang="en-US" sz="1100" dirty="0" smtClean="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発注者が</a:t>
            </a:r>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個別の工事毎に、具体的に設定）</a:t>
            </a:r>
            <a:endParaRPr kumimoji="1" lang="en-US" altLang="ja-JP"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kumimoji="1" lang="ja-JP" altLang="en-US" sz="1100" dirty="0" smtClean="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カ</a:t>
            </a:r>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　</a:t>
            </a:r>
            <a:r>
              <a:rPr kumimoji="1" lang="ja-JP" altLang="en-US" sz="1100" dirty="0" smtClean="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その他②（入札参加者による独自設定）</a:t>
            </a:r>
            <a:endParaRPr kumimoji="1" lang="ja-JP" altLang="en-US" sz="1100" dirty="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p:txBody>
      </p:sp>
      <p:sp>
        <p:nvSpPr>
          <p:cNvPr id="35" name="下矢印 34"/>
          <p:cNvSpPr/>
          <p:nvPr/>
        </p:nvSpPr>
        <p:spPr>
          <a:xfrm>
            <a:off x="2638077" y="5040361"/>
            <a:ext cx="1266166" cy="2515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04968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5534" y="86576"/>
            <a:ext cx="6660108" cy="52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atin typeface="+mn-ea"/>
              </a:rPr>
              <a:t>令和</a:t>
            </a:r>
            <a:r>
              <a:rPr lang="en-US" altLang="ja-JP" sz="1600" dirty="0" smtClean="0">
                <a:latin typeface="+mn-ea"/>
              </a:rPr>
              <a:t>6</a:t>
            </a:r>
            <a:r>
              <a:rPr lang="ja-JP" altLang="en-US" sz="1600" dirty="0" smtClean="0">
                <a:latin typeface="+mn-ea"/>
              </a:rPr>
              <a:t>年度</a:t>
            </a:r>
            <a:r>
              <a:rPr lang="ja-JP" altLang="en-US" sz="1600" dirty="0">
                <a:latin typeface="+mn-ea"/>
              </a:rPr>
              <a:t>　農政部における総合評価落札方式のガイドラインの運用</a:t>
            </a:r>
          </a:p>
          <a:p>
            <a:pPr algn="ctr"/>
            <a:r>
              <a:rPr lang="ja-JP" altLang="en-US" sz="1600" dirty="0">
                <a:latin typeface="+mn-ea"/>
              </a:rPr>
              <a:t>変更概要 </a:t>
            </a:r>
            <a:r>
              <a:rPr lang="ja-JP" altLang="en-US" sz="1600" dirty="0" smtClean="0">
                <a:latin typeface="+mn-ea"/>
              </a:rPr>
              <a:t>（</a:t>
            </a:r>
            <a:r>
              <a:rPr lang="en-US" altLang="ja-JP" sz="1600" dirty="0" smtClean="0">
                <a:latin typeface="+mn-ea"/>
              </a:rPr>
              <a:t>2/2</a:t>
            </a:r>
            <a:r>
              <a:rPr lang="ja-JP" altLang="en-US" sz="1600" dirty="0" smtClean="0">
                <a:latin typeface="+mn-ea"/>
              </a:rPr>
              <a:t>）</a:t>
            </a:r>
            <a:endParaRPr kumimoji="1" lang="ja-JP" altLang="en-US" sz="1600" dirty="0">
              <a:latin typeface="+mn-ea"/>
            </a:endParaRPr>
          </a:p>
        </p:txBody>
      </p:sp>
      <p:sp>
        <p:nvSpPr>
          <p:cNvPr id="22" name="正方形/長方形 21"/>
          <p:cNvSpPr/>
          <p:nvPr/>
        </p:nvSpPr>
        <p:spPr>
          <a:xfrm>
            <a:off x="95534" y="749854"/>
            <a:ext cx="6660108" cy="90385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50" dirty="0">
              <a:solidFill>
                <a:schemeClr val="tx1"/>
              </a:solidFill>
            </a:endParaRPr>
          </a:p>
          <a:p>
            <a:endParaRPr kumimoji="1" lang="en-US" altLang="ja-JP" sz="1050" dirty="0" smtClean="0">
              <a:solidFill>
                <a:schemeClr val="tx1"/>
              </a:solidFill>
            </a:endParaRPr>
          </a:p>
          <a:p>
            <a:endParaRPr lang="en-US" altLang="ja-JP" sz="1050" dirty="0">
              <a:solidFill>
                <a:schemeClr val="tx1"/>
              </a:solidFill>
            </a:endParaRPr>
          </a:p>
          <a:p>
            <a:endParaRPr kumimoji="1" lang="en-US" altLang="ja-JP" sz="1050" dirty="0" smtClean="0">
              <a:solidFill>
                <a:schemeClr val="tx1"/>
              </a:solidFill>
            </a:endParaRPr>
          </a:p>
          <a:p>
            <a:endParaRPr lang="en-US" altLang="ja-JP" sz="1050" dirty="0">
              <a:solidFill>
                <a:schemeClr val="tx1"/>
              </a:solidFill>
            </a:endParaRPr>
          </a:p>
          <a:p>
            <a:endParaRPr kumimoji="1" lang="en-US" altLang="ja-JP" sz="1050" dirty="0" smtClean="0">
              <a:solidFill>
                <a:schemeClr val="tx1"/>
              </a:solidFill>
            </a:endParaRPr>
          </a:p>
          <a:p>
            <a:endParaRPr lang="en-US" altLang="ja-JP" sz="1050" dirty="0">
              <a:solidFill>
                <a:schemeClr val="tx1"/>
              </a:solidFill>
            </a:endParaRPr>
          </a:p>
          <a:p>
            <a:endParaRPr kumimoji="1" lang="en-US" altLang="ja-JP" sz="1050" dirty="0" smtClean="0">
              <a:solidFill>
                <a:schemeClr val="tx1"/>
              </a:solidFill>
            </a:endParaRPr>
          </a:p>
          <a:p>
            <a:endParaRPr kumimoji="1" lang="en-US" altLang="ja-JP" sz="1050" dirty="0" smtClean="0">
              <a:solidFill>
                <a:schemeClr val="tx1"/>
              </a:solidFill>
            </a:endParaRPr>
          </a:p>
          <a:p>
            <a:endParaRPr lang="en-US" altLang="ja-JP" sz="1050" dirty="0" smtClean="0">
              <a:solidFill>
                <a:schemeClr val="tx1"/>
              </a:solidFill>
            </a:endParaRPr>
          </a:p>
          <a:p>
            <a:endParaRPr kumimoji="1" lang="en-US" altLang="ja-JP" sz="1050" dirty="0" smtClean="0">
              <a:solidFill>
                <a:schemeClr val="tx1"/>
              </a:solidFill>
            </a:endParaRPr>
          </a:p>
          <a:p>
            <a:endParaRPr lang="en-US" altLang="ja-JP" sz="1050" dirty="0">
              <a:solidFill>
                <a:schemeClr val="tx1"/>
              </a:solidFill>
            </a:endParaRPr>
          </a:p>
          <a:p>
            <a:endParaRPr kumimoji="1" lang="en-US" altLang="ja-JP" sz="1050" dirty="0" smtClean="0">
              <a:solidFill>
                <a:schemeClr val="tx1"/>
              </a:solidFill>
            </a:endParaRPr>
          </a:p>
          <a:p>
            <a:endParaRPr lang="en-US" altLang="ja-JP" sz="1050" dirty="0">
              <a:solidFill>
                <a:schemeClr val="tx1"/>
              </a:solidFill>
            </a:endParaRPr>
          </a:p>
          <a:p>
            <a:endParaRPr kumimoji="1" lang="ja-JP" altLang="en-US" sz="1050" dirty="0">
              <a:solidFill>
                <a:schemeClr val="tx1"/>
              </a:solidFill>
            </a:endParaRPr>
          </a:p>
        </p:txBody>
      </p:sp>
      <p:sp>
        <p:nvSpPr>
          <p:cNvPr id="23" name="テキスト ボックス 22"/>
          <p:cNvSpPr txBox="1"/>
          <p:nvPr/>
        </p:nvSpPr>
        <p:spPr>
          <a:xfrm>
            <a:off x="95533" y="7092318"/>
            <a:ext cx="6660000" cy="1088366"/>
          </a:xfrm>
          <a:prstGeom prst="rect">
            <a:avLst/>
          </a:prstGeom>
          <a:noFill/>
        </p:spPr>
        <p:txBody>
          <a:bodyPr wrap="square" lIns="36000" tIns="36000" rIns="36000" bIns="36000" rtlCol="0">
            <a:spAutoFit/>
          </a:bodyPr>
          <a:lstStyle/>
          <a:p>
            <a:r>
              <a:rPr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○推奨単位取得の特例措置について</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・令和</a:t>
            </a:r>
            <a:r>
              <a:rPr kumimoji="1" lang="en-US" altLang="ja-JP" sz="1100" dirty="0" smtClean="0">
                <a:latin typeface="HG丸ｺﾞｼｯｸM-PRO" panose="020F0600000000000000" pitchFamily="50" charset="-128"/>
                <a:ea typeface="HG丸ｺﾞｼｯｸM-PRO" panose="020F0600000000000000" pitchFamily="50" charset="-128"/>
              </a:rPr>
              <a:t>5</a:t>
            </a:r>
            <a:r>
              <a:rPr kumimoji="1" lang="ja-JP" altLang="en-US" sz="1100" dirty="0" smtClean="0">
                <a:latin typeface="HG丸ｺﾞｼｯｸM-PRO" panose="020F0600000000000000" pitchFamily="50" charset="-128"/>
                <a:ea typeface="HG丸ｺﾞｼｯｸM-PRO" panose="020F0600000000000000" pitchFamily="50" charset="-128"/>
              </a:rPr>
              <a:t>年</a:t>
            </a:r>
            <a:r>
              <a:rPr kumimoji="1" lang="en-US" altLang="ja-JP" sz="1100" dirty="0" smtClean="0">
                <a:latin typeface="HG丸ｺﾞｼｯｸM-PRO" panose="020F0600000000000000" pitchFamily="50" charset="-128"/>
                <a:ea typeface="HG丸ｺﾞｼｯｸM-PRO" panose="020F0600000000000000" pitchFamily="50" charset="-128"/>
              </a:rPr>
              <a:t>5</a:t>
            </a:r>
            <a:r>
              <a:rPr kumimoji="1" lang="ja-JP" altLang="en-US" sz="1100" dirty="0" smtClean="0">
                <a:latin typeface="HG丸ｺﾞｼｯｸM-PRO" panose="020F0600000000000000" pitchFamily="50" charset="-128"/>
                <a:ea typeface="HG丸ｺﾞｼｯｸM-PRO" panose="020F0600000000000000" pitchFamily="50" charset="-128"/>
              </a:rPr>
              <a:t>月</a:t>
            </a:r>
            <a:r>
              <a:rPr kumimoji="1" lang="en-US" altLang="ja-JP" sz="1100" dirty="0" smtClean="0">
                <a:latin typeface="HG丸ｺﾞｼｯｸM-PRO" panose="020F0600000000000000" pitchFamily="50" charset="-128"/>
                <a:ea typeface="HG丸ｺﾞｼｯｸM-PRO" panose="020F0600000000000000" pitchFamily="50" charset="-128"/>
              </a:rPr>
              <a:t>8</a:t>
            </a:r>
            <a:r>
              <a:rPr kumimoji="1" lang="ja-JP" altLang="en-US" sz="1100" dirty="0" smtClean="0">
                <a:latin typeface="HG丸ｺﾞｼｯｸM-PRO" panose="020F0600000000000000" pitchFamily="50" charset="-128"/>
                <a:ea typeface="HG丸ｺﾞｼｯｸM-PRO" panose="020F0600000000000000" pitchFamily="50" charset="-128"/>
              </a:rPr>
              <a:t>日、新型コロナウイルス感染症の取扱いが「感染症の予防及び感染症の患者に対する</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医療に関する法律（平成</a:t>
            </a:r>
            <a:r>
              <a:rPr kumimoji="1" lang="en-US" altLang="ja-JP" sz="1100" dirty="0" smtClean="0">
                <a:latin typeface="HG丸ｺﾞｼｯｸM-PRO" panose="020F0600000000000000" pitchFamily="50" charset="-128"/>
                <a:ea typeface="HG丸ｺﾞｼｯｸM-PRO" panose="020F0600000000000000" pitchFamily="50" charset="-128"/>
              </a:rPr>
              <a:t>10</a:t>
            </a:r>
            <a:r>
              <a:rPr kumimoji="1" lang="ja-JP" altLang="en-US" sz="1100" dirty="0" smtClean="0">
                <a:latin typeface="HG丸ｺﾞｼｯｸM-PRO" panose="020F0600000000000000" pitchFamily="50" charset="-128"/>
                <a:ea typeface="HG丸ｺﾞｼｯｸM-PRO" panose="020F0600000000000000" pitchFamily="50" charset="-128"/>
              </a:rPr>
              <a:t>年法律第</a:t>
            </a:r>
            <a:r>
              <a:rPr kumimoji="1" lang="en-US" altLang="ja-JP" sz="1100" dirty="0" smtClean="0">
                <a:latin typeface="HG丸ｺﾞｼｯｸM-PRO" panose="020F0600000000000000" pitchFamily="50" charset="-128"/>
                <a:ea typeface="HG丸ｺﾞｼｯｸM-PRO" panose="020F0600000000000000" pitchFamily="50" charset="-128"/>
              </a:rPr>
              <a:t>114</a:t>
            </a:r>
            <a:r>
              <a:rPr kumimoji="1" lang="ja-JP" altLang="en-US" sz="1100" dirty="0" smtClean="0">
                <a:latin typeface="HG丸ｺﾞｼｯｸM-PRO" panose="020F0600000000000000" pitchFamily="50" charset="-128"/>
                <a:ea typeface="HG丸ｺﾞｼｯｸM-PRO" panose="020F0600000000000000" pitchFamily="50" charset="-128"/>
              </a:rPr>
              <a:t>号）」の</a:t>
            </a:r>
            <a:r>
              <a:rPr kumimoji="1" lang="en-US" altLang="ja-JP" sz="1100" dirty="0" smtClean="0">
                <a:latin typeface="HG丸ｺﾞｼｯｸM-PRO" panose="020F0600000000000000" pitchFamily="50" charset="-128"/>
                <a:ea typeface="HG丸ｺﾞｼｯｸM-PRO" panose="020F0600000000000000" pitchFamily="50" charset="-128"/>
              </a:rPr>
              <a:t>2</a:t>
            </a:r>
            <a:r>
              <a:rPr kumimoji="1" lang="ja-JP" altLang="en-US" sz="1100" dirty="0" smtClean="0">
                <a:latin typeface="HG丸ｺﾞｼｯｸM-PRO" panose="020F0600000000000000" pitchFamily="50" charset="-128"/>
                <a:ea typeface="HG丸ｺﾞｼｯｸM-PRO" panose="020F0600000000000000" pitchFamily="50" charset="-128"/>
              </a:rPr>
              <a:t>類感染症相当から</a:t>
            </a:r>
            <a:r>
              <a:rPr kumimoji="1" lang="en-US" altLang="ja-JP" sz="1100" dirty="0" smtClean="0">
                <a:latin typeface="HG丸ｺﾞｼｯｸM-PRO" panose="020F0600000000000000" pitchFamily="50" charset="-128"/>
                <a:ea typeface="HG丸ｺﾞｼｯｸM-PRO" panose="020F0600000000000000" pitchFamily="50" charset="-128"/>
              </a:rPr>
              <a:t>5</a:t>
            </a:r>
            <a:r>
              <a:rPr kumimoji="1" lang="ja-JP" altLang="en-US" sz="1100" dirty="0" smtClean="0">
                <a:latin typeface="HG丸ｺﾞｼｯｸM-PRO" panose="020F0600000000000000" pitchFamily="50" charset="-128"/>
                <a:ea typeface="HG丸ｺﾞｼｯｸM-PRO" panose="020F0600000000000000" pitchFamily="50" charset="-128"/>
              </a:rPr>
              <a:t>類感染症に移行したことに</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伴い、令和</a:t>
            </a:r>
            <a:r>
              <a:rPr kumimoji="1" lang="en-US" altLang="ja-JP" sz="1100" dirty="0" smtClean="0">
                <a:latin typeface="HG丸ｺﾞｼｯｸM-PRO" panose="020F0600000000000000" pitchFamily="50" charset="-128"/>
                <a:ea typeface="HG丸ｺﾞｼｯｸM-PRO" panose="020F0600000000000000" pitchFamily="50" charset="-128"/>
              </a:rPr>
              <a:t>5</a:t>
            </a:r>
            <a:r>
              <a:rPr kumimoji="1" lang="ja-JP" altLang="en-US" sz="1100" dirty="0" smtClean="0">
                <a:latin typeface="HG丸ｺﾞｼｯｸM-PRO" panose="020F0600000000000000" pitchFamily="50" charset="-128"/>
                <a:ea typeface="HG丸ｺﾞｼｯｸM-PRO" panose="020F0600000000000000" pitchFamily="50" charset="-128"/>
              </a:rPr>
              <a:t>年度の評価単位より通常に戻すこととする。</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なお、</a:t>
            </a:r>
            <a:r>
              <a:rPr kumimoji="1" lang="en-US" altLang="ja-JP" sz="1100" dirty="0" smtClean="0">
                <a:latin typeface="HG丸ｺﾞｼｯｸM-PRO" panose="020F0600000000000000" pitchFamily="50" charset="-128"/>
                <a:ea typeface="HG丸ｺﾞｼｯｸM-PRO" panose="020F0600000000000000" pitchFamily="50" charset="-128"/>
              </a:rPr>
              <a:t>2</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5</a:t>
            </a:r>
            <a:r>
              <a:rPr kumimoji="1" lang="ja-JP" altLang="en-US" sz="1100" dirty="0" smtClean="0">
                <a:latin typeface="HG丸ｺﾞｼｯｸM-PRO" panose="020F0600000000000000" pitchFamily="50" charset="-128"/>
                <a:ea typeface="HG丸ｺﾞｼｯｸM-PRO" panose="020F0600000000000000" pitchFamily="50" charset="-128"/>
              </a:rPr>
              <a:t>年間の評価時間については、令和</a:t>
            </a:r>
            <a:r>
              <a:rPr kumimoji="1" lang="en-US" altLang="ja-JP" sz="1100" dirty="0" smtClean="0">
                <a:latin typeface="HG丸ｺﾞｼｯｸM-PRO" panose="020F0600000000000000" pitchFamily="50" charset="-128"/>
                <a:ea typeface="HG丸ｺﾞｼｯｸM-PRO" panose="020F0600000000000000" pitchFamily="50" charset="-128"/>
              </a:rPr>
              <a:t>2</a:t>
            </a:r>
            <a:r>
              <a:rPr kumimoji="1" lang="ja-JP" altLang="en-US" sz="1100" dirty="0" smtClean="0">
                <a:latin typeface="HG丸ｺﾞｼｯｸM-PRO" panose="020F0600000000000000" pitchFamily="50" charset="-128"/>
                <a:ea typeface="HG丸ｺﾞｼｯｸM-PRO" panose="020F0600000000000000" pitchFamily="50" charset="-128"/>
              </a:rPr>
              <a:t>年度からの特例を考慮したものとする。</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a:latin typeface="HG丸ｺﾞｼｯｸM-PRO" panose="020F0600000000000000" pitchFamily="50" charset="-128"/>
                <a:ea typeface="HG丸ｺﾞｼｯｸM-PRO" panose="020F0600000000000000" pitchFamily="50" charset="-128"/>
              </a:rPr>
              <a:t> </a:t>
            </a:r>
            <a:r>
              <a:rPr lang="en-US" altLang="ja-JP" sz="1100" dirty="0" smtClean="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　 </a:t>
            </a:r>
            <a:endParaRPr kumimoji="1" lang="ja-JP" altLang="en-US" sz="1100" dirty="0" smtClean="0">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95534" y="9451695"/>
            <a:ext cx="6660000" cy="226591"/>
          </a:xfrm>
          <a:prstGeom prst="rect">
            <a:avLst/>
          </a:prstGeom>
          <a:noFill/>
        </p:spPr>
        <p:txBody>
          <a:bodyPr wrap="square" lIns="36000" tIns="36000" rIns="36000" bIns="36000" rtlCol="0">
            <a:spAutoFit/>
          </a:bodyPr>
          <a:lstStyle/>
          <a:p>
            <a:r>
              <a:rPr kumimoji="1" lang="ja-JP" altLang="en-US" sz="1000" dirty="0" smtClean="0">
                <a:solidFill>
                  <a:srgbClr val="0000CC"/>
                </a:solidFill>
                <a:latin typeface="HG丸ｺﾞｼｯｸM-PRO" panose="020F0600000000000000" pitchFamily="50" charset="-128"/>
                <a:ea typeface="HG丸ｺﾞｼｯｸM-PRO" panose="020F0600000000000000" pitchFamily="50" charset="-128"/>
              </a:rPr>
              <a:t>　　・表記以外の団体についても同様の扱い。</a:t>
            </a:r>
          </a:p>
        </p:txBody>
      </p:sp>
      <p:sp>
        <p:nvSpPr>
          <p:cNvPr id="26" name="テキスト ボックス 25"/>
          <p:cNvSpPr txBox="1"/>
          <p:nvPr/>
        </p:nvSpPr>
        <p:spPr>
          <a:xfrm>
            <a:off x="130704" y="6621642"/>
            <a:ext cx="2739398" cy="241980"/>
          </a:xfrm>
          <a:prstGeom prst="rect">
            <a:avLst/>
          </a:prstGeom>
          <a:noFill/>
          <a:ln w="3175">
            <a:solidFill>
              <a:srgbClr val="FF0000"/>
            </a:solidFill>
          </a:ln>
        </p:spPr>
        <p:txBody>
          <a:bodyPr wrap="square" lIns="36000" tIns="36000" rIns="36000" bIns="36000" rtlCol="0">
            <a:spAutoFit/>
          </a:bodyPr>
          <a:lstStyle/>
          <a:p>
            <a:r>
              <a:rPr kumimoji="1" lang="ja-JP" altLang="en-US" sz="1100" dirty="0" smtClean="0">
                <a:solidFill>
                  <a:srgbClr val="FF0000"/>
                </a:solidFill>
              </a:rPr>
              <a:t>（特例措置のため、別途通知による取扱い）</a:t>
            </a:r>
            <a:endParaRPr kumimoji="1" lang="ja-JP" altLang="en-US" sz="1100" dirty="0">
              <a:solidFill>
                <a:srgbClr val="FF0000"/>
              </a:solidFill>
            </a:endParaRPr>
          </a:p>
        </p:txBody>
      </p:sp>
      <p:sp>
        <p:nvSpPr>
          <p:cNvPr id="27" name="正方形/長方形 26"/>
          <p:cNvSpPr/>
          <p:nvPr/>
        </p:nvSpPr>
        <p:spPr>
          <a:xfrm>
            <a:off x="113065" y="6278379"/>
            <a:ext cx="6660108" cy="2762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t>３　その他　</a:t>
            </a:r>
            <a:endParaRPr lang="ja-JP" altLang="ja-JP" sz="1200" dirty="0"/>
          </a:p>
        </p:txBody>
      </p:sp>
      <p:sp>
        <p:nvSpPr>
          <p:cNvPr id="17" name="テキスト ボックス 16"/>
          <p:cNvSpPr txBox="1"/>
          <p:nvPr/>
        </p:nvSpPr>
        <p:spPr>
          <a:xfrm>
            <a:off x="60471" y="6834787"/>
            <a:ext cx="4530991"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①　主任（監理）技術者の継続教育</a:t>
            </a:r>
            <a:endParaRPr kumimoji="1" lang="ja-JP" altLang="en-US" sz="1200" dirty="0">
              <a:latin typeface="HG丸ｺﾞｼｯｸM-PRO" panose="020F0600000000000000" pitchFamily="50" charset="-128"/>
              <a:ea typeface="HG丸ｺﾞｼｯｸM-PRO" panose="020F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712236070"/>
              </p:ext>
            </p:extLst>
          </p:nvPr>
        </p:nvGraphicFramePr>
        <p:xfrm>
          <a:off x="504064" y="8180684"/>
          <a:ext cx="5878110" cy="1310640"/>
        </p:xfrm>
        <a:graphic>
          <a:graphicData uri="http://schemas.openxmlformats.org/drawingml/2006/table">
            <a:tbl>
              <a:tblPr/>
              <a:tblGrid>
                <a:gridCol w="1745307">
                  <a:extLst>
                    <a:ext uri="{9D8B030D-6E8A-4147-A177-3AD203B41FA5}">
                      <a16:colId xmlns:a16="http://schemas.microsoft.com/office/drawing/2014/main" val="20000"/>
                    </a:ext>
                  </a:extLst>
                </a:gridCol>
                <a:gridCol w="826043">
                  <a:extLst>
                    <a:ext uri="{9D8B030D-6E8A-4147-A177-3AD203B41FA5}">
                      <a16:colId xmlns:a16="http://schemas.microsoft.com/office/drawing/2014/main" val="20001"/>
                    </a:ext>
                  </a:extLst>
                </a:gridCol>
                <a:gridCol w="826043">
                  <a:extLst>
                    <a:ext uri="{9D8B030D-6E8A-4147-A177-3AD203B41FA5}">
                      <a16:colId xmlns:a16="http://schemas.microsoft.com/office/drawing/2014/main" val="20002"/>
                    </a:ext>
                  </a:extLst>
                </a:gridCol>
                <a:gridCol w="826043">
                  <a:extLst>
                    <a:ext uri="{9D8B030D-6E8A-4147-A177-3AD203B41FA5}">
                      <a16:colId xmlns:a16="http://schemas.microsoft.com/office/drawing/2014/main" val="20003"/>
                    </a:ext>
                  </a:extLst>
                </a:gridCol>
                <a:gridCol w="827337">
                  <a:extLst>
                    <a:ext uri="{9D8B030D-6E8A-4147-A177-3AD203B41FA5}">
                      <a16:colId xmlns:a16="http://schemas.microsoft.com/office/drawing/2014/main" val="20004"/>
                    </a:ext>
                  </a:extLst>
                </a:gridCol>
                <a:gridCol w="827337">
                  <a:extLst>
                    <a:ext uri="{9D8B030D-6E8A-4147-A177-3AD203B41FA5}">
                      <a16:colId xmlns:a16="http://schemas.microsoft.com/office/drawing/2014/main" val="20005"/>
                    </a:ext>
                  </a:extLst>
                </a:gridCol>
              </a:tblGrid>
              <a:tr h="0">
                <a:tc rowSpan="2">
                  <a:txBody>
                    <a:bodyPr/>
                    <a:lstStyle/>
                    <a:p>
                      <a:pPr algn="ctr">
                        <a:spcAft>
                          <a:spcPts val="0"/>
                        </a:spcAft>
                      </a:pPr>
                      <a:r>
                        <a:rPr lang="ja-JP"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団体名</a:t>
                      </a:r>
                      <a:endParaRPr lang="ja-JP" sz="105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gridSpan="5">
                  <a:txBody>
                    <a:bodyPr/>
                    <a:lstStyle/>
                    <a:p>
                      <a:pPr algn="ctr">
                        <a:spcAft>
                          <a:spcPts val="0"/>
                        </a:spcAft>
                      </a:pPr>
                      <a:r>
                        <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評価単位</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algn="ctr">
                        <a:spcAft>
                          <a:spcPts val="0"/>
                        </a:spcAft>
                      </a:pPr>
                      <a:r>
                        <a:rPr lang="ja-JP"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１年間</a:t>
                      </a:r>
                      <a:endParaRPr lang="ja-JP" sz="105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algn="ctr">
                        <a:spcAft>
                          <a:spcPts val="0"/>
                        </a:spcAft>
                      </a:pPr>
                      <a:r>
                        <a:rPr lang="ja-JP"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２年間</a:t>
                      </a:r>
                      <a:endParaRPr lang="ja-JP" sz="105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algn="ctr">
                        <a:spcAft>
                          <a:spcPts val="0"/>
                        </a:spcAft>
                      </a:pPr>
                      <a:r>
                        <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３年間</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algn="ctr">
                        <a:spcAft>
                          <a:spcPts val="0"/>
                        </a:spcAft>
                      </a:pPr>
                      <a:r>
                        <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４年間</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algn="ctr">
                        <a:spcAft>
                          <a:spcPts val="0"/>
                        </a:spcAft>
                      </a:pPr>
                      <a:r>
                        <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５年間</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spcAft>
                          <a:spcPts val="0"/>
                        </a:spcAft>
                      </a:pPr>
                      <a:r>
                        <a:rPr lang="en-US"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一社</a:t>
                      </a:r>
                      <a:r>
                        <a:rPr lang="en-US"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全国土木施工管理技士会連合会</a:t>
                      </a:r>
                      <a:endParaRPr lang="ja-JP" sz="105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altLang="ja-JP"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en-US"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ユニット</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r">
                        <a:spcAft>
                          <a:spcPts val="0"/>
                        </a:spcAft>
                      </a:pPr>
                      <a:r>
                        <a:rPr lang="en-US" altLang="ja-JP"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en-US"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 </a:t>
                      </a: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ユニット</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r">
                        <a:spcAft>
                          <a:spcPts val="0"/>
                        </a:spcAft>
                      </a:pPr>
                      <a:r>
                        <a:rPr lang="en-US" altLang="ja-JP"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en-US"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 </a:t>
                      </a: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ユニット</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r">
                        <a:spcAft>
                          <a:spcPts val="0"/>
                        </a:spcAft>
                      </a:pPr>
                      <a:r>
                        <a:rPr lang="en-US" altLang="ja-JP"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en-US"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ユニット</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r">
                        <a:spcAft>
                          <a:spcPts val="0"/>
                        </a:spcAft>
                      </a:pPr>
                      <a:r>
                        <a:rPr lang="en-US" altLang="ja-JP"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60</a:t>
                      </a:r>
                      <a:r>
                        <a:rPr lang="en-US"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ユニット</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a16="http://schemas.microsoft.com/office/drawing/2014/main" val="10002"/>
                  </a:ext>
                </a:extLst>
              </a:tr>
              <a:tr h="0">
                <a:tc>
                  <a:txBody>
                    <a:bodyPr/>
                    <a:lstStyle/>
                    <a:p>
                      <a:pPr algn="just">
                        <a:spcAft>
                          <a:spcPts val="0"/>
                        </a:spcAft>
                      </a:pPr>
                      <a:r>
                        <a:rPr lang="en-US"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公社</a:t>
                      </a:r>
                      <a:r>
                        <a:rPr lang="en-US"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土木学会</a:t>
                      </a:r>
                      <a:endParaRPr lang="ja-JP" sz="105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altLang="ja-JP"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en-US"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単位</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8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5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just">
                        <a:spcAft>
                          <a:spcPts val="0"/>
                        </a:spcAft>
                      </a:pPr>
                      <a:r>
                        <a:rPr lang="en-US"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公社</a:t>
                      </a:r>
                      <a:r>
                        <a:rPr lang="en-US"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日本技術士会</a:t>
                      </a:r>
                      <a:endParaRPr lang="ja-JP" sz="105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altLang="ja-JP"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en-US"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CPD</a:t>
                      </a: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時間</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altLang="ja-JP"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100</a:t>
                      </a:r>
                      <a:r>
                        <a:rPr lang="en-US"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CPD</a:t>
                      </a: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時間</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8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5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just">
                        <a:spcAft>
                          <a:spcPts val="0"/>
                        </a:spcAft>
                      </a:pPr>
                      <a:r>
                        <a:rPr 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公社</a:t>
                      </a:r>
                      <a:r>
                        <a:rPr 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農業農村工学会技術者継続教育機構（</a:t>
                      </a:r>
                      <a:r>
                        <a:rPr 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altLang="ja-JP"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en-US"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CPD</a:t>
                      </a: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時間</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ja-JP" sz="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Rectangle 1"/>
          <p:cNvSpPr>
            <a:spLocks noChangeArrowheads="1"/>
          </p:cNvSpPr>
          <p:nvPr/>
        </p:nvSpPr>
        <p:spPr bwMode="auto">
          <a:xfrm>
            <a:off x="711274" y="7945296"/>
            <a:ext cx="582160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en-US" altLang="ja-JP" sz="600" b="0" i="0" u="none" strike="noStrike" cap="none" normalizeH="0" baseline="0" dirty="0" smtClean="0">
                <a:ln>
                  <a:noFill/>
                </a:ln>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R5.4.1-R6.3.31           R4.4.1-R6.3.31 </a:t>
            </a:r>
            <a:r>
              <a:rPr kumimoji="0" lang="ja-JP" altLang="en-US" sz="600" b="0" i="0" u="none" strike="noStrike" cap="none" normalizeH="0" baseline="0" dirty="0" smtClean="0">
                <a:ln>
                  <a:noFill/>
                </a:ln>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en-US" altLang="ja-JP" sz="600" b="0" i="0" u="none" strike="noStrike" cap="none" normalizeH="0" baseline="0" dirty="0" smtClean="0">
                <a:ln>
                  <a:noFill/>
                </a:ln>
                <a:solidFill>
                  <a:srgbClr val="FF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R3.4.1-R6.3.31       R2.4.1-R6.3.31        H31.4.1-R6.3.31</a:t>
            </a:r>
            <a:endParaRPr kumimoji="0" lang="en-US" altLang="ja-JP" sz="300" b="0" i="0" u="none" strike="noStrike" cap="none" normalizeH="0" baseline="0" dirty="0" smtClean="0">
              <a:ln>
                <a:noFill/>
              </a:ln>
              <a:solidFill>
                <a:schemeClr val="tx1"/>
              </a:solidFill>
              <a:effectLst/>
            </a:endParaRPr>
          </a:p>
        </p:txBody>
      </p:sp>
      <p:sp>
        <p:nvSpPr>
          <p:cNvPr id="14" name="テキスト ボックス 13"/>
          <p:cNvSpPr txBox="1"/>
          <p:nvPr/>
        </p:nvSpPr>
        <p:spPr>
          <a:xfrm>
            <a:off x="130704" y="1016039"/>
            <a:ext cx="6624830"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①　労働環境改善（担い手の育成・確保）</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130704" y="1269252"/>
            <a:ext cx="6660000" cy="261610"/>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○「雇用環境への取組」奨学金返還支援に関する取り扱いを改正。</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251512" y="1555546"/>
            <a:ext cx="3061063" cy="2616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改　正　前</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95534" y="750746"/>
            <a:ext cx="6660108" cy="2762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t>２</a:t>
            </a:r>
            <a:r>
              <a:rPr lang="ja-JP" altLang="ja-JP" sz="1200" dirty="0"/>
              <a:t>　</a:t>
            </a:r>
            <a:r>
              <a:rPr lang="ja-JP" altLang="en-US" sz="1200" dirty="0" smtClean="0"/>
              <a:t>評価基準の改正</a:t>
            </a:r>
            <a:endParaRPr lang="ja-JP" altLang="ja-JP" sz="1200" dirty="0"/>
          </a:p>
        </p:txBody>
      </p:sp>
      <p:sp>
        <p:nvSpPr>
          <p:cNvPr id="20" name="テキスト ボックス 19"/>
          <p:cNvSpPr txBox="1"/>
          <p:nvPr/>
        </p:nvSpPr>
        <p:spPr>
          <a:xfrm>
            <a:off x="3543610" y="1554808"/>
            <a:ext cx="3061063" cy="2616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改　正　後</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251512" y="1867558"/>
            <a:ext cx="3061063" cy="938719"/>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①建設雇用改善優良事業所表彰</a:t>
            </a:r>
            <a:endParaRPr kumimoji="1" lang="en-US" altLang="ja-JP"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②通年雇用</a:t>
            </a:r>
            <a:endParaRPr kumimoji="1" lang="en-US" altLang="ja-JP"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③奨学金返還支援</a:t>
            </a:r>
            <a:endParaRPr lang="en-US" altLang="ja-JP"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endParaRPr lang="en-US" altLang="ja-JP" sz="1100"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のいずれかに該当すれば評価</a:t>
            </a:r>
            <a:endParaRPr kumimoji="1" lang="ja-JP" altLang="en-US" sz="1100"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3543610" y="1862477"/>
            <a:ext cx="3061063" cy="1277273"/>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①建設雇用改善優良事業所表彰</a:t>
            </a:r>
            <a:endParaRPr kumimoji="1" lang="en-US" altLang="ja-JP"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②通年雇用</a:t>
            </a:r>
            <a:endParaRPr kumimoji="1" lang="en-US" altLang="ja-JP"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lang="ja-JP" altLang="en-US" sz="1100" u="sng" dirty="0" smtClean="0">
                <a:ln w="0"/>
                <a:solidFill>
                  <a:srgbClr val="FF0000"/>
                </a:solidFill>
                <a:effectLst>
                  <a:outerShdw blurRad="38100" dist="19050" dir="2700000" algn="tl" rotWithShape="0">
                    <a:schemeClr val="dk1">
                      <a:alpha val="40000"/>
                    </a:schemeClr>
                  </a:outerShdw>
                </a:effectLst>
                <a:uFill>
                  <a:solidFill>
                    <a:srgbClr val="FF0000"/>
                  </a:solidFill>
                </a:uFill>
                <a:latin typeface="HG丸ｺﾞｼｯｸM-PRO" panose="020F0600000000000000" pitchFamily="50" charset="-128"/>
                <a:ea typeface="HG丸ｺﾞｼｯｸM-PRO" panose="020F0600000000000000" pitchFamily="50" charset="-128"/>
              </a:rPr>
              <a:t>③奨学金返還支援、又は奨学金支給（給付団体への出資を含む）を行っている、又は行う規定を設けている</a:t>
            </a:r>
            <a:endParaRPr lang="en-US" altLang="ja-JP" sz="1100" u="sng" dirty="0" smtClean="0">
              <a:ln w="0"/>
              <a:solidFill>
                <a:srgbClr val="FF0000"/>
              </a:solidFill>
              <a:effectLst>
                <a:outerShdw blurRad="38100" dist="19050" dir="2700000" algn="tl" rotWithShape="0">
                  <a:schemeClr val="dk1">
                    <a:alpha val="40000"/>
                  </a:schemeClr>
                </a:outerShdw>
              </a:effectLst>
              <a:uFill>
                <a:solidFill>
                  <a:srgbClr val="FF0000"/>
                </a:solidFill>
              </a:uFill>
              <a:latin typeface="HG丸ｺﾞｼｯｸM-PRO" panose="020F0600000000000000" pitchFamily="50" charset="-128"/>
              <a:ea typeface="HG丸ｺﾞｼｯｸM-PRO" panose="020F0600000000000000" pitchFamily="50" charset="-128"/>
            </a:endParaRPr>
          </a:p>
          <a:p>
            <a:endParaRPr lang="en-US" altLang="ja-JP" sz="1100" u="sng" dirty="0">
              <a:ln w="0"/>
              <a:solidFill>
                <a:srgbClr val="FF0000"/>
              </a:solidFill>
              <a:effectLst>
                <a:outerShdw blurRad="38100" dist="19050" dir="2700000" algn="tl" rotWithShape="0">
                  <a:schemeClr val="dk1">
                    <a:alpha val="40000"/>
                  </a:schemeClr>
                </a:outerShdw>
              </a:effectLst>
              <a:uFill>
                <a:solidFill>
                  <a:srgbClr val="FF0000"/>
                </a:solidFill>
              </a:uFill>
              <a:latin typeface="HG丸ｺﾞｼｯｸM-PRO" panose="020F0600000000000000" pitchFamily="50" charset="-128"/>
              <a:ea typeface="HG丸ｺﾞｼｯｸM-PRO" panose="020F0600000000000000" pitchFamily="50" charset="-128"/>
            </a:endParaRPr>
          </a:p>
          <a:p>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のいずれかに該当すれば評価</a:t>
            </a:r>
            <a:endParaRPr kumimoji="1" lang="ja-JP" altLang="en-US" sz="1100"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130704" y="3232415"/>
            <a:ext cx="6624830"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②　多様な雇用への取組（地域の守り手確保）</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28" name="テキスト ボックス 27"/>
          <p:cNvSpPr txBox="1"/>
          <p:nvPr/>
        </p:nvSpPr>
        <p:spPr>
          <a:xfrm>
            <a:off x="130704" y="3502208"/>
            <a:ext cx="6660000" cy="261610"/>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○地域社会貢献「多様な雇用への取組」のうち「</a:t>
            </a:r>
            <a:r>
              <a:rPr kumimoji="1" lang="ja-JP" altLang="en-US" sz="1100" dirty="0" err="1" smtClean="0">
                <a:latin typeface="HG丸ｺﾞｼｯｸM-PRO" panose="020F0600000000000000" pitchFamily="50" charset="-128"/>
                <a:ea typeface="HG丸ｺﾞｼｯｸM-PRO" panose="020F0600000000000000" pitchFamily="50" charset="-128"/>
              </a:rPr>
              <a:t>障がい</a:t>
            </a:r>
            <a:r>
              <a:rPr kumimoji="1" lang="ja-JP" altLang="en-US" sz="1100" dirty="0" smtClean="0">
                <a:latin typeface="HG丸ｺﾞｼｯｸM-PRO" panose="020F0600000000000000" pitchFamily="50" charset="-128"/>
                <a:ea typeface="HG丸ｺﾞｼｯｸM-PRO" panose="020F0600000000000000" pitchFamily="50" charset="-128"/>
              </a:rPr>
              <a:t>者の就労支援」の取り扱いを改正。</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251512" y="3804573"/>
            <a:ext cx="3061063" cy="2616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改　正　前</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251512" y="4109036"/>
            <a:ext cx="6353161" cy="430887"/>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令和５・６年度の北海道建設工事等競争入札参加資格審査における「</a:t>
            </a:r>
            <a:r>
              <a:rPr kumimoji="1" lang="ja-JP" altLang="en-US" sz="1100" dirty="0" err="1"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障がい</a:t>
            </a:r>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者の就労支援」の審査において評価された企業。</a:t>
            </a:r>
            <a:endParaRPr kumimoji="1" lang="ja-JP" altLang="en-US" sz="1100"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p:txBody>
      </p:sp>
      <p:sp>
        <p:nvSpPr>
          <p:cNvPr id="2" name="下矢印 1"/>
          <p:cNvSpPr/>
          <p:nvPr/>
        </p:nvSpPr>
        <p:spPr>
          <a:xfrm>
            <a:off x="1452880" y="4607560"/>
            <a:ext cx="711200" cy="111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270791" y="4753571"/>
            <a:ext cx="3061063" cy="2616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改　正　後</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32" name="テキスト ボックス 31"/>
          <p:cNvSpPr txBox="1"/>
          <p:nvPr/>
        </p:nvSpPr>
        <p:spPr>
          <a:xfrm>
            <a:off x="248953" y="5073889"/>
            <a:ext cx="6353161" cy="738664"/>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令和５・６年度の北海道建設工事等競争入札参加資格審査における「</a:t>
            </a:r>
            <a:r>
              <a:rPr kumimoji="1" lang="ja-JP" altLang="en-US" sz="1100" dirty="0" err="1"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障がい</a:t>
            </a:r>
            <a:r>
              <a:rPr kumimoji="1" lang="ja-JP" altLang="en-US" sz="110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者の就労支援」の審査において評価された企業、</a:t>
            </a:r>
            <a:r>
              <a:rPr kumimoji="1" lang="ja-JP" altLang="en-US" sz="1100" dirty="0" smtClean="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又は北海道働き方改革推進認定制度の「障がい者」の取組分野に該当があり、写しの提出があった企業。</a:t>
            </a:r>
            <a:endParaRPr kumimoji="1" lang="en-US" altLang="ja-JP" sz="1100" dirty="0" smtClean="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r>
              <a:rPr kumimoji="1" lang="ja-JP" altLang="en-US" sz="900" dirty="0" smtClean="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（北海道働き方改革推進企業認定制度の有効期間の終了日が公告日以降のものを有効とする。）</a:t>
            </a:r>
            <a:endParaRPr kumimoji="1" lang="ja-JP" altLang="en-US" sz="900" dirty="0">
              <a:ln w="0"/>
              <a:solidFill>
                <a:srgbClr val="FF0000"/>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11233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4484</TotalTime>
  <Words>906</Words>
  <Application>Microsoft Office PowerPoint</Application>
  <PresentationFormat>A4 210 x 297 mm</PresentationFormat>
  <Paragraphs>113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ＭＳ Ｐゴシック</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hokkaido</dc:creator>
  <cp:lastModifiedBy>小林＿昭仁</cp:lastModifiedBy>
  <cp:revision>299</cp:revision>
  <cp:lastPrinted>2023-02-16T01:51:42Z</cp:lastPrinted>
  <dcterms:created xsi:type="dcterms:W3CDTF">2017-01-11T08:13:48Z</dcterms:created>
  <dcterms:modified xsi:type="dcterms:W3CDTF">2024-03-14T04:57:42Z</dcterms:modified>
</cp:coreProperties>
</file>