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D65A-D1AF-4F18-8164-FD20C49720CD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D465-480D-4474-9D78-564BABA3C3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295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D65A-D1AF-4F18-8164-FD20C49720CD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D465-480D-4474-9D78-564BABA3C3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32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D65A-D1AF-4F18-8164-FD20C49720CD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D465-480D-4474-9D78-564BABA3C3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3602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4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D65A-D1AF-4F18-8164-FD20C49720CD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D465-480D-4474-9D78-564BABA3C3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2969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D65A-D1AF-4F18-8164-FD20C49720CD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D465-480D-4474-9D78-564BABA3C3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6403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D65A-D1AF-4F18-8164-FD20C49720CD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D465-480D-4474-9D78-564BABA3C3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63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D65A-D1AF-4F18-8164-FD20C49720CD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D465-480D-4474-9D78-564BABA3C3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750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D65A-D1AF-4F18-8164-FD20C49720CD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D465-480D-4474-9D78-564BABA3C3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3883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D65A-D1AF-4F18-8164-FD20C49720CD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D465-480D-4474-9D78-564BABA3C3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005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D65A-D1AF-4F18-8164-FD20C49720CD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D465-480D-4474-9D78-564BABA3C3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96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D65A-D1AF-4F18-8164-FD20C49720CD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D465-480D-4474-9D78-564BABA3C3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992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4D65A-D1AF-4F18-8164-FD20C49720CD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0D465-480D-4474-9D78-564BABA3C3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20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prtimes.jp/main/html/rd/p/000000127.000006899.html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prtimes.jp/main/html/rd/p/000000129.000006899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prtimes.jp/main/html/rd/p/000000130.000006899.html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town.assabu.lg.jp/modules/gyosei/content0241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584" y="1904678"/>
            <a:ext cx="8393262" cy="442127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081263" y="471345"/>
            <a:ext cx="4509483" cy="24807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r>
              <a:rPr lang="ja" altLang="en-US" sz="1447" b="1">
                <a:solidFill>
                  <a:srgbClr val="514745"/>
                </a:solidFill>
                <a:latin typeface="MS Mincho"/>
                <a:ea typeface="MS Mincho"/>
              </a:rPr>
              <a:t>さらなる発展へ ① 保育園留学 </a:t>
            </a:r>
            <a:r>
              <a:rPr lang="en-US" sz="1447" b="1">
                <a:solidFill>
                  <a:srgbClr val="514745"/>
                </a:solidFill>
                <a:latin typeface="MS Mincho"/>
              </a:rPr>
              <a:t>× </a:t>
            </a:r>
            <a:r>
              <a:rPr lang="ja" altLang="en-US" sz="1447" b="1">
                <a:solidFill>
                  <a:srgbClr val="514745"/>
                </a:solidFill>
                <a:latin typeface="MS Mincho"/>
                <a:ea typeface="MS Mincho"/>
              </a:rPr>
              <a:t>連携協定の締結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880046" y="1066729"/>
            <a:ext cx="7384416" cy="35557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r>
              <a:rPr lang="ja" altLang="en-US" sz="2351" b="1">
                <a:solidFill>
                  <a:srgbClr val="514745"/>
                </a:solidFill>
                <a:latin typeface="MS Mincho"/>
                <a:ea typeface="MS Mincho"/>
              </a:rPr>
              <a:t>保育園留学を軸に、地域の</a:t>
            </a:r>
            <a:r>
              <a:rPr lang="en-US" altLang="ja" sz="2351" b="1">
                <a:solidFill>
                  <a:srgbClr val="514745"/>
                </a:solidFill>
                <a:latin typeface="Times New Roman"/>
                <a:ea typeface="Times New Roman"/>
              </a:rPr>
              <a:t>100</a:t>
            </a:r>
            <a:r>
              <a:rPr lang="ja" altLang="en-US" sz="2351" b="1">
                <a:solidFill>
                  <a:srgbClr val="514745"/>
                </a:solidFill>
                <a:latin typeface="MS Mincho"/>
                <a:ea typeface="MS Mincho"/>
              </a:rPr>
              <a:t>年を創造する取り組みへ。</a:t>
            </a:r>
          </a:p>
        </p:txBody>
      </p:sp>
    </p:spTree>
    <p:extLst>
      <p:ext uri="{BB962C8B-B14F-4D97-AF65-F5344CB8AC3E}">
        <p14:creationId xmlns:p14="http://schemas.microsoft.com/office/powerpoint/2010/main" val="126588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584" y="2726087"/>
            <a:ext cx="8384992" cy="354198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122" y="4062945"/>
            <a:ext cx="1499486" cy="76076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916" y="3608137"/>
            <a:ext cx="1124614" cy="970256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2067481" y="465833"/>
            <a:ext cx="2932818" cy="23705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0000"/>
          </a:bodyPr>
          <a:lstStyle/>
          <a:p>
            <a:pPr indent="206723"/>
            <a:r>
              <a:rPr lang="ja" altLang="en-US" sz="1447" b="1">
                <a:solidFill>
                  <a:srgbClr val="514745"/>
                </a:solidFill>
                <a:latin typeface="MS Mincho"/>
                <a:ea typeface="MS Mincho"/>
              </a:rPr>
              <a:t>キッチハイクが取り組んでいること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866263" y="917883"/>
            <a:ext cx="8332621" cy="138923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 lnSpcReduction="10000"/>
          </a:bodyPr>
          <a:lstStyle/>
          <a:p>
            <a:pPr>
              <a:spcAft>
                <a:spcPts val="633"/>
              </a:spcAft>
            </a:pPr>
            <a:r>
              <a:rPr lang="ja" altLang="en-US" sz="2442" b="1">
                <a:solidFill>
                  <a:srgbClr val="514745"/>
                </a:solidFill>
                <a:latin typeface="MS Mincho"/>
                <a:ea typeface="MS Mincho"/>
              </a:rPr>
              <a:t>地域とタッグを組み、手触りある価値を掘りおこし、</a:t>
            </a:r>
          </a:p>
          <a:p>
            <a:pPr>
              <a:spcAft>
                <a:spcPts val="380"/>
              </a:spcAft>
            </a:pPr>
            <a:r>
              <a:rPr lang="ja" altLang="en-US" sz="2442" b="1">
                <a:solidFill>
                  <a:srgbClr val="514745"/>
                </a:solidFill>
                <a:latin typeface="MS Mincho"/>
                <a:ea typeface="MS Mincho"/>
              </a:rPr>
              <a:t>熱量が高い「関係人口経済圏」を創出・拡大する</a:t>
            </a:r>
          </a:p>
          <a:p>
            <a:pPr>
              <a:lnSpc>
                <a:spcPts val="2084"/>
              </a:lnSpc>
            </a:pPr>
            <a:r>
              <a:rPr lang="ja" altLang="en-US" sz="1085">
                <a:solidFill>
                  <a:srgbClr val="514745"/>
                </a:solidFill>
                <a:latin typeface="MS Mincho"/>
                <a:ea typeface="MS Mincho"/>
              </a:rPr>
              <a:t>地域に点在する土地ならではの資産を掘り起こし、独自の切り口で事業化。様々なチャネルで生活者に価値を届け、地域経済圏を創出し ます。地域と生活者の新しいつながりを作り、継続的な関係性を育むことで、地域に人とお金の流れを生み出します。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966646" y="4170445"/>
            <a:ext cx="424487" cy="18467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r>
              <a:rPr lang="ja" altLang="en-US" sz="1176" b="1">
                <a:solidFill>
                  <a:srgbClr val="0099CC"/>
                </a:solidFill>
                <a:latin typeface="MS Mincho"/>
                <a:ea typeface="MS Mincho"/>
              </a:rPr>
              <a:t>暮らし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6987669" y="4843008"/>
            <a:ext cx="418974" cy="2728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60000" lnSpcReduction="20000"/>
          </a:bodyPr>
          <a:lstStyle/>
          <a:p>
            <a:pPr algn="ctr">
              <a:lnSpc>
                <a:spcPts val="1107"/>
              </a:lnSpc>
            </a:pPr>
            <a:r>
              <a:rPr lang="ja" altLang="en-US" sz="723">
                <a:solidFill>
                  <a:srgbClr val="FF0000"/>
                </a:solidFill>
                <a:latin typeface="MS Mincho"/>
                <a:ea typeface="MS Mincho"/>
              </a:rPr>
              <a:t>ワーケー ション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7040041" y="3825894"/>
            <a:ext cx="380384" cy="2728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60000" lnSpcReduction="20000"/>
          </a:bodyPr>
          <a:lstStyle/>
          <a:p>
            <a:pPr algn="ctr">
              <a:lnSpc>
                <a:spcPts val="1107"/>
              </a:lnSpc>
            </a:pPr>
            <a:r>
              <a:rPr lang="ja" altLang="en-US" sz="723">
                <a:solidFill>
                  <a:srgbClr val="FF0000"/>
                </a:solidFill>
                <a:latin typeface="MS Mincho"/>
                <a:ea typeface="MS Mincho"/>
              </a:rPr>
              <a:t>ふるさと 納税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3688249" y="3404163"/>
            <a:ext cx="981281" cy="5650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algn="ctr">
              <a:spcAft>
                <a:spcPts val="1013"/>
              </a:spcAft>
            </a:pPr>
            <a:r>
              <a:rPr lang="ja" altLang="en-US" sz="1356" b="1">
                <a:solidFill>
                  <a:srgbClr val="0099CC"/>
                </a:solidFill>
                <a:latin typeface="MS Mincho"/>
                <a:ea typeface="MS Mincho"/>
              </a:rPr>
              <a:t>地域の価値</a:t>
            </a:r>
          </a:p>
          <a:p>
            <a:pPr algn="ctr"/>
            <a:r>
              <a:rPr lang="ja" altLang="en-US" sz="1176" b="1">
                <a:solidFill>
                  <a:srgbClr val="0099CC"/>
                </a:solidFill>
                <a:latin typeface="MS Mincho"/>
                <a:ea typeface="MS Mincho"/>
              </a:rPr>
              <a:t>食文化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3936326" y="4528778"/>
            <a:ext cx="487884" cy="16814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r>
              <a:rPr lang="ja" altLang="en-US" sz="1176" b="1">
                <a:solidFill>
                  <a:srgbClr val="0099CC"/>
                </a:solidFill>
                <a:latin typeface="MS Mincho"/>
                <a:ea typeface="MS Mincho"/>
              </a:rPr>
              <a:t>生産者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378955" y="4892624"/>
            <a:ext cx="2017691" cy="33352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r>
              <a:rPr lang="ja" altLang="en-US" sz="1356" b="1">
                <a:solidFill>
                  <a:srgbClr val="FFFFFF"/>
                </a:solidFill>
                <a:latin typeface="MS Mincho"/>
                <a:ea typeface="MS Mincho"/>
              </a:rPr>
              <a:t>地域・自治体    </a:t>
            </a:r>
            <a:r>
              <a:rPr lang="en-US" sz="1176" b="1" baseline="30000">
                <a:solidFill>
                  <a:srgbClr val="0099CC"/>
                </a:solidFill>
                <a:latin typeface="Times New Roman"/>
              </a:rPr>
              <a:t>空</a:t>
            </a:r>
            <a:r>
              <a:rPr lang="en-US" sz="1176" b="1">
                <a:solidFill>
                  <a:srgbClr val="0099CC"/>
                </a:solidFill>
                <a:latin typeface="Times New Roman"/>
              </a:rPr>
              <a:t>e</a:t>
            </a:r>
            <a:r>
              <a:rPr lang="en-US" sz="1176" b="1" baseline="30000">
                <a:solidFill>
                  <a:srgbClr val="0099CC"/>
                </a:solidFill>
                <a:latin typeface="Times New Roman"/>
              </a:rPr>
              <a:t>き</a:t>
            </a:r>
            <a:r>
              <a:rPr lang="en-US" sz="1176" b="1">
                <a:solidFill>
                  <a:srgbClr val="0099CC"/>
                </a:solidFill>
                <a:latin typeface="Times New Roman"/>
              </a:rPr>
              <a:t>tc</a:t>
            </a:r>
            <a:r>
              <a:rPr lang="en-US" sz="1176" b="1" baseline="30000">
                <a:solidFill>
                  <a:srgbClr val="0099CC"/>
                </a:solidFill>
                <a:latin typeface="Times New Roman"/>
              </a:rPr>
              <a:t>家</a:t>
            </a:r>
            <a:r>
              <a:rPr lang="en-US" sz="1176" b="1">
                <a:solidFill>
                  <a:srgbClr val="0099CC"/>
                </a:solidFill>
                <a:latin typeface="Times New Roman"/>
              </a:rPr>
              <a:t>..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8558821" y="6507878"/>
            <a:ext cx="1744806" cy="19294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algn="r"/>
            <a:r>
              <a:rPr lang="en-US" sz="995">
                <a:solidFill>
                  <a:srgbClr val="CBC8C7"/>
                </a:solidFill>
                <a:latin typeface="Times New Roman"/>
              </a:rPr>
              <a:t>confidential ©KitchHike Inc. </a:t>
            </a:r>
            <a:r>
              <a:rPr lang="en-US" sz="995" baseline="30000">
                <a:solidFill>
                  <a:srgbClr val="CBC8C7"/>
                </a:solidFill>
                <a:latin typeface="Times New Roman"/>
              </a:rPr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478050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584" y="2246472"/>
            <a:ext cx="3980253" cy="186333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340" y="4377175"/>
            <a:ext cx="3977496" cy="223820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631" y="2433908"/>
            <a:ext cx="3977496" cy="371839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2067481" y="471346"/>
            <a:ext cx="4181471" cy="23705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0000"/>
          </a:bodyPr>
          <a:lstStyle/>
          <a:p>
            <a:pPr indent="287115"/>
            <a:r>
              <a:rPr lang="ja" altLang="en-US" sz="1447" b="1">
                <a:solidFill>
                  <a:srgbClr val="514745"/>
                </a:solidFill>
                <a:latin typeface="MS Mincho"/>
                <a:ea typeface="MS Mincho"/>
              </a:rPr>
              <a:t>さらなる発展へ ② 保育園留学 </a:t>
            </a:r>
            <a:r>
              <a:rPr lang="en-US" sz="1447" b="1">
                <a:solidFill>
                  <a:srgbClr val="514745"/>
                </a:solidFill>
                <a:latin typeface="MS Mincho"/>
              </a:rPr>
              <a:t>× </a:t>
            </a:r>
            <a:r>
              <a:rPr lang="ja" altLang="en-US" sz="1447" b="1">
                <a:solidFill>
                  <a:srgbClr val="514745"/>
                </a:solidFill>
                <a:latin typeface="MS Mincho"/>
                <a:ea typeface="MS Mincho"/>
              </a:rPr>
              <a:t>ふるさと納税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869020" y="1066729"/>
            <a:ext cx="7307237" cy="7828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0000"/>
          </a:bodyPr>
          <a:lstStyle/>
          <a:p>
            <a:pPr indent="80392">
              <a:spcAft>
                <a:spcPts val="1456"/>
              </a:spcAft>
            </a:pPr>
            <a:r>
              <a:rPr lang="ja" altLang="en-US" sz="2351" b="1">
                <a:solidFill>
                  <a:srgbClr val="514745"/>
                </a:solidFill>
                <a:latin typeface="MS Mincho"/>
                <a:ea typeface="MS Mincho"/>
              </a:rPr>
              <a:t>旅先納税と連携して、子育て支援へお金が回る仕組みへ</a:t>
            </a:r>
          </a:p>
          <a:p>
            <a:pPr indent="80392"/>
            <a:r>
              <a:rPr lang="en-US" sz="1356">
                <a:solidFill>
                  <a:srgbClr val="514745"/>
                </a:solidFill>
                <a:latin typeface="MS Mincho"/>
              </a:rPr>
              <a:t>ふるさと納税額の３割が保育園留学や地域で使える電子商品券(あっさぶ</a:t>
            </a:r>
            <a:r>
              <a:rPr lang="en-US" sz="1356">
                <a:solidFill>
                  <a:srgbClr val="514745"/>
                </a:solidFill>
                <a:latin typeface="Times New Roman"/>
              </a:rPr>
              <a:t>e</a:t>
            </a:r>
            <a:r>
              <a:rPr lang="en-US" sz="1356">
                <a:solidFill>
                  <a:srgbClr val="514745"/>
                </a:solidFill>
                <a:latin typeface="MS Mincho"/>
              </a:rPr>
              <a:t>街ギフト)に。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6246195" y="6397622"/>
            <a:ext cx="4076727" cy="20121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r>
              <a:rPr lang="en-US" sz="1176" u="sng">
                <a:solidFill>
                  <a:srgbClr val="0099CC"/>
                </a:solidFill>
                <a:latin typeface="Times New Roman"/>
                <a:hlinkClick r:id="rId5"/>
              </a:rPr>
              <a:t>https://prtimes.jp/main/html/rd/p/000000127.000006899.html</a:t>
            </a:r>
          </a:p>
        </p:txBody>
      </p:sp>
    </p:spTree>
    <p:extLst>
      <p:ext uri="{BB962C8B-B14F-4D97-AF65-F5344CB8AC3E}">
        <p14:creationId xmlns:p14="http://schemas.microsoft.com/office/powerpoint/2010/main" val="406526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981" y="2122434"/>
            <a:ext cx="8305057" cy="200390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302" y="4159419"/>
            <a:ext cx="8346403" cy="2257498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2067481" y="471346"/>
            <a:ext cx="4360637" cy="23705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indent="206723"/>
            <a:r>
              <a:rPr lang="ja" altLang="en-US" sz="1447" b="1">
                <a:solidFill>
                  <a:srgbClr val="514745"/>
                </a:solidFill>
                <a:latin typeface="MS Mincho"/>
                <a:ea typeface="MS Mincho"/>
              </a:rPr>
              <a:t>さらなる発展へ ③ 保育園留学 </a:t>
            </a:r>
            <a:r>
              <a:rPr lang="en-US" sz="1447" b="1">
                <a:solidFill>
                  <a:srgbClr val="514745"/>
                </a:solidFill>
                <a:latin typeface="MS Mincho"/>
              </a:rPr>
              <a:t>× </a:t>
            </a:r>
            <a:r>
              <a:rPr lang="ja" altLang="en-US" sz="1447" b="1">
                <a:solidFill>
                  <a:srgbClr val="514745"/>
                </a:solidFill>
                <a:latin typeface="MS Mincho"/>
                <a:ea typeface="MS Mincho"/>
              </a:rPr>
              <a:t>オンライン診療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869020" y="1066729"/>
            <a:ext cx="7434032" cy="7828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>
              <a:spcAft>
                <a:spcPts val="1519"/>
              </a:spcAft>
            </a:pPr>
            <a:r>
              <a:rPr lang="ja" altLang="en-US" sz="2351" b="1">
                <a:solidFill>
                  <a:srgbClr val="514745"/>
                </a:solidFill>
                <a:latin typeface="MS Mincho"/>
                <a:ea typeface="MS Mincho"/>
              </a:rPr>
              <a:t>キッズドクターと連携して、オンライン診療が可能に。</a:t>
            </a:r>
          </a:p>
          <a:p>
            <a:r>
              <a:rPr lang="ja" altLang="en-US" sz="1356">
                <a:solidFill>
                  <a:srgbClr val="514745"/>
                </a:solidFill>
                <a:latin typeface="MS Mincho"/>
                <a:ea typeface="MS Mincho"/>
              </a:rPr>
              <a:t>保育園留学でもオンライン診療を受けて、近所の薬局でクスリの受け取りができるようになりました。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6651387" y="6505122"/>
            <a:ext cx="3012754" cy="15160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r>
              <a:rPr lang="en-US" sz="859" u="sng">
                <a:solidFill>
                  <a:srgbClr val="0099CC"/>
                </a:solidFill>
                <a:latin typeface="Times New Roman"/>
                <a:hlinkClick r:id="rId4"/>
              </a:rPr>
              <a:t>https://prtimes.jp/main/html/rd/p/000000129.000006899.html</a:t>
            </a:r>
          </a:p>
        </p:txBody>
      </p:sp>
    </p:spTree>
    <p:extLst>
      <p:ext uri="{BB962C8B-B14F-4D97-AF65-F5344CB8AC3E}">
        <p14:creationId xmlns:p14="http://schemas.microsoft.com/office/powerpoint/2010/main" val="3621809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751" y="2687497"/>
            <a:ext cx="5457687" cy="307339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500" y="3621919"/>
            <a:ext cx="1634550" cy="89032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464" y="3875509"/>
            <a:ext cx="1041922" cy="697371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869020" y="471346"/>
            <a:ext cx="8238903" cy="16235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indent="206723">
              <a:spcAft>
                <a:spcPts val="2152"/>
              </a:spcAft>
            </a:pPr>
            <a:r>
              <a:rPr lang="ja" altLang="en-US" sz="1447" b="1">
                <a:solidFill>
                  <a:srgbClr val="514745"/>
                </a:solidFill>
                <a:latin typeface="MS Mincho"/>
                <a:ea typeface="MS Mincho"/>
              </a:rPr>
              <a:t>さらなる発展へ ④ 保育園留学 </a:t>
            </a:r>
            <a:r>
              <a:rPr lang="en-US" sz="1447" b="1">
                <a:solidFill>
                  <a:srgbClr val="514745"/>
                </a:solidFill>
                <a:latin typeface="MS Mincho"/>
              </a:rPr>
              <a:t>× </a:t>
            </a:r>
            <a:r>
              <a:rPr lang="ja" altLang="en-US" sz="1447" b="1">
                <a:solidFill>
                  <a:srgbClr val="514745"/>
                </a:solidFill>
                <a:latin typeface="MS Mincho"/>
                <a:ea typeface="MS Mincho"/>
              </a:rPr>
              <a:t>保育士留学</a:t>
            </a:r>
          </a:p>
          <a:p>
            <a:pPr>
              <a:spcAft>
                <a:spcPts val="1076"/>
              </a:spcAft>
            </a:pPr>
            <a:r>
              <a:rPr lang="ja" altLang="en-US" sz="2351" b="1">
                <a:solidFill>
                  <a:srgbClr val="514745"/>
                </a:solidFill>
                <a:latin typeface="MS Mincho"/>
                <a:ea typeface="MS Mincho"/>
              </a:rPr>
              <a:t>「保育士留学」が、</a:t>
            </a:r>
            <a:r>
              <a:rPr lang="en-US" altLang="ja" sz="2351" b="1">
                <a:solidFill>
                  <a:srgbClr val="514745"/>
                </a:solidFill>
                <a:latin typeface="Times New Roman"/>
                <a:ea typeface="Times New Roman"/>
              </a:rPr>
              <a:t>2022</a:t>
            </a:r>
            <a:r>
              <a:rPr lang="ja" altLang="en-US" sz="2351" b="1">
                <a:solidFill>
                  <a:srgbClr val="514745"/>
                </a:solidFill>
                <a:latin typeface="MS Mincho"/>
                <a:ea typeface="MS Mincho"/>
              </a:rPr>
              <a:t>年度内閣府モデル事業に採択</a:t>
            </a:r>
          </a:p>
          <a:p>
            <a:pPr>
              <a:lnSpc>
                <a:spcPts val="1910"/>
              </a:lnSpc>
            </a:pPr>
            <a:r>
              <a:rPr lang="ja" altLang="en-US" sz="1356">
                <a:solidFill>
                  <a:srgbClr val="514745"/>
                </a:solidFill>
                <a:latin typeface="MS Mincho"/>
                <a:ea typeface="MS Mincho"/>
              </a:rPr>
              <a:t>地方の保育士不足課題に対して、保育園留学と保育士留学を組み合わせて展開する事業案が、内閣府の関係 人口創出・拡大のための対流促進事業のモデル事業に採択されました。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8217027" y="3798330"/>
            <a:ext cx="664294" cy="1598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r>
              <a:rPr lang="ja" altLang="en-US" sz="995" b="1">
                <a:solidFill>
                  <a:srgbClr val="189855"/>
                </a:solidFill>
                <a:latin typeface="MS Mincho"/>
                <a:ea typeface="MS Mincho"/>
              </a:rPr>
              <a:t>保育士留学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7569271" y="4683137"/>
            <a:ext cx="565064" cy="20948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algn="r"/>
            <a:r>
              <a:rPr lang="ja" altLang="en-US" sz="1356" b="1">
                <a:solidFill>
                  <a:srgbClr val="514745"/>
                </a:solidFill>
                <a:latin typeface="MS Mincho"/>
                <a:ea typeface="MS Mincho"/>
              </a:rPr>
              <a:t>保育士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9405038" y="4683137"/>
            <a:ext cx="741474" cy="20948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algn="r"/>
            <a:r>
              <a:rPr lang="ja" altLang="en-US" sz="1356" b="1">
                <a:solidFill>
                  <a:srgbClr val="514745"/>
                </a:solidFill>
                <a:latin typeface="MS Mincho"/>
                <a:ea typeface="MS Mincho"/>
              </a:rPr>
              <a:t>保育施設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973763" y="6403135"/>
            <a:ext cx="4741021" cy="22878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indent="114846"/>
            <a:r>
              <a:rPr lang="en-US" sz="1356" u="sng">
                <a:solidFill>
                  <a:srgbClr val="0099CC"/>
                </a:solidFill>
                <a:latin typeface="Times New Roman"/>
                <a:hlinkClick r:id="rId5"/>
              </a:rPr>
              <a:t>https://prtimes.jp/main/html/rd/p/000000130.000006899.html</a:t>
            </a:r>
          </a:p>
        </p:txBody>
      </p:sp>
    </p:spTree>
    <p:extLst>
      <p:ext uri="{BB962C8B-B14F-4D97-AF65-F5344CB8AC3E}">
        <p14:creationId xmlns:p14="http://schemas.microsoft.com/office/powerpoint/2010/main" val="460672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878" y="3026536"/>
            <a:ext cx="5540380" cy="311749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668" y="3026536"/>
            <a:ext cx="2348459" cy="3117497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2067481" y="471346"/>
            <a:ext cx="4013330" cy="23705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indent="206723"/>
            <a:r>
              <a:rPr lang="ja" altLang="en-US" sz="1447" b="1">
                <a:solidFill>
                  <a:srgbClr val="514745"/>
                </a:solidFill>
                <a:latin typeface="MS Mincho"/>
                <a:ea typeface="MS Mincho"/>
              </a:rPr>
              <a:t>さらなる発展へ ⑤ 保育園留学コンソーシアム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8266642" y="3420702"/>
            <a:ext cx="1493973" cy="212519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algn="ctr">
              <a:lnSpc>
                <a:spcPts val="2518"/>
              </a:lnSpc>
              <a:spcAft>
                <a:spcPts val="2469"/>
              </a:spcAft>
            </a:pPr>
            <a:r>
              <a:rPr lang="en-US" sz="1356" b="1">
                <a:solidFill>
                  <a:srgbClr val="514745"/>
                </a:solidFill>
                <a:latin typeface="MS Mincho"/>
              </a:rPr>
              <a:t>第１回 </a:t>
            </a:r>
            <a:r>
              <a:rPr lang="ja" altLang="en-US" sz="1356" b="1">
                <a:solidFill>
                  <a:srgbClr val="514745"/>
                </a:solidFill>
                <a:latin typeface="MS Mincho"/>
                <a:ea typeface="MS Mincho"/>
              </a:rPr>
              <a:t>保育園留学 コンソーシアム総会</a:t>
            </a:r>
          </a:p>
          <a:p>
            <a:pPr algn="ctr">
              <a:lnSpc>
                <a:spcPct val="161000"/>
              </a:lnSpc>
              <a:spcAft>
                <a:spcPts val="1013"/>
              </a:spcAft>
            </a:pPr>
            <a:r>
              <a:rPr lang="en-US" altLang="ja" sz="1356" b="1">
                <a:solidFill>
                  <a:srgbClr val="514745"/>
                </a:solidFill>
                <a:latin typeface="Times New Roman"/>
                <a:ea typeface="Times New Roman"/>
              </a:rPr>
              <a:t>2023</a:t>
            </a:r>
            <a:r>
              <a:rPr lang="ja" altLang="en-US" sz="1356" b="1">
                <a:solidFill>
                  <a:srgbClr val="514745"/>
                </a:solidFill>
                <a:latin typeface="MS Mincho"/>
                <a:ea typeface="MS Mincho"/>
              </a:rPr>
              <a:t>年</a:t>
            </a:r>
            <a:r>
              <a:rPr lang="en-US" altLang="ja" sz="1356" b="1">
                <a:solidFill>
                  <a:srgbClr val="514745"/>
                </a:solidFill>
                <a:latin typeface="Times New Roman"/>
                <a:ea typeface="Times New Roman"/>
              </a:rPr>
              <a:t>2</a:t>
            </a:r>
            <a:r>
              <a:rPr lang="ja" altLang="en-US" sz="1356" b="1">
                <a:solidFill>
                  <a:srgbClr val="514745"/>
                </a:solidFill>
                <a:latin typeface="MS Mincho"/>
                <a:ea typeface="MS Mincho"/>
              </a:rPr>
              <a:t>月</a:t>
            </a:r>
            <a:r>
              <a:rPr lang="en-US" altLang="ja" sz="1356" b="1">
                <a:solidFill>
                  <a:srgbClr val="514745"/>
                </a:solidFill>
                <a:latin typeface="Times New Roman"/>
                <a:ea typeface="Times New Roman"/>
              </a:rPr>
              <a:t>17</a:t>
            </a:r>
            <a:r>
              <a:rPr lang="ja" altLang="en-US" sz="1356" b="1">
                <a:solidFill>
                  <a:srgbClr val="514745"/>
                </a:solidFill>
                <a:latin typeface="MS Mincho"/>
                <a:ea typeface="MS Mincho"/>
              </a:rPr>
              <a:t>日</a:t>
            </a:r>
            <a:r>
              <a:rPr lang="en-US" altLang="ja" sz="1356" b="1">
                <a:solidFill>
                  <a:srgbClr val="514745"/>
                </a:solidFill>
                <a:latin typeface="MS Mincho"/>
                <a:ea typeface="MS Mincho"/>
              </a:rPr>
              <a:t>(</a:t>
            </a:r>
            <a:r>
              <a:rPr lang="ja" altLang="en-US" sz="1356" b="1">
                <a:solidFill>
                  <a:srgbClr val="514745"/>
                </a:solidFill>
                <a:latin typeface="MS Mincho"/>
                <a:ea typeface="MS Mincho"/>
              </a:rPr>
              <a:t>金</a:t>
            </a:r>
            <a:r>
              <a:rPr lang="en-US" altLang="ja" sz="1356" b="1">
                <a:solidFill>
                  <a:srgbClr val="514745"/>
                </a:solidFill>
                <a:latin typeface="MS Mincho"/>
                <a:ea typeface="MS Mincho"/>
              </a:rPr>
              <a:t>)</a:t>
            </a:r>
          </a:p>
          <a:p>
            <a:pPr algn="ctr">
              <a:lnSpc>
                <a:spcPts val="2518"/>
              </a:lnSpc>
            </a:pPr>
            <a:r>
              <a:rPr lang="ja" altLang="en-US" sz="1356" b="1">
                <a:solidFill>
                  <a:srgbClr val="514745"/>
                </a:solidFill>
                <a:latin typeface="MS Mincho"/>
                <a:ea typeface="MS Mincho"/>
              </a:rPr>
              <a:t>オンライン開催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869020" y="1066730"/>
            <a:ext cx="8128647" cy="15160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>
              <a:spcAft>
                <a:spcPts val="1076"/>
              </a:spcAft>
            </a:pPr>
            <a:r>
              <a:rPr lang="ja" altLang="en-US" sz="2351" b="1">
                <a:solidFill>
                  <a:srgbClr val="514745"/>
                </a:solidFill>
                <a:latin typeface="MS Mincho"/>
                <a:ea typeface="MS Mincho"/>
              </a:rPr>
              <a:t>厚沢部町が設立メンバーおよび会長に就任</a:t>
            </a:r>
          </a:p>
          <a:p>
            <a:pPr>
              <a:lnSpc>
                <a:spcPts val="1932"/>
              </a:lnSpc>
            </a:pPr>
            <a:r>
              <a:rPr lang="ja" altLang="en-US" sz="1356">
                <a:solidFill>
                  <a:srgbClr val="514745"/>
                </a:solidFill>
                <a:latin typeface="MS Mincho"/>
                <a:ea typeface="MS Mincho"/>
              </a:rPr>
              <a:t>保育園留学のクオリティ向上と、地域の未来を創造する文化として根付かせておくために設立。</a:t>
            </a:r>
          </a:p>
          <a:p>
            <a:pPr>
              <a:lnSpc>
                <a:spcPts val="1932"/>
              </a:lnSpc>
            </a:pPr>
            <a:r>
              <a:rPr lang="en-US" sz="1356">
                <a:solidFill>
                  <a:srgbClr val="514745"/>
                </a:solidFill>
                <a:latin typeface="MS Mincho"/>
              </a:rPr>
              <a:t>設立メンバーは、厚沢部町&amp;はぜる・キッチハイク・時津綾子公認会計士事務所(留学第１号の母)。</a:t>
            </a:r>
          </a:p>
          <a:p>
            <a:pPr>
              <a:lnSpc>
                <a:spcPts val="1932"/>
              </a:lnSpc>
            </a:pPr>
            <a:r>
              <a:rPr lang="ja" altLang="en-US" sz="1356">
                <a:solidFill>
                  <a:srgbClr val="514745"/>
                </a:solidFill>
                <a:latin typeface="MS Mincho"/>
                <a:ea typeface="MS Mincho"/>
              </a:rPr>
              <a:t>今後、導入済および予定の地域自治体と園、連携企業</a:t>
            </a:r>
            <a:r>
              <a:rPr lang="en-US" altLang="ja" sz="1356">
                <a:solidFill>
                  <a:srgbClr val="514745"/>
                </a:solidFill>
                <a:latin typeface="MS Mincho"/>
                <a:ea typeface="MS Mincho"/>
              </a:rPr>
              <a:t>(</a:t>
            </a:r>
            <a:r>
              <a:rPr lang="ja" altLang="en-US" sz="1356">
                <a:solidFill>
                  <a:srgbClr val="514745"/>
                </a:solidFill>
                <a:latin typeface="MS Mincho"/>
                <a:ea typeface="MS Mincho"/>
              </a:rPr>
              <a:t>株式会社ギフティ・株式会社ノーススターなど</a:t>
            </a:r>
            <a:r>
              <a:rPr lang="en-US" altLang="ja" sz="1356">
                <a:solidFill>
                  <a:srgbClr val="514745"/>
                </a:solidFill>
                <a:latin typeface="MS Mincho"/>
                <a:ea typeface="MS Mincho"/>
              </a:rPr>
              <a:t>)</a:t>
            </a:r>
            <a:r>
              <a:rPr lang="ja" altLang="en-US" sz="1356">
                <a:solidFill>
                  <a:srgbClr val="514745"/>
                </a:solidFill>
                <a:latin typeface="MS Mincho"/>
                <a:ea typeface="MS Mincho"/>
              </a:rPr>
              <a:t>が参画 し、よりよい保育園留学のための活動を推進していく。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965494" y="6270827"/>
            <a:ext cx="1675896" cy="20673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r>
              <a:rPr lang="ja" altLang="en-US" sz="1356">
                <a:solidFill>
                  <a:srgbClr val="514745"/>
                </a:solidFill>
                <a:latin typeface="MS Mincho"/>
                <a:ea typeface="MS Mincho"/>
              </a:rPr>
              <a:t>＊画像はイメージです</a:t>
            </a:r>
          </a:p>
        </p:txBody>
      </p:sp>
    </p:spTree>
    <p:extLst>
      <p:ext uri="{BB962C8B-B14F-4D97-AF65-F5344CB8AC3E}">
        <p14:creationId xmlns:p14="http://schemas.microsoft.com/office/powerpoint/2010/main" val="3648800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826" y="0"/>
            <a:ext cx="9653622" cy="683682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9500335" y="144014"/>
            <a:ext cx="672068" cy="1595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r>
              <a:rPr lang="en-US" sz="859">
                <a:solidFill>
                  <a:srgbClr val="FFFFFF"/>
                </a:solidFill>
                <a:latin typeface="Times New Roman"/>
              </a:rPr>
              <a:t>confidential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2759525" y="726266"/>
            <a:ext cx="6855403" cy="213234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algn="ctr">
              <a:spcAft>
                <a:spcPts val="3988"/>
              </a:spcAft>
            </a:pPr>
            <a:r>
              <a:rPr lang="ja" altLang="en-US" sz="4160" b="1">
                <a:latin typeface="MS Mincho"/>
                <a:ea typeface="MS Mincho"/>
              </a:rPr>
              <a:t>保 育 園 留 学</a:t>
            </a:r>
          </a:p>
          <a:p>
            <a:pPr algn="ctr">
              <a:spcAft>
                <a:spcPts val="1772"/>
              </a:spcAft>
            </a:pPr>
            <a:r>
              <a:rPr lang="ja" altLang="en-US" sz="2351" b="1">
                <a:latin typeface="MS Mincho"/>
                <a:ea typeface="MS Mincho"/>
              </a:rPr>
              <a:t>次の</a:t>
            </a:r>
            <a:r>
              <a:rPr lang="en-US" altLang="ja" sz="2351" b="1">
                <a:latin typeface="Times New Roman"/>
                <a:ea typeface="Times New Roman"/>
              </a:rPr>
              <a:t>100</a:t>
            </a:r>
            <a:r>
              <a:rPr lang="ja" altLang="en-US" sz="2351" b="1">
                <a:latin typeface="MS Mincho"/>
                <a:ea typeface="MS Mincho"/>
              </a:rPr>
              <a:t>年を創造する地域の家族と繋がりをつくる</a:t>
            </a:r>
          </a:p>
          <a:p>
            <a:pPr algn="ctr"/>
            <a:r>
              <a:rPr lang="en-US" sz="1447" b="1">
                <a:latin typeface="MS Mincho"/>
              </a:rPr>
              <a:t>～既存資源のシェアリングによるワーケーション促進・超長期的関係人口創出～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5196933" y="5927825"/>
            <a:ext cx="1780825" cy="73555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82500" lnSpcReduction="10000"/>
          </a:bodyPr>
          <a:lstStyle/>
          <a:p>
            <a:pPr algn="ctr">
              <a:lnSpc>
                <a:spcPts val="2133"/>
              </a:lnSpc>
            </a:pPr>
            <a:r>
              <a:rPr lang="ja" altLang="en-US" sz="1176" b="1">
                <a:solidFill>
                  <a:srgbClr val="FFFFFF"/>
                </a:solidFill>
                <a:latin typeface="MS Mincho"/>
                <a:ea typeface="MS Mincho"/>
              </a:rPr>
              <a:t>北海道 檜山郡 厚沢部町 株式会社 キッチハイク </a:t>
            </a:r>
            <a:r>
              <a:rPr lang="en-US" altLang="ja" sz="995" b="1">
                <a:solidFill>
                  <a:srgbClr val="FFFFFF"/>
                </a:solidFill>
                <a:latin typeface="Times New Roman"/>
                <a:ea typeface="Times New Roman"/>
              </a:rPr>
              <a:t>2023</a:t>
            </a:r>
            <a:r>
              <a:rPr lang="ja" altLang="en-US" sz="995" b="1">
                <a:solidFill>
                  <a:srgbClr val="FFFFFF"/>
                </a:solidFill>
                <a:latin typeface="MS Mincho"/>
                <a:ea typeface="MS Mincho"/>
              </a:rPr>
              <a:t>年 </a:t>
            </a:r>
            <a:r>
              <a:rPr lang="en-US" altLang="ja" sz="995" b="1">
                <a:solidFill>
                  <a:srgbClr val="FFFFFF"/>
                </a:solidFill>
                <a:latin typeface="Times New Roman"/>
                <a:ea typeface="Times New Roman"/>
              </a:rPr>
              <a:t>3</a:t>
            </a:r>
            <a:r>
              <a:rPr lang="ja" altLang="en-US" sz="995" b="1">
                <a:solidFill>
                  <a:srgbClr val="FFFFFF"/>
                </a:solidFill>
                <a:latin typeface="MS Mincho"/>
                <a:ea typeface="MS Mincho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840820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671" y="1108076"/>
            <a:ext cx="5209611" cy="178063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697" y="3354548"/>
            <a:ext cx="5763649" cy="3048587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2067481" y="471346"/>
            <a:ext cx="848974" cy="23705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r>
              <a:rPr lang="ja" altLang="en-US" sz="1447" b="1">
                <a:solidFill>
                  <a:srgbClr val="514745"/>
                </a:solidFill>
                <a:latin typeface="MS Mincho"/>
                <a:ea typeface="MS Mincho"/>
              </a:rPr>
              <a:t>会社概要</a:t>
            </a: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957225" y="973012"/>
          <a:ext cx="2555190" cy="5474226"/>
        </p:xfrm>
        <a:graphic>
          <a:graphicData uri="http://schemas.openxmlformats.org/drawingml/2006/table">
            <a:tbl>
              <a:tblPr/>
              <a:tblGrid>
                <a:gridCol w="493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1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269">
                <a:tc>
                  <a:txBody>
                    <a:bodyPr/>
                    <a:lstStyle/>
                    <a:p>
                      <a:pPr indent="0"/>
                      <a:r>
                        <a:rPr lang="ja" sz="900" b="1">
                          <a:solidFill>
                            <a:srgbClr val="FFFFFF"/>
                          </a:solidFill>
                          <a:latin typeface="MS Mincho"/>
                          <a:ea typeface="MS Mincho"/>
                        </a:rPr>
                        <a:t>社名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/>
                      <a:r>
                        <a:rPr lang="ja" sz="1400" b="1">
                          <a:solidFill>
                            <a:srgbClr val="514745"/>
                          </a:solidFill>
                          <a:latin typeface="MS Mincho"/>
                          <a:ea typeface="MS Mincho"/>
                        </a:rPr>
                        <a:t>株式会社キッチハイク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782">
                <a:tc>
                  <a:txBody>
                    <a:bodyPr/>
                    <a:lstStyle/>
                    <a:p>
                      <a:pPr indent="0"/>
                      <a:r>
                        <a:rPr lang="ja" sz="900" b="1">
                          <a:solidFill>
                            <a:srgbClr val="FFFFFF"/>
                          </a:solidFill>
                          <a:latin typeface="MS Mincho"/>
                          <a:ea typeface="MS Mincho"/>
                        </a:rPr>
                        <a:t>設立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/>
                      <a:r>
                        <a:rPr lang="ja" sz="1400" b="1">
                          <a:solidFill>
                            <a:srgbClr val="514745"/>
                          </a:solidFill>
                          <a:latin typeface="Times New Roman"/>
                          <a:ea typeface="Times New Roman"/>
                        </a:rPr>
                        <a:t>2012</a:t>
                      </a:r>
                      <a:r>
                        <a:rPr lang="ja" sz="1400" b="1">
                          <a:solidFill>
                            <a:srgbClr val="514745"/>
                          </a:solidFill>
                          <a:latin typeface="MS Mincho"/>
                          <a:ea typeface="MS Mincho"/>
                        </a:rPr>
                        <a:t>年</a:t>
                      </a:r>
                      <a:r>
                        <a:rPr lang="ja" sz="1400" b="1">
                          <a:solidFill>
                            <a:srgbClr val="514745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r>
                        <a:rPr lang="ja" sz="1400" b="1">
                          <a:solidFill>
                            <a:srgbClr val="514745"/>
                          </a:solidFill>
                          <a:latin typeface="MS Mincho"/>
                          <a:ea typeface="MS Mincho"/>
                        </a:rPr>
                        <a:t>月</a:t>
                      </a:r>
                      <a:r>
                        <a:rPr lang="ja" sz="1400" b="1">
                          <a:solidFill>
                            <a:srgbClr val="514745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ja" sz="1400" b="1">
                          <a:solidFill>
                            <a:srgbClr val="514745"/>
                          </a:solidFill>
                          <a:latin typeface="MS Mincho"/>
                          <a:ea typeface="MS Mincho"/>
                        </a:rPr>
                        <a:t>日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782">
                <a:tc>
                  <a:txBody>
                    <a:bodyPr/>
                    <a:lstStyle/>
                    <a:p>
                      <a:pPr indent="0"/>
                      <a:r>
                        <a:rPr lang="ja" sz="900" b="1">
                          <a:solidFill>
                            <a:srgbClr val="FFFFFF"/>
                          </a:solidFill>
                          <a:latin typeface="MS Mincho"/>
                          <a:ea typeface="MS Mincho"/>
                        </a:rPr>
                        <a:t>資本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/>
                      <a:r>
                        <a:rPr lang="ja" sz="1400" b="1">
                          <a:solidFill>
                            <a:srgbClr val="514745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ja" sz="1400" b="1">
                          <a:solidFill>
                            <a:srgbClr val="514745"/>
                          </a:solidFill>
                          <a:latin typeface="MS Mincho"/>
                          <a:ea typeface="MS Mincho"/>
                        </a:rPr>
                        <a:t>億円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782">
                <a:tc>
                  <a:txBody>
                    <a:bodyPr/>
                    <a:lstStyle/>
                    <a:p>
                      <a:pPr indent="0"/>
                      <a:r>
                        <a:rPr lang="ja" sz="900" b="1">
                          <a:solidFill>
                            <a:srgbClr val="FFFFFF"/>
                          </a:solidFill>
                          <a:latin typeface="MS Mincho"/>
                          <a:ea typeface="MS Mincho"/>
                        </a:rPr>
                        <a:t>銀行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/>
                      <a:r>
                        <a:rPr lang="ja" sz="1400" b="1">
                          <a:solidFill>
                            <a:srgbClr val="514745"/>
                          </a:solidFill>
                          <a:latin typeface="MS Mincho"/>
                          <a:ea typeface="MS Mincho"/>
                        </a:rPr>
                        <a:t>みずほ銀行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538">
                <a:tc>
                  <a:txBody>
                    <a:bodyPr/>
                    <a:lstStyle/>
                    <a:p>
                      <a:pPr indent="0"/>
                      <a:r>
                        <a:rPr lang="ja" sz="900" b="1">
                          <a:solidFill>
                            <a:srgbClr val="FFFFFF"/>
                          </a:solidFill>
                          <a:latin typeface="MS Mincho"/>
                          <a:ea typeface="MS Mincho"/>
                        </a:rPr>
                        <a:t>代表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/>
                      <a:r>
                        <a:rPr lang="ja" sz="1400" b="1">
                          <a:solidFill>
                            <a:srgbClr val="514745"/>
                          </a:solidFill>
                          <a:latin typeface="MS Mincho"/>
                          <a:ea typeface="MS Mincho"/>
                        </a:rPr>
                        <a:t>山本雅也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128">
                <a:tc>
                  <a:txBody>
                    <a:bodyPr/>
                    <a:lstStyle/>
                    <a:p>
                      <a:pPr indent="0"/>
                      <a:r>
                        <a:rPr lang="ja" sz="900" b="1">
                          <a:solidFill>
                            <a:srgbClr val="FFFFFF"/>
                          </a:solidFill>
                          <a:latin typeface="MS Mincho"/>
                          <a:ea typeface="MS Mincho"/>
                        </a:rPr>
                        <a:t>社員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/>
                      <a:r>
                        <a:rPr lang="ja" sz="1400" b="1">
                          <a:solidFill>
                            <a:srgbClr val="514745"/>
                          </a:solidFill>
                          <a:latin typeface="Times New Roman"/>
                          <a:ea typeface="Times New Roman"/>
                        </a:rPr>
                        <a:t>30</a:t>
                      </a:r>
                      <a:r>
                        <a:rPr lang="ja" sz="1400" b="1">
                          <a:solidFill>
                            <a:srgbClr val="514745"/>
                          </a:solidFill>
                          <a:latin typeface="MS Mincho"/>
                          <a:ea typeface="MS Mincho"/>
                        </a:rPr>
                        <a:t>人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8589">
                <a:tc>
                  <a:txBody>
                    <a:bodyPr/>
                    <a:lstStyle/>
                    <a:p>
                      <a:endParaRPr sz="4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280"/>
                        </a:spcAft>
                      </a:pPr>
                      <a:r>
                        <a:rPr lang="ja" sz="1200" b="1">
                          <a:solidFill>
                            <a:srgbClr val="514745"/>
                          </a:solidFill>
                          <a:latin typeface="MS Mincho"/>
                          <a:ea typeface="MS Mincho"/>
                        </a:rPr>
                        <a:t>本社：</a:t>
                      </a:r>
                    </a:p>
                    <a:p>
                      <a:pPr indent="0">
                        <a:spcAft>
                          <a:spcPts val="280"/>
                        </a:spcAft>
                      </a:pPr>
                      <a:r>
                        <a:rPr lang="ja" sz="1200" b="1">
                          <a:solidFill>
                            <a:srgbClr val="514745"/>
                          </a:solidFill>
                          <a:latin typeface="MS Mincho"/>
                          <a:ea typeface="MS Mincho"/>
                        </a:rPr>
                        <a:t>東京都台東区東上野</a:t>
                      </a:r>
                      <a:r>
                        <a:rPr lang="ja" sz="1300" b="1">
                          <a:solidFill>
                            <a:srgbClr val="514745"/>
                          </a:solidFill>
                          <a:latin typeface="Times New Roman"/>
                          <a:ea typeface="Times New Roman"/>
                        </a:rPr>
                        <a:t>4-13-9</a:t>
                      </a:r>
                    </a:p>
                    <a:p>
                      <a:pPr indent="0"/>
                      <a:r>
                        <a:rPr lang="en-US" sz="1300" b="1">
                          <a:solidFill>
                            <a:srgbClr val="514745"/>
                          </a:solidFill>
                          <a:latin typeface="Times New Roman"/>
                        </a:rPr>
                        <a:t>ROUTE89 BLDG. 4F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5512">
                <a:tc>
                  <a:txBody>
                    <a:bodyPr/>
                    <a:lstStyle/>
                    <a:p>
                      <a:pPr indent="0"/>
                      <a:r>
                        <a:rPr lang="ja" sz="900" b="1">
                          <a:solidFill>
                            <a:srgbClr val="FFFFFF"/>
                          </a:solidFill>
                          <a:latin typeface="MS Mincho"/>
                          <a:ea typeface="MS Mincho"/>
                        </a:rPr>
                        <a:t>所在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280"/>
                        </a:spcAft>
                      </a:pPr>
                      <a:r>
                        <a:rPr lang="ja" sz="1200" b="1">
                          <a:solidFill>
                            <a:srgbClr val="514745"/>
                          </a:solidFill>
                          <a:latin typeface="MS Mincho"/>
                          <a:ea typeface="MS Mincho"/>
                        </a:rPr>
                        <a:t>九州支社</a:t>
                      </a:r>
                    </a:p>
                    <a:p>
                      <a:pPr indent="0">
                        <a:spcAft>
                          <a:spcPts val="280"/>
                        </a:spcAft>
                      </a:pPr>
                      <a:r>
                        <a:rPr lang="ja" sz="1200" b="1">
                          <a:solidFill>
                            <a:srgbClr val="514745"/>
                          </a:solidFill>
                          <a:latin typeface="MS Mincho"/>
                          <a:ea typeface="MS Mincho"/>
                        </a:rPr>
                        <a:t>福岡県福岡市大名</a:t>
                      </a:r>
                      <a:r>
                        <a:rPr lang="ja" sz="1300" b="1">
                          <a:solidFill>
                            <a:srgbClr val="514745"/>
                          </a:solidFill>
                          <a:latin typeface="Times New Roman"/>
                          <a:ea typeface="Times New Roman"/>
                        </a:rPr>
                        <a:t>2-6-11</a:t>
                      </a:r>
                    </a:p>
                    <a:p>
                      <a:pPr indent="0"/>
                      <a:r>
                        <a:rPr lang="en-US" sz="1300" b="1">
                          <a:solidFill>
                            <a:srgbClr val="514745"/>
                          </a:solidFill>
                          <a:latin typeface="Times New Roman"/>
                        </a:rPr>
                        <a:t>Fukuoka Growth Next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08845">
                <a:tc>
                  <a:txBody>
                    <a:bodyPr/>
                    <a:lstStyle/>
                    <a:p>
                      <a:endParaRPr sz="4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350"/>
                        </a:spcAft>
                      </a:pPr>
                      <a:r>
                        <a:rPr lang="ja" sz="1200" b="1">
                          <a:solidFill>
                            <a:srgbClr val="514745"/>
                          </a:solidFill>
                          <a:latin typeface="MS Mincho"/>
                          <a:ea typeface="MS Mincho"/>
                        </a:rPr>
                        <a:t>北海道支社：</a:t>
                      </a:r>
                    </a:p>
                    <a:p>
                      <a:pPr indent="0">
                        <a:spcAft>
                          <a:spcPts val="350"/>
                        </a:spcAft>
                      </a:pPr>
                      <a:r>
                        <a:rPr lang="ja" sz="1200" b="1">
                          <a:solidFill>
                            <a:srgbClr val="514745"/>
                          </a:solidFill>
                          <a:latin typeface="MS Mincho"/>
                          <a:ea typeface="MS Mincho"/>
                        </a:rPr>
                        <a:t>北海道厚沢部町赤沼町</a:t>
                      </a:r>
                      <a:r>
                        <a:rPr lang="ja" sz="1300" b="1">
                          <a:solidFill>
                            <a:srgbClr val="514745"/>
                          </a:solidFill>
                          <a:latin typeface="Times New Roman"/>
                          <a:ea typeface="Times New Roman"/>
                        </a:rPr>
                        <a:t>364-</a:t>
                      </a:r>
                    </a:p>
                    <a:p>
                      <a:pPr indent="0"/>
                      <a:r>
                        <a:rPr lang="en-US" sz="1300" b="1">
                          <a:solidFill>
                            <a:srgbClr val="514745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030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320" y="2119611"/>
            <a:ext cx="9183322" cy="471744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884495" y="1486965"/>
            <a:ext cx="6550620" cy="5255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>
              <a:spcAft>
                <a:spcPts val="696"/>
              </a:spcAft>
            </a:pPr>
            <a:r>
              <a:rPr lang="ja" altLang="en-US" sz="1356">
                <a:solidFill>
                  <a:srgbClr val="595959"/>
                </a:solidFill>
                <a:latin typeface="MS Mincho"/>
                <a:ea typeface="MS Mincho"/>
              </a:rPr>
              <a:t>課題先進国日本において、地域はいわば未来のフロントライン。</a:t>
            </a:r>
          </a:p>
          <a:p>
            <a:r>
              <a:rPr lang="ja" altLang="en-US" sz="1356">
                <a:solidFill>
                  <a:srgbClr val="595959"/>
                </a:solidFill>
                <a:latin typeface="MS Mincho"/>
                <a:ea typeface="MS Mincho"/>
              </a:rPr>
              <a:t>日本の地域創生はやがて、地球全域が直面する社会を救う持続可能な事業となります。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872041" y="443349"/>
            <a:ext cx="7606690" cy="85182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indent="206723">
              <a:spcAft>
                <a:spcPts val="950"/>
              </a:spcAft>
            </a:pPr>
            <a:r>
              <a:rPr lang="ja" altLang="en-US" sz="1447" b="1">
                <a:solidFill>
                  <a:srgbClr val="514745"/>
                </a:solidFill>
                <a:latin typeface="MS Mincho"/>
                <a:ea typeface="MS Mincho"/>
              </a:rPr>
              <a:t>ミッション</a:t>
            </a:r>
          </a:p>
          <a:p>
            <a:r>
              <a:rPr lang="ja" altLang="en-US" sz="2984" b="1">
                <a:solidFill>
                  <a:srgbClr val="514745"/>
                </a:solidFill>
                <a:latin typeface="MS Mincho"/>
                <a:ea typeface="MS Mincho"/>
              </a:rPr>
              <a:t>地域の価値を拡充し、地球の未来へつなぐ。</a:t>
            </a:r>
          </a:p>
        </p:txBody>
      </p:sp>
    </p:spTree>
    <p:extLst>
      <p:ext uri="{BB962C8B-B14F-4D97-AF65-F5344CB8AC3E}">
        <p14:creationId xmlns:p14="http://schemas.microsoft.com/office/powerpoint/2010/main" val="3018870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315" y="2356729"/>
            <a:ext cx="4264163" cy="339589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324" y="2574484"/>
            <a:ext cx="4559098" cy="3451023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1869020" y="471345"/>
            <a:ext cx="8227877" cy="154083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 lnSpcReduction="10000"/>
          </a:bodyPr>
          <a:lstStyle/>
          <a:p>
            <a:pPr indent="206723">
              <a:spcAft>
                <a:spcPts val="886"/>
              </a:spcAft>
            </a:pPr>
            <a:r>
              <a:rPr lang="en-US" sz="1537" b="1">
                <a:solidFill>
                  <a:srgbClr val="514745"/>
                </a:solidFill>
                <a:latin typeface="Times New Roman"/>
              </a:rPr>
              <a:t>VISION2050</a:t>
            </a:r>
          </a:p>
          <a:p>
            <a:pPr>
              <a:spcAft>
                <a:spcPts val="1203"/>
              </a:spcAft>
            </a:pPr>
            <a:r>
              <a:rPr lang="ja" altLang="en-US" sz="2984" b="1">
                <a:solidFill>
                  <a:srgbClr val="514745"/>
                </a:solidFill>
                <a:latin typeface="MS Mincho"/>
                <a:ea typeface="MS Mincho"/>
              </a:rPr>
              <a:t>地域を、未来の先駆者へ。</a:t>
            </a:r>
          </a:p>
          <a:p>
            <a:pPr>
              <a:spcAft>
                <a:spcPts val="760"/>
              </a:spcAft>
            </a:pPr>
            <a:r>
              <a:rPr lang="en-US" sz="1356">
                <a:solidFill>
                  <a:srgbClr val="595959"/>
                </a:solidFill>
                <a:latin typeface="MS Mincho"/>
              </a:rPr>
              <a:t>地域が掲げる人口ビジョン達成に向けて、移住・二拠点生活・</a:t>
            </a:r>
            <a:r>
              <a:rPr lang="en-US" sz="1356">
                <a:solidFill>
                  <a:srgbClr val="595959"/>
                </a:solidFill>
                <a:latin typeface="Times New Roman"/>
              </a:rPr>
              <a:t>DX</a:t>
            </a:r>
            <a:r>
              <a:rPr lang="en-US" sz="1356">
                <a:solidFill>
                  <a:srgbClr val="595959"/>
                </a:solidFill>
                <a:latin typeface="MS Mincho"/>
              </a:rPr>
              <a:t>・シティプロモーション・物産振興ふるさと納税・</a:t>
            </a:r>
          </a:p>
          <a:p>
            <a:r>
              <a:rPr lang="ja" altLang="en-US" sz="1356">
                <a:solidFill>
                  <a:srgbClr val="595959"/>
                </a:solidFill>
                <a:latin typeface="MS Mincho"/>
                <a:ea typeface="MS Mincho"/>
              </a:rPr>
              <a:t>関係人口創出・雇用創出・企業誘致などの視点から事業開発と実装を行います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5984337" y="2398075"/>
            <a:ext cx="1841280" cy="17089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r>
              <a:rPr lang="ja" altLang="en-US" sz="904">
                <a:latin typeface="MS Mincho"/>
                <a:ea typeface="MS Mincho"/>
              </a:rPr>
              <a:t>参考</a:t>
            </a:r>
            <a:r>
              <a:rPr lang="en-US" altLang="ja" sz="904">
                <a:latin typeface="MS Mincho"/>
                <a:ea typeface="MS Mincho"/>
              </a:rPr>
              <a:t>)</a:t>
            </a:r>
            <a:r>
              <a:rPr lang="ja" altLang="en-US" sz="904">
                <a:latin typeface="MS Mincho"/>
                <a:ea typeface="MS Mincho"/>
              </a:rPr>
              <a:t>北海道檜山郡厚沢部町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5915427" y="6108200"/>
            <a:ext cx="4619739" cy="29217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r>
              <a:rPr lang="ja" altLang="en-US" sz="904">
                <a:latin typeface="MS Mincho"/>
                <a:ea typeface="MS Mincho"/>
              </a:rPr>
              <a:t>「第</a:t>
            </a:r>
            <a:r>
              <a:rPr lang="en-US" altLang="ja" sz="904">
                <a:latin typeface="Arial"/>
                <a:ea typeface="Arial"/>
              </a:rPr>
              <a:t>2</a:t>
            </a:r>
            <a:r>
              <a:rPr lang="ja" altLang="en-US" sz="904">
                <a:latin typeface="MS Mincho"/>
                <a:ea typeface="MS Mincho"/>
              </a:rPr>
              <a:t>期厚沢部町まち・ひと・しごと創生総合戦略」より引用</a:t>
            </a:r>
          </a:p>
          <a:p>
            <a:r>
              <a:rPr lang="en-US" sz="769" u="sng">
                <a:solidFill>
                  <a:srgbClr val="0097A7"/>
                </a:solidFill>
                <a:latin typeface="Times New Roman"/>
                <a:hlinkClick r:id="rId4"/>
              </a:rPr>
              <a:t>https://www.town.assabu.lg.jp/modules/gyosei/content0241.html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915427" y="6433455"/>
            <a:ext cx="4619739" cy="2673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7500"/>
          </a:bodyPr>
          <a:lstStyle/>
          <a:p>
            <a:pPr algn="r"/>
            <a:r>
              <a:rPr lang="en-US" sz="995">
                <a:solidFill>
                  <a:srgbClr val="CBC8C7"/>
                </a:solidFill>
                <a:latin typeface="Times New Roman"/>
              </a:rPr>
              <a:t>confidential ©K</a:t>
            </a:r>
            <a:r>
              <a:rPr lang="en-US" sz="995" b="1">
                <a:solidFill>
                  <a:srgbClr val="CBC8C7"/>
                </a:solidFill>
                <a:latin typeface="Times New Roman"/>
              </a:rPr>
              <a:t>i</a:t>
            </a:r>
            <a:r>
              <a:rPr lang="en-US" sz="995">
                <a:solidFill>
                  <a:srgbClr val="CBC8C7"/>
                </a:solidFill>
                <a:latin typeface="Times New Roman"/>
              </a:rPr>
              <a:t>tc</a:t>
            </a:r>
            <a:r>
              <a:rPr lang="en-US" sz="995" b="1">
                <a:solidFill>
                  <a:srgbClr val="CBC8C7"/>
                </a:solidFill>
                <a:latin typeface="Times New Roman"/>
              </a:rPr>
              <a:t>hH</a:t>
            </a:r>
            <a:r>
              <a:rPr lang="en-US" sz="995">
                <a:solidFill>
                  <a:srgbClr val="CBC8C7"/>
                </a:solidFill>
                <a:latin typeface="Times New Roman"/>
              </a:rPr>
              <a:t>i</a:t>
            </a:r>
            <a:r>
              <a:rPr lang="en-US" sz="995" b="1">
                <a:solidFill>
                  <a:srgbClr val="CBC8C7"/>
                </a:solidFill>
                <a:latin typeface="Times New Roman"/>
              </a:rPr>
              <a:t>k</a:t>
            </a:r>
            <a:r>
              <a:rPr lang="en-US" sz="995">
                <a:solidFill>
                  <a:srgbClr val="CBC8C7"/>
                </a:solidFill>
                <a:latin typeface="Times New Roman"/>
              </a:rPr>
              <a:t>e Inc. </a:t>
            </a:r>
            <a:r>
              <a:rPr lang="en-US" sz="995" baseline="30000">
                <a:solidFill>
                  <a:srgbClr val="595959"/>
                </a:solidFill>
                <a:latin typeface="Times New Roman"/>
              </a:rPr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882224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628</Words>
  <Application>Microsoft Office PowerPoint</Application>
  <PresentationFormat>ワイド画面</PresentationFormat>
  <Paragraphs>78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MS Mincho</vt:lpstr>
      <vt:lpstr>游ゴシック</vt:lpstr>
      <vt:lpstr>游ゴシック Light</vt:lpstr>
      <vt:lpstr>Arial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黒須＿玲未（企画調整係）</dc:creator>
  <cp:lastModifiedBy>黒須＿玲未（企画調整係）</cp:lastModifiedBy>
  <cp:revision>1</cp:revision>
  <dcterms:created xsi:type="dcterms:W3CDTF">2023-03-10T02:52:57Z</dcterms:created>
  <dcterms:modified xsi:type="dcterms:W3CDTF">2023-03-10T02:53:12Z</dcterms:modified>
</cp:coreProperties>
</file>