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0707688" cy="7583488"/>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4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masaya@kitchhike.co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123" y="0"/>
            <a:ext cx="10674850" cy="7560067"/>
          </a:xfrm>
          <a:prstGeom prst="rect">
            <a:avLst/>
          </a:prstGeom>
        </p:spPr>
      </p:pic>
      <p:sp>
        <p:nvSpPr>
          <p:cNvPr id="3" name="正方形/長方形 2"/>
          <p:cNvSpPr/>
          <p:nvPr/>
        </p:nvSpPr>
        <p:spPr>
          <a:xfrm>
            <a:off x="9118314" y="159249"/>
            <a:ext cx="743164" cy="176373"/>
          </a:xfrm>
          <a:prstGeom prst="rect">
            <a:avLst/>
          </a:prstGeom>
          <a:solidFill>
            <a:srgbClr val="FFFFFF"/>
          </a:solidFill>
        </p:spPr>
        <p:txBody>
          <a:bodyPr lIns="0" tIns="0" rIns="0" bIns="0">
            <a:normAutofit fontScale="97500"/>
          </a:bodyPr>
          <a:lstStyle/>
          <a:p>
            <a:pPr indent="0"/>
            <a:r>
              <a:rPr lang="en-US" sz="950">
                <a:solidFill>
                  <a:srgbClr val="FFFFFF"/>
                </a:solidFill>
                <a:latin typeface="Times New Roman"/>
              </a:rPr>
              <a:t>confidential</a:t>
            </a:r>
          </a:p>
        </p:txBody>
      </p:sp>
      <p:sp>
        <p:nvSpPr>
          <p:cNvPr id="4" name="正方形/長方形 3"/>
          <p:cNvSpPr/>
          <p:nvPr/>
        </p:nvSpPr>
        <p:spPr>
          <a:xfrm>
            <a:off x="1664413" y="803096"/>
            <a:ext cx="7580616" cy="2357919"/>
          </a:xfrm>
          <a:prstGeom prst="rect">
            <a:avLst/>
          </a:prstGeom>
          <a:solidFill>
            <a:srgbClr val="FFFFFF"/>
          </a:solidFill>
        </p:spPr>
        <p:txBody>
          <a:bodyPr lIns="0" tIns="0" rIns="0" bIns="0">
            <a:normAutofit fontScale="97500"/>
          </a:bodyPr>
          <a:lstStyle/>
          <a:p>
            <a:pPr indent="0" algn="ctr">
              <a:spcAft>
                <a:spcPts val="4410"/>
              </a:spcAft>
            </a:pPr>
            <a:r>
              <a:rPr lang="ja" sz="4600" b="1">
                <a:latin typeface="MS Mincho"/>
                <a:ea typeface="MS Mincho"/>
              </a:rPr>
              <a:t>保 育 園 留 学</a:t>
            </a:r>
          </a:p>
          <a:p>
            <a:pPr indent="0" algn="ctr">
              <a:spcAft>
                <a:spcPts val="1960"/>
              </a:spcAft>
            </a:pPr>
            <a:r>
              <a:rPr lang="ja" sz="2600" b="1">
                <a:latin typeface="MS Mincho"/>
                <a:ea typeface="MS Mincho"/>
              </a:rPr>
              <a:t>次の</a:t>
            </a:r>
            <a:r>
              <a:rPr lang="ja" sz="2600" b="1">
                <a:latin typeface="Times New Roman"/>
                <a:ea typeface="Times New Roman"/>
              </a:rPr>
              <a:t>100</a:t>
            </a:r>
            <a:r>
              <a:rPr lang="ja" sz="2600" b="1">
                <a:latin typeface="MS Mincho"/>
                <a:ea typeface="MS Mincho"/>
              </a:rPr>
              <a:t>年を創造する地域の家族と繋がりをつくる</a:t>
            </a:r>
          </a:p>
          <a:p>
            <a:pPr indent="0" algn="ctr"/>
            <a:r>
              <a:rPr lang="en-US" sz="1600" b="1">
                <a:latin typeface="MS Mincho"/>
              </a:rPr>
              <a:t>～既存資源のシェアリングによるワーケーション促進・超長期的関係人口創出～</a:t>
            </a:r>
          </a:p>
        </p:txBody>
      </p:sp>
      <p:sp>
        <p:nvSpPr>
          <p:cNvPr id="5" name="正方形/長方形 4"/>
          <p:cNvSpPr/>
          <p:nvPr/>
        </p:nvSpPr>
        <p:spPr>
          <a:xfrm>
            <a:off x="4359667" y="6554912"/>
            <a:ext cx="1969213" cy="813371"/>
          </a:xfrm>
          <a:prstGeom prst="rect">
            <a:avLst/>
          </a:prstGeom>
          <a:solidFill>
            <a:srgbClr val="FFFFFF"/>
          </a:solidFill>
        </p:spPr>
        <p:txBody>
          <a:bodyPr lIns="0" tIns="0" rIns="0" bIns="0">
            <a:normAutofit fontScale="82500" lnSpcReduction="10000"/>
          </a:bodyPr>
          <a:lstStyle/>
          <a:p>
            <a:pPr indent="0" algn="ctr">
              <a:lnSpc>
                <a:spcPts val="2359"/>
              </a:lnSpc>
            </a:pPr>
            <a:r>
              <a:rPr lang="ja" sz="1300" b="1">
                <a:solidFill>
                  <a:srgbClr val="FFFFFF"/>
                </a:solidFill>
                <a:latin typeface="MS Mincho"/>
                <a:ea typeface="MS Mincho"/>
              </a:rPr>
              <a:t>北海道 檜山郡 厚沢部町 株式会社 キッチハイク </a:t>
            </a:r>
            <a:r>
              <a:rPr lang="ja" sz="1100" b="1">
                <a:solidFill>
                  <a:srgbClr val="FFFFFF"/>
                </a:solidFill>
                <a:latin typeface="Times New Roman"/>
                <a:ea typeface="Times New Roman"/>
              </a:rPr>
              <a:t>2023</a:t>
            </a:r>
            <a:r>
              <a:rPr lang="ja" sz="1100" b="1">
                <a:solidFill>
                  <a:srgbClr val="FFFFFF"/>
                </a:solidFill>
                <a:latin typeface="MS Mincho"/>
                <a:ea typeface="MS Mincho"/>
              </a:rPr>
              <a:t>年 </a:t>
            </a:r>
            <a:r>
              <a:rPr lang="ja" sz="1100" b="1">
                <a:solidFill>
                  <a:srgbClr val="FFFFFF"/>
                </a:solidFill>
                <a:latin typeface="Times New Roman"/>
                <a:ea typeface="Times New Roman"/>
              </a:rPr>
              <a:t>3</a:t>
            </a:r>
            <a:r>
              <a:rPr lang="ja" sz="1100" b="1">
                <a:solidFill>
                  <a:srgbClr val="FFFFFF"/>
                </a:solidFill>
                <a:latin typeface="MS Mincho"/>
                <a:ea typeface="MS Mincho"/>
              </a:rPr>
              <a:t>月</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723535" y="5466735"/>
            <a:ext cx="5279923" cy="1789471"/>
          </a:xfrm>
          <a:prstGeom prst="rect">
            <a:avLst/>
          </a:prstGeom>
        </p:spPr>
      </p:pic>
      <p:sp>
        <p:nvSpPr>
          <p:cNvPr id="3" name="正方形/長方形 2"/>
          <p:cNvSpPr/>
          <p:nvPr/>
        </p:nvSpPr>
        <p:spPr>
          <a:xfrm>
            <a:off x="2708787" y="334296"/>
            <a:ext cx="5270090" cy="127820"/>
          </a:xfrm>
          <a:prstGeom prst="rect">
            <a:avLst/>
          </a:prstGeom>
          <a:solidFill>
            <a:srgbClr val="FFFFFF"/>
          </a:solidFill>
        </p:spPr>
        <p:txBody>
          <a:bodyPr lIns="0" tIns="0" rIns="0" bIns="0">
            <a:normAutofit fontScale="25000" lnSpcReduction="20000"/>
          </a:bodyPr>
          <a:lstStyle/>
          <a:p>
            <a:pPr indent="0" algn="r">
              <a:lnSpc>
                <a:spcPts val="1432"/>
              </a:lnSpc>
            </a:pPr>
            <a:r>
              <a:rPr lang="ja" sz="800">
                <a:latin typeface="Arial"/>
                <a:ea typeface="Arial"/>
              </a:rPr>
              <a:t>2021</a:t>
            </a:r>
            <a:r>
              <a:rPr lang="ja" sz="800">
                <a:latin typeface="MS Mincho"/>
                <a:ea typeface="MS Mincho"/>
              </a:rPr>
              <a:t>年</a:t>
            </a:r>
            <a:r>
              <a:rPr lang="ja" sz="800">
                <a:latin typeface="Arial"/>
                <a:ea typeface="Arial"/>
              </a:rPr>
              <a:t>7</a:t>
            </a:r>
            <a:r>
              <a:rPr lang="ja" sz="800">
                <a:latin typeface="MS Mincho"/>
                <a:ea typeface="MS Mincho"/>
              </a:rPr>
              <a:t>月 </a:t>
            </a:r>
            <a:r>
              <a:rPr lang="en-US" sz="800">
                <a:latin typeface="Arial"/>
              </a:rPr>
              <a:t>ver.0.1 (draft)</a:t>
            </a:r>
          </a:p>
        </p:txBody>
      </p:sp>
      <p:sp>
        <p:nvSpPr>
          <p:cNvPr id="4" name="正方形/長方形 3"/>
          <p:cNvSpPr/>
          <p:nvPr/>
        </p:nvSpPr>
        <p:spPr>
          <a:xfrm>
            <a:off x="2708787" y="727587"/>
            <a:ext cx="5270090" cy="2433483"/>
          </a:xfrm>
          <a:prstGeom prst="rect">
            <a:avLst/>
          </a:prstGeom>
          <a:solidFill>
            <a:srgbClr val="FFFFFF"/>
          </a:solidFill>
        </p:spPr>
        <p:txBody>
          <a:bodyPr lIns="0" tIns="0" rIns="0" bIns="0">
            <a:normAutofit fontScale="97500"/>
          </a:bodyPr>
          <a:lstStyle/>
          <a:p>
            <a:pPr indent="0" algn="ctr">
              <a:lnSpc>
                <a:spcPts val="2207"/>
              </a:lnSpc>
              <a:spcAft>
                <a:spcPts val="700"/>
              </a:spcAft>
            </a:pPr>
            <a:r>
              <a:rPr lang="ja" sz="1200">
                <a:latin typeface="MS Mincho"/>
                <a:ea typeface="MS Mincho"/>
              </a:rPr>
              <a:t>厚沢部町の新しい未来を創造する 保育園留学事業のご提案</a:t>
            </a:r>
          </a:p>
          <a:p>
            <a:pPr indent="0" algn="r">
              <a:spcAft>
                <a:spcPts val="350"/>
              </a:spcAft>
            </a:pPr>
            <a:r>
              <a:rPr lang="ja" sz="1600" b="1">
                <a:solidFill>
                  <a:srgbClr val="946473"/>
                </a:solidFill>
                <a:latin typeface="Arial"/>
                <a:ea typeface="Arial"/>
              </a:rPr>
              <a:t>25 </a:t>
            </a:r>
            <a:r>
              <a:rPr lang="en-US" sz="1600" b="1">
                <a:solidFill>
                  <a:srgbClr val="946473"/>
                </a:solidFill>
                <a:latin typeface="Arial"/>
              </a:rPr>
              <a:t>KitchHike</a:t>
            </a:r>
          </a:p>
          <a:p>
            <a:pPr indent="0" algn="r">
              <a:lnSpc>
                <a:spcPts val="1432"/>
              </a:lnSpc>
              <a:spcAft>
                <a:spcPts val="910"/>
              </a:spcAft>
            </a:pPr>
            <a:r>
              <a:rPr lang="ja" sz="800">
                <a:latin typeface="MS Mincho"/>
                <a:ea typeface="MS Mincho"/>
              </a:rPr>
              <a:t>株式会社キッチハイク代表取締役山本雅也</a:t>
            </a:r>
          </a:p>
          <a:p>
            <a:pPr indent="0">
              <a:lnSpc>
                <a:spcPts val="1432"/>
              </a:lnSpc>
            </a:pPr>
            <a:r>
              <a:rPr lang="ja" sz="800">
                <a:latin typeface="MS Mincho"/>
                <a:ea typeface="MS Mincho"/>
              </a:rPr>
              <a:t>まずはじめに。</a:t>
            </a:r>
          </a:p>
          <a:p>
            <a:pPr indent="0">
              <a:lnSpc>
                <a:spcPts val="1432"/>
              </a:lnSpc>
            </a:pPr>
            <a:r>
              <a:rPr lang="ja" sz="800">
                <a:latin typeface="MS Mincho"/>
                <a:ea typeface="MS Mincho"/>
              </a:rPr>
              <a:t>この度は、</a:t>
            </a:r>
            <a:r>
              <a:rPr lang="ja" sz="800">
                <a:latin typeface="Arial"/>
                <a:ea typeface="Arial"/>
              </a:rPr>
              <a:t>7/12</a:t>
            </a:r>
            <a:r>
              <a:rPr lang="ja" sz="800">
                <a:latin typeface="MS Mincho"/>
                <a:ea typeface="MS Mincho"/>
              </a:rPr>
              <a:t>〜</a:t>
            </a:r>
            <a:r>
              <a:rPr lang="ja" sz="800">
                <a:latin typeface="Arial"/>
                <a:ea typeface="Arial"/>
              </a:rPr>
              <a:t>7/29</a:t>
            </a:r>
            <a:r>
              <a:rPr lang="ja" sz="800">
                <a:latin typeface="MS Mincho"/>
                <a:ea typeface="MS Mincho"/>
              </a:rPr>
              <a:t>におきまして、保育園留学として家族</a:t>
            </a:r>
            <a:r>
              <a:rPr lang="ja" sz="800">
                <a:latin typeface="Arial"/>
                <a:ea typeface="Arial"/>
              </a:rPr>
              <a:t>3</a:t>
            </a:r>
            <a:r>
              <a:rPr lang="ja" sz="800">
                <a:latin typeface="MS Mincho"/>
                <a:ea typeface="MS Mincho"/>
              </a:rPr>
              <a:t>人を厚沢部町に心良く受け入れていただいたこ と、改めて感謝申し上げます。おかげさまで毎日が本当に充実しており、保育園に通わせていただいた娘を筆頭 に、家族</a:t>
            </a:r>
            <a:r>
              <a:rPr lang="ja" sz="800">
                <a:latin typeface="Arial"/>
                <a:ea typeface="Arial"/>
              </a:rPr>
              <a:t>3</a:t>
            </a:r>
            <a:r>
              <a:rPr lang="ja" sz="800">
                <a:latin typeface="MS Mincho"/>
                <a:ea typeface="MS Mincho"/>
              </a:rPr>
              <a:t>人にとって厚沢部町がとても思い入れのある場所になりました。保育園留学を軸にしたこの素晴らし い体験を我々家族だけでなく、事業化して仕組みにすることでより多くの家族に体験してもらい、厚沢部町の魅 力を伝え、地域内外から厚沢部町の新しい未来の創造に貢献できればと思います。</a:t>
            </a:r>
          </a:p>
        </p:txBody>
      </p:sp>
      <p:sp>
        <p:nvSpPr>
          <p:cNvPr id="5" name="正方形/長方形 4"/>
          <p:cNvSpPr/>
          <p:nvPr/>
        </p:nvSpPr>
        <p:spPr>
          <a:xfrm>
            <a:off x="2708787" y="3441290"/>
            <a:ext cx="879987" cy="196645"/>
          </a:xfrm>
          <a:prstGeom prst="rect">
            <a:avLst/>
          </a:prstGeom>
          <a:solidFill>
            <a:srgbClr val="FFFFFF"/>
          </a:solidFill>
        </p:spPr>
        <p:txBody>
          <a:bodyPr lIns="0" tIns="0" rIns="0" bIns="0">
            <a:normAutofit fontScale="97500"/>
          </a:bodyPr>
          <a:lstStyle/>
          <a:p>
            <a:pPr indent="0"/>
            <a:r>
              <a:rPr lang="ja" sz="1200" u="sng">
                <a:latin typeface="MS Mincho"/>
                <a:ea typeface="MS Mincho"/>
              </a:rPr>
              <a:t>◎イメージ</a:t>
            </a:r>
          </a:p>
        </p:txBody>
      </p:sp>
      <p:sp>
        <p:nvSpPr>
          <p:cNvPr id="6" name="正方形/長方形 5"/>
          <p:cNvSpPr/>
          <p:nvPr/>
        </p:nvSpPr>
        <p:spPr>
          <a:xfrm>
            <a:off x="2885767" y="3952567"/>
            <a:ext cx="2079523" cy="648929"/>
          </a:xfrm>
          <a:prstGeom prst="rect">
            <a:avLst/>
          </a:prstGeom>
          <a:solidFill>
            <a:srgbClr val="CCD8E9"/>
          </a:solidFill>
        </p:spPr>
        <p:txBody>
          <a:bodyPr lIns="0" tIns="0" rIns="0" bIns="0">
            <a:normAutofit fontScale="97500" lnSpcReduction="10000"/>
          </a:bodyPr>
          <a:lstStyle/>
          <a:p>
            <a:pPr indent="177800">
              <a:spcAft>
                <a:spcPts val="700"/>
              </a:spcAft>
            </a:pPr>
            <a:r>
              <a:rPr lang="ja" sz="1200">
                <a:latin typeface="MS Mincho"/>
                <a:ea typeface="MS Mincho"/>
              </a:rPr>
              <a:t>あそぶ、あっさぶ!</a:t>
            </a:r>
          </a:p>
          <a:p>
            <a:pPr indent="177800">
              <a:spcAft>
                <a:spcPts val="700"/>
              </a:spcAft>
            </a:pPr>
            <a:r>
              <a:rPr lang="ja" sz="1200">
                <a:latin typeface="MS Mincho"/>
                <a:ea typeface="MS Mincho"/>
              </a:rPr>
              <a:t>みんな、あっまれ!</a:t>
            </a:r>
          </a:p>
          <a:p>
            <a:pPr indent="177800"/>
            <a:r>
              <a:rPr lang="ja" sz="700">
                <a:solidFill>
                  <a:srgbClr val="514745"/>
                </a:solidFill>
                <a:latin typeface="MS Mincho"/>
                <a:ea typeface="MS Mincho"/>
              </a:rPr>
              <a:t>北海道槽山郡厚沢部町認定こども園はぜる</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03376" y="1002792"/>
            <a:ext cx="3575304" cy="3617976"/>
          </a:xfrm>
          <a:prstGeom prst="rect">
            <a:avLst/>
          </a:prstGeom>
        </p:spPr>
      </p:pic>
      <p:sp>
        <p:nvSpPr>
          <p:cNvPr id="3" name="正方形/長方形 2"/>
          <p:cNvSpPr/>
          <p:nvPr/>
        </p:nvSpPr>
        <p:spPr>
          <a:xfrm>
            <a:off x="899160" y="521208"/>
            <a:ext cx="938784" cy="262128"/>
          </a:xfrm>
          <a:prstGeom prst="rect">
            <a:avLst/>
          </a:prstGeom>
          <a:solidFill>
            <a:srgbClr val="FFFFFF"/>
          </a:solidFill>
        </p:spPr>
        <p:txBody>
          <a:bodyPr lIns="0" tIns="0" rIns="0" bIns="0">
            <a:normAutofit fontScale="97500"/>
          </a:bodyPr>
          <a:lstStyle/>
          <a:p>
            <a:pPr indent="0"/>
            <a:r>
              <a:rPr lang="ja" sz="1600" b="1">
                <a:solidFill>
                  <a:srgbClr val="514745"/>
                </a:solidFill>
                <a:latin typeface="MS Mincho"/>
                <a:ea typeface="MS Mincho"/>
              </a:rPr>
              <a:t>自己紹介</a:t>
            </a:r>
          </a:p>
        </p:txBody>
      </p:sp>
      <p:sp>
        <p:nvSpPr>
          <p:cNvPr id="4" name="正方形/長方形 3"/>
          <p:cNvSpPr/>
          <p:nvPr/>
        </p:nvSpPr>
        <p:spPr>
          <a:xfrm>
            <a:off x="1725168" y="4989576"/>
            <a:ext cx="2368296" cy="539496"/>
          </a:xfrm>
          <a:prstGeom prst="rect">
            <a:avLst/>
          </a:prstGeom>
          <a:solidFill>
            <a:srgbClr val="FFFFFF"/>
          </a:solidFill>
        </p:spPr>
        <p:txBody>
          <a:bodyPr lIns="0" tIns="0" rIns="0" bIns="0">
            <a:normAutofit fontScale="67500" lnSpcReduction="20000"/>
          </a:bodyPr>
          <a:lstStyle/>
          <a:p>
            <a:pPr indent="0" algn="ctr">
              <a:lnSpc>
                <a:spcPts val="2568"/>
              </a:lnSpc>
            </a:pPr>
            <a:r>
              <a:rPr lang="ja" sz="1300" b="1">
                <a:solidFill>
                  <a:srgbClr val="0099CC"/>
                </a:solidFill>
                <a:latin typeface="MS Mincho"/>
                <a:ea typeface="MS Mincho"/>
              </a:rPr>
              <a:t>厚沢部町役場 政策推進課 係長 </a:t>
            </a:r>
            <a:r>
              <a:rPr lang="ja" sz="1600" b="1">
                <a:latin typeface="MS Mincho"/>
                <a:ea typeface="MS Mincho"/>
              </a:rPr>
              <a:t>木口 孝志</a:t>
            </a:r>
          </a:p>
        </p:txBody>
      </p:sp>
      <p:sp>
        <p:nvSpPr>
          <p:cNvPr id="5" name="正方形/長方形 4"/>
          <p:cNvSpPr/>
          <p:nvPr/>
        </p:nvSpPr>
        <p:spPr>
          <a:xfrm>
            <a:off x="1100328" y="5919216"/>
            <a:ext cx="3438144" cy="573024"/>
          </a:xfrm>
          <a:prstGeom prst="rect">
            <a:avLst/>
          </a:prstGeom>
          <a:solidFill>
            <a:srgbClr val="FFFFFF"/>
          </a:solidFill>
        </p:spPr>
        <p:txBody>
          <a:bodyPr lIns="0" tIns="0" rIns="0" bIns="0">
            <a:normAutofit fontScale="97500"/>
          </a:bodyPr>
          <a:lstStyle/>
          <a:p>
            <a:pPr indent="0">
              <a:spcAft>
                <a:spcPts val="560"/>
              </a:spcAft>
            </a:pPr>
            <a:r>
              <a:rPr lang="ja" sz="1600">
                <a:latin typeface="Times New Roman"/>
                <a:ea typeface="Times New Roman"/>
              </a:rPr>
              <a:t>1980</a:t>
            </a:r>
            <a:r>
              <a:rPr lang="ja" sz="1600">
                <a:latin typeface="MS Mincho"/>
                <a:ea typeface="MS Mincho"/>
              </a:rPr>
              <a:t>年 北海道檜山郡厚沢部町生まれ</a:t>
            </a:r>
          </a:p>
          <a:p>
            <a:pPr indent="0"/>
            <a:r>
              <a:rPr lang="ja" sz="1600">
                <a:latin typeface="MS Mincho"/>
                <a:ea typeface="MS Mincho"/>
              </a:rPr>
              <a:t>厚沢部町役場 所属</a:t>
            </a:r>
          </a:p>
        </p:txBody>
      </p:sp>
      <p:sp>
        <p:nvSpPr>
          <p:cNvPr id="6" name="正方形/長方形 5"/>
          <p:cNvSpPr/>
          <p:nvPr/>
        </p:nvSpPr>
        <p:spPr>
          <a:xfrm>
            <a:off x="5596128" y="1338072"/>
            <a:ext cx="3791712" cy="1066800"/>
          </a:xfrm>
          <a:prstGeom prst="rect">
            <a:avLst/>
          </a:prstGeom>
          <a:solidFill>
            <a:srgbClr val="FFFFFF"/>
          </a:solidFill>
        </p:spPr>
        <p:txBody>
          <a:bodyPr lIns="0" tIns="0" rIns="0" bIns="0">
            <a:normAutofit fontScale="97500"/>
          </a:bodyPr>
          <a:lstStyle/>
          <a:p>
            <a:pPr indent="0">
              <a:spcAft>
                <a:spcPts val="910"/>
              </a:spcAft>
            </a:pPr>
            <a:r>
              <a:rPr lang="ja" sz="1600" b="1">
                <a:solidFill>
                  <a:srgbClr val="514745"/>
                </a:solidFill>
                <a:latin typeface="MS Mincho"/>
                <a:ea typeface="MS Mincho"/>
              </a:rPr>
              <a:t>厚沢部町生まれ厚沢部町育ち</a:t>
            </a:r>
          </a:p>
          <a:p>
            <a:pPr indent="0">
              <a:spcAft>
                <a:spcPts val="910"/>
              </a:spcAft>
            </a:pPr>
            <a:r>
              <a:rPr lang="ja" sz="1600" b="1">
                <a:solidFill>
                  <a:srgbClr val="514745"/>
                </a:solidFill>
                <a:latin typeface="MS Mincho"/>
                <a:ea typeface="MS Mincho"/>
              </a:rPr>
              <a:t>専門学校卒業後、厚沢部町役場に入職</a:t>
            </a:r>
          </a:p>
          <a:p>
            <a:pPr indent="0"/>
            <a:r>
              <a:rPr lang="ja" sz="1600" b="1">
                <a:solidFill>
                  <a:srgbClr val="514745"/>
                </a:solidFill>
                <a:latin typeface="MS Mincho"/>
                <a:ea typeface="MS Mincho"/>
              </a:rPr>
              <a:t>建設課や農林商工課などの部署を経験</a:t>
            </a:r>
          </a:p>
        </p:txBody>
      </p:sp>
      <p:sp>
        <p:nvSpPr>
          <p:cNvPr id="7" name="正方形/長方形 6"/>
          <p:cNvSpPr/>
          <p:nvPr/>
        </p:nvSpPr>
        <p:spPr>
          <a:xfrm>
            <a:off x="5596128" y="2950464"/>
            <a:ext cx="3901440" cy="1069848"/>
          </a:xfrm>
          <a:prstGeom prst="rect">
            <a:avLst/>
          </a:prstGeom>
          <a:solidFill>
            <a:srgbClr val="FFFFFF"/>
          </a:solidFill>
        </p:spPr>
        <p:txBody>
          <a:bodyPr lIns="0" tIns="0" rIns="0" bIns="0">
            <a:normAutofit fontScale="97500"/>
          </a:bodyPr>
          <a:lstStyle/>
          <a:p>
            <a:pPr indent="0">
              <a:spcAft>
                <a:spcPts val="910"/>
              </a:spcAft>
            </a:pPr>
            <a:r>
              <a:rPr lang="ja" sz="1700" b="1">
                <a:solidFill>
                  <a:srgbClr val="514745"/>
                </a:solidFill>
                <a:latin typeface="Times New Roman"/>
                <a:ea typeface="Times New Roman"/>
              </a:rPr>
              <a:t>2016</a:t>
            </a:r>
            <a:r>
              <a:rPr lang="ja" sz="1600" b="1">
                <a:solidFill>
                  <a:srgbClr val="514745"/>
                </a:solidFill>
                <a:latin typeface="MS Mincho"/>
                <a:ea typeface="MS Mincho"/>
              </a:rPr>
              <a:t>年より、保健福祉部に異動となり、</a:t>
            </a:r>
          </a:p>
          <a:p>
            <a:pPr indent="0">
              <a:spcAft>
                <a:spcPts val="910"/>
              </a:spcAft>
            </a:pPr>
            <a:r>
              <a:rPr lang="ja" sz="1600" b="1">
                <a:solidFill>
                  <a:srgbClr val="514745"/>
                </a:solidFill>
                <a:latin typeface="MS Mincho"/>
                <a:ea typeface="MS Mincho"/>
              </a:rPr>
              <a:t>認定こども園「はぜる」の立ち上げに従事</a:t>
            </a:r>
          </a:p>
          <a:p>
            <a:pPr indent="0"/>
            <a:r>
              <a:rPr lang="ja" sz="1700" b="1">
                <a:solidFill>
                  <a:srgbClr val="514745"/>
                </a:solidFill>
                <a:latin typeface="Times New Roman"/>
                <a:ea typeface="Times New Roman"/>
              </a:rPr>
              <a:t>2021</a:t>
            </a:r>
            <a:r>
              <a:rPr lang="ja" sz="1600" b="1">
                <a:solidFill>
                  <a:srgbClr val="514745"/>
                </a:solidFill>
                <a:latin typeface="MS Mincho"/>
                <a:ea typeface="MS Mincho"/>
              </a:rPr>
              <a:t>より、現職(政策推進課)</a:t>
            </a:r>
          </a:p>
        </p:txBody>
      </p:sp>
      <p:sp>
        <p:nvSpPr>
          <p:cNvPr id="8" name="正方形/長方形 7"/>
          <p:cNvSpPr/>
          <p:nvPr/>
        </p:nvSpPr>
        <p:spPr>
          <a:xfrm>
            <a:off x="5596128" y="4965192"/>
            <a:ext cx="3852672" cy="1877568"/>
          </a:xfrm>
          <a:prstGeom prst="rect">
            <a:avLst/>
          </a:prstGeom>
          <a:solidFill>
            <a:srgbClr val="FFFFFF"/>
          </a:solidFill>
        </p:spPr>
        <p:txBody>
          <a:bodyPr lIns="0" tIns="0" rIns="0" bIns="0">
            <a:normAutofit fontScale="97500"/>
          </a:bodyPr>
          <a:lstStyle/>
          <a:p>
            <a:pPr indent="0">
              <a:spcAft>
                <a:spcPts val="910"/>
              </a:spcAft>
            </a:pPr>
            <a:r>
              <a:rPr lang="ja" sz="1700" b="1">
                <a:solidFill>
                  <a:srgbClr val="514745"/>
                </a:solidFill>
                <a:latin typeface="Times New Roman"/>
                <a:ea typeface="Times New Roman"/>
              </a:rPr>
              <a:t>2021</a:t>
            </a:r>
            <a:r>
              <a:rPr lang="ja" sz="1600" b="1">
                <a:solidFill>
                  <a:srgbClr val="514745"/>
                </a:solidFill>
                <a:latin typeface="MS Mincho"/>
                <a:ea typeface="MS Mincho"/>
              </a:rPr>
              <a:t>年夏、キッチハイク山本代表家族の</a:t>
            </a:r>
          </a:p>
          <a:p>
            <a:pPr indent="0">
              <a:spcAft>
                <a:spcPts val="910"/>
              </a:spcAft>
            </a:pPr>
            <a:r>
              <a:rPr lang="ja" sz="1600" b="1">
                <a:solidFill>
                  <a:srgbClr val="514745"/>
                </a:solidFill>
                <a:latin typeface="MS Mincho"/>
                <a:ea typeface="MS Mincho"/>
              </a:rPr>
              <a:t>厚沢部訪問をきっかけに</a:t>
            </a:r>
          </a:p>
          <a:p>
            <a:pPr indent="0">
              <a:spcAft>
                <a:spcPts val="910"/>
              </a:spcAft>
            </a:pPr>
            <a:r>
              <a:rPr lang="ja" sz="1600" b="1">
                <a:solidFill>
                  <a:srgbClr val="514745"/>
                </a:solidFill>
                <a:latin typeface="MS Mincho"/>
                <a:ea typeface="MS Mincho"/>
              </a:rPr>
              <a:t>保育園留学の事業化を官民連携で推進</a:t>
            </a:r>
          </a:p>
          <a:p>
            <a:pPr indent="0">
              <a:spcAft>
                <a:spcPts val="910"/>
              </a:spcAft>
            </a:pPr>
            <a:r>
              <a:rPr lang="ja" sz="1700" b="1">
                <a:solidFill>
                  <a:srgbClr val="514745"/>
                </a:solidFill>
                <a:latin typeface="Times New Roman"/>
                <a:ea typeface="Times New Roman"/>
              </a:rPr>
              <a:t>2022</a:t>
            </a:r>
            <a:r>
              <a:rPr lang="ja" sz="1600" b="1">
                <a:solidFill>
                  <a:srgbClr val="514745"/>
                </a:solidFill>
                <a:latin typeface="MS Mincho"/>
                <a:ea typeface="MS Mincho"/>
              </a:rPr>
              <a:t>年度より地域創生事業として</a:t>
            </a:r>
          </a:p>
          <a:p>
            <a:pPr indent="0"/>
            <a:r>
              <a:rPr lang="ja" sz="1600" b="1">
                <a:solidFill>
                  <a:srgbClr val="514745"/>
                </a:solidFill>
                <a:latin typeface="MS Mincho"/>
                <a:ea typeface="MS Mincho"/>
              </a:rPr>
              <a:t>正式にスタート</a:t>
            </a:r>
          </a:p>
        </p:txBody>
      </p:sp>
      <p:sp>
        <p:nvSpPr>
          <p:cNvPr id="9" name="正方形/長方形 8"/>
          <p:cNvSpPr/>
          <p:nvPr/>
        </p:nvSpPr>
        <p:spPr>
          <a:xfrm>
            <a:off x="8278368" y="7226808"/>
            <a:ext cx="1731264" cy="182880"/>
          </a:xfrm>
          <a:prstGeom prst="rect">
            <a:avLst/>
          </a:prstGeom>
          <a:solidFill>
            <a:srgbClr val="FFFFFF"/>
          </a:solidFill>
        </p:spPr>
        <p:txBody>
          <a:bodyPr lIns="0" tIns="0" rIns="0" bIns="0">
            <a:normAutofit fontScale="97500"/>
          </a:bodyPr>
          <a:lstStyle/>
          <a:p>
            <a:pPr indent="0" algn="r"/>
            <a:r>
              <a:rPr lang="en-US" sz="1100">
                <a:solidFill>
                  <a:srgbClr val="CBC8C7"/>
                </a:solidFill>
                <a:latin typeface="Times New Roman"/>
              </a:rPr>
              <a:t>confidential ©KitchHike Inc.</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03376" y="1002792"/>
            <a:ext cx="3617976" cy="3617976"/>
          </a:xfrm>
          <a:prstGeom prst="rect">
            <a:avLst/>
          </a:prstGeom>
        </p:spPr>
      </p:pic>
      <p:sp>
        <p:nvSpPr>
          <p:cNvPr id="3" name="正方形/長方形 2"/>
          <p:cNvSpPr/>
          <p:nvPr/>
        </p:nvSpPr>
        <p:spPr>
          <a:xfrm>
            <a:off x="899160" y="521208"/>
            <a:ext cx="938784" cy="262128"/>
          </a:xfrm>
          <a:prstGeom prst="rect">
            <a:avLst/>
          </a:prstGeom>
          <a:solidFill>
            <a:srgbClr val="FFFFFF"/>
          </a:solidFill>
        </p:spPr>
        <p:txBody>
          <a:bodyPr lIns="0" tIns="0" rIns="0" bIns="0">
            <a:normAutofit fontScale="97500"/>
          </a:bodyPr>
          <a:lstStyle/>
          <a:p>
            <a:pPr indent="0"/>
            <a:r>
              <a:rPr lang="ja" sz="1600" b="1">
                <a:solidFill>
                  <a:srgbClr val="514745"/>
                </a:solidFill>
                <a:latin typeface="MS Mincho"/>
                <a:ea typeface="MS Mincho"/>
              </a:rPr>
              <a:t>自己紹介</a:t>
            </a:r>
          </a:p>
        </p:txBody>
      </p:sp>
      <p:sp>
        <p:nvSpPr>
          <p:cNvPr id="4" name="正方形/長方形 3"/>
          <p:cNvSpPr/>
          <p:nvPr/>
        </p:nvSpPr>
        <p:spPr>
          <a:xfrm>
            <a:off x="1792224" y="4989576"/>
            <a:ext cx="2234184" cy="539496"/>
          </a:xfrm>
          <a:prstGeom prst="rect">
            <a:avLst/>
          </a:prstGeom>
          <a:solidFill>
            <a:srgbClr val="FFFFFF"/>
          </a:solidFill>
        </p:spPr>
        <p:txBody>
          <a:bodyPr lIns="0" tIns="0" rIns="0" bIns="0">
            <a:normAutofit fontScale="52500" lnSpcReduction="20000"/>
          </a:bodyPr>
          <a:lstStyle/>
          <a:p>
            <a:pPr indent="0" algn="ctr">
              <a:lnSpc>
                <a:spcPts val="2568"/>
              </a:lnSpc>
            </a:pPr>
            <a:r>
              <a:rPr lang="ja" sz="1300" b="1">
                <a:solidFill>
                  <a:srgbClr val="0099CC"/>
                </a:solidFill>
                <a:latin typeface="MS Mincho"/>
                <a:ea typeface="MS Mincho"/>
              </a:rPr>
              <a:t>株式会社キッチハイク </a:t>
            </a:r>
            <a:r>
              <a:rPr lang="en-US" sz="1300" b="1">
                <a:solidFill>
                  <a:srgbClr val="0099CC"/>
                </a:solidFill>
                <a:latin typeface="MS Mincho"/>
              </a:rPr>
              <a:t>代表取締役</a:t>
            </a:r>
            <a:r>
              <a:rPr lang="en-US" sz="1300" b="1">
                <a:solidFill>
                  <a:srgbClr val="0099CC"/>
                </a:solidFill>
                <a:latin typeface="Times New Roman"/>
              </a:rPr>
              <a:t>CEO </a:t>
            </a:r>
            <a:r>
              <a:rPr lang="ja" sz="1600" b="1">
                <a:latin typeface="MS Mincho"/>
                <a:ea typeface="MS Mincho"/>
              </a:rPr>
              <a:t>山本雅也</a:t>
            </a:r>
          </a:p>
        </p:txBody>
      </p:sp>
      <p:sp>
        <p:nvSpPr>
          <p:cNvPr id="5" name="正方形/長方形 4"/>
          <p:cNvSpPr/>
          <p:nvPr/>
        </p:nvSpPr>
        <p:spPr>
          <a:xfrm>
            <a:off x="1100328" y="5919216"/>
            <a:ext cx="3236976" cy="902208"/>
          </a:xfrm>
          <a:prstGeom prst="rect">
            <a:avLst/>
          </a:prstGeom>
          <a:solidFill>
            <a:srgbClr val="FFFFFF"/>
          </a:solidFill>
        </p:spPr>
        <p:txBody>
          <a:bodyPr lIns="0" tIns="0" rIns="0" bIns="0">
            <a:normAutofit fontScale="90000"/>
          </a:bodyPr>
          <a:lstStyle/>
          <a:p>
            <a:pPr indent="0">
              <a:spcAft>
                <a:spcPts val="560"/>
              </a:spcAft>
            </a:pPr>
            <a:r>
              <a:rPr lang="ja" sz="1600">
                <a:latin typeface="Times New Roman"/>
                <a:ea typeface="Times New Roman"/>
              </a:rPr>
              <a:t>1985</a:t>
            </a:r>
            <a:r>
              <a:rPr lang="ja" sz="1600">
                <a:latin typeface="MS Mincho"/>
                <a:ea typeface="MS Mincho"/>
              </a:rPr>
              <a:t>年 東京都多摩市生まれ</a:t>
            </a:r>
          </a:p>
          <a:p>
            <a:pPr indent="0">
              <a:spcAft>
                <a:spcPts val="560"/>
              </a:spcAft>
            </a:pPr>
            <a:r>
              <a:rPr lang="ja" sz="1600">
                <a:latin typeface="MS Mincho"/>
                <a:ea typeface="MS Mincho"/>
              </a:rPr>
              <a:t>早稲田大学商学部 卒</a:t>
            </a:r>
          </a:p>
          <a:p>
            <a:pPr indent="0"/>
            <a:r>
              <a:rPr lang="en-US" sz="1600">
                <a:latin typeface="MS Mincho"/>
              </a:rPr>
              <a:t>博報堂</a:t>
            </a:r>
            <a:r>
              <a:rPr lang="en-US" sz="1600">
                <a:latin typeface="Times New Roman"/>
              </a:rPr>
              <a:t>DY</a:t>
            </a:r>
            <a:r>
              <a:rPr lang="en-US" sz="1600">
                <a:latin typeface="MS Mincho"/>
              </a:rPr>
              <a:t>メディアパートナーズ </a:t>
            </a:r>
            <a:r>
              <a:rPr lang="ja" sz="1600">
                <a:latin typeface="MS Mincho"/>
                <a:ea typeface="MS Mincho"/>
              </a:rPr>
              <a:t>出身</a:t>
            </a:r>
          </a:p>
        </p:txBody>
      </p:sp>
      <p:sp>
        <p:nvSpPr>
          <p:cNvPr id="6" name="正方形/長方形 5"/>
          <p:cNvSpPr/>
          <p:nvPr/>
        </p:nvSpPr>
        <p:spPr>
          <a:xfrm>
            <a:off x="5596128" y="1338072"/>
            <a:ext cx="3660648" cy="664464"/>
          </a:xfrm>
          <a:prstGeom prst="rect">
            <a:avLst/>
          </a:prstGeom>
          <a:solidFill>
            <a:srgbClr val="FFFFFF"/>
          </a:solidFill>
        </p:spPr>
        <p:txBody>
          <a:bodyPr lIns="0" tIns="0" rIns="0" bIns="0">
            <a:normAutofit fontScale="90000"/>
          </a:bodyPr>
          <a:lstStyle/>
          <a:p>
            <a:pPr indent="0">
              <a:spcAft>
                <a:spcPts val="980"/>
              </a:spcAft>
            </a:pPr>
            <a:r>
              <a:rPr lang="ja" sz="1600" b="1">
                <a:solidFill>
                  <a:srgbClr val="514745"/>
                </a:solidFill>
                <a:latin typeface="MS Mincho"/>
                <a:ea typeface="MS Mincho"/>
              </a:rPr>
              <a:t>広告業の枠をはみ出した</a:t>
            </a:r>
          </a:p>
          <a:p>
            <a:pPr indent="0"/>
            <a:r>
              <a:rPr lang="en-US" sz="1600" b="1">
                <a:solidFill>
                  <a:srgbClr val="514745"/>
                </a:solidFill>
                <a:latin typeface="MS Mincho"/>
              </a:rPr>
              <a:t>出版社×デジタルの新規事業開発に従事</a:t>
            </a:r>
          </a:p>
        </p:txBody>
      </p:sp>
      <p:sp>
        <p:nvSpPr>
          <p:cNvPr id="7" name="正方形/長方形 6"/>
          <p:cNvSpPr/>
          <p:nvPr/>
        </p:nvSpPr>
        <p:spPr>
          <a:xfrm>
            <a:off x="5596128" y="2950464"/>
            <a:ext cx="3660648" cy="1069848"/>
          </a:xfrm>
          <a:prstGeom prst="rect">
            <a:avLst/>
          </a:prstGeom>
          <a:solidFill>
            <a:srgbClr val="FFFFFF"/>
          </a:solidFill>
        </p:spPr>
        <p:txBody>
          <a:bodyPr lIns="0" tIns="0" rIns="0" bIns="0">
            <a:normAutofit fontScale="97500"/>
          </a:bodyPr>
          <a:lstStyle/>
          <a:p>
            <a:pPr indent="0">
              <a:spcAft>
                <a:spcPts val="980"/>
              </a:spcAft>
            </a:pPr>
            <a:r>
              <a:rPr lang="ja" sz="1600" b="1">
                <a:solidFill>
                  <a:srgbClr val="514745"/>
                </a:solidFill>
                <a:latin typeface="MS Mincho"/>
                <a:ea typeface="MS Mincho"/>
              </a:rPr>
              <a:t>独立後、世界中の食卓を訪ねる旅へ。</a:t>
            </a:r>
          </a:p>
          <a:p>
            <a:pPr indent="0">
              <a:spcAft>
                <a:spcPts val="980"/>
              </a:spcAft>
            </a:pPr>
            <a:r>
              <a:rPr lang="ja" sz="1600" b="1">
                <a:solidFill>
                  <a:srgbClr val="514745"/>
                </a:solidFill>
                <a:latin typeface="MS Mincho"/>
                <a:ea typeface="MS Mincho"/>
              </a:rPr>
              <a:t>食で人がつながる魅力に感動し、</a:t>
            </a:r>
          </a:p>
          <a:p>
            <a:pPr indent="0"/>
            <a:r>
              <a:rPr lang="ja" sz="1600" b="1">
                <a:solidFill>
                  <a:srgbClr val="514745"/>
                </a:solidFill>
                <a:latin typeface="MS Mincho"/>
                <a:ea typeface="MS Mincho"/>
              </a:rPr>
              <a:t>株式会社キッチハイクを創業。</a:t>
            </a:r>
          </a:p>
        </p:txBody>
      </p:sp>
      <p:sp>
        <p:nvSpPr>
          <p:cNvPr id="8" name="正方形/長方形 7"/>
          <p:cNvSpPr/>
          <p:nvPr/>
        </p:nvSpPr>
        <p:spPr>
          <a:xfrm>
            <a:off x="5596128" y="4965192"/>
            <a:ext cx="4389120" cy="1472184"/>
          </a:xfrm>
          <a:prstGeom prst="rect">
            <a:avLst/>
          </a:prstGeom>
          <a:solidFill>
            <a:srgbClr val="FFFFFF"/>
          </a:solidFill>
        </p:spPr>
        <p:txBody>
          <a:bodyPr lIns="0" tIns="0" rIns="0" bIns="0">
            <a:normAutofit fontScale="97500"/>
          </a:bodyPr>
          <a:lstStyle/>
          <a:p>
            <a:pPr indent="0">
              <a:spcAft>
                <a:spcPts val="910"/>
              </a:spcAft>
            </a:pPr>
            <a:r>
              <a:rPr lang="ja" sz="1700" b="1">
                <a:solidFill>
                  <a:srgbClr val="514745"/>
                </a:solidFill>
                <a:latin typeface="Times New Roman"/>
                <a:ea typeface="Times New Roman"/>
              </a:rPr>
              <a:t>2021</a:t>
            </a:r>
            <a:r>
              <a:rPr lang="ja" sz="1600" b="1">
                <a:solidFill>
                  <a:srgbClr val="514745"/>
                </a:solidFill>
                <a:latin typeface="MS Mincho"/>
                <a:ea typeface="MS Mincho"/>
              </a:rPr>
              <a:t>年夏冬、北海道檜山郡厚沢部町へ</a:t>
            </a:r>
          </a:p>
          <a:p>
            <a:pPr indent="0">
              <a:spcAft>
                <a:spcPts val="910"/>
              </a:spcAft>
            </a:pPr>
            <a:r>
              <a:rPr lang="en-US" sz="1600" b="1">
                <a:solidFill>
                  <a:srgbClr val="514745"/>
                </a:solidFill>
                <a:latin typeface="MS Mincho"/>
              </a:rPr>
              <a:t>第０号として保育園留学をする。</a:t>
            </a:r>
          </a:p>
          <a:p>
            <a:pPr indent="0">
              <a:spcAft>
                <a:spcPts val="910"/>
              </a:spcAft>
            </a:pPr>
            <a:r>
              <a:rPr lang="ja" sz="1600" b="1">
                <a:solidFill>
                  <a:srgbClr val="514745"/>
                </a:solidFill>
                <a:latin typeface="MS Mincho"/>
                <a:ea typeface="MS Mincho"/>
              </a:rPr>
              <a:t>厚沢部町と認定こども園「はぜる」に感動し、</a:t>
            </a:r>
          </a:p>
          <a:p>
            <a:pPr indent="0"/>
            <a:r>
              <a:rPr lang="ja" sz="1700" b="1">
                <a:solidFill>
                  <a:srgbClr val="514745"/>
                </a:solidFill>
                <a:latin typeface="Times New Roman"/>
                <a:ea typeface="Times New Roman"/>
              </a:rPr>
              <a:t>2022</a:t>
            </a:r>
            <a:r>
              <a:rPr lang="ja" sz="1600" b="1">
                <a:solidFill>
                  <a:srgbClr val="514745"/>
                </a:solidFill>
                <a:latin typeface="MS Mincho"/>
                <a:ea typeface="MS Mincho"/>
              </a:rPr>
              <a:t>年</a:t>
            </a:r>
            <a:r>
              <a:rPr lang="ja" sz="1700" b="1">
                <a:solidFill>
                  <a:srgbClr val="514745"/>
                </a:solidFill>
                <a:latin typeface="Times New Roman"/>
                <a:ea typeface="Times New Roman"/>
              </a:rPr>
              <a:t>5</a:t>
            </a:r>
            <a:r>
              <a:rPr lang="ja" sz="1600" b="1">
                <a:solidFill>
                  <a:srgbClr val="514745"/>
                </a:solidFill>
                <a:latin typeface="MS Mincho"/>
                <a:ea typeface="MS Mincho"/>
              </a:rPr>
              <a:t>月、厚沢部町へ移住。</a:t>
            </a:r>
          </a:p>
        </p:txBody>
      </p:sp>
      <p:sp>
        <p:nvSpPr>
          <p:cNvPr id="9" name="正方形/長方形 8"/>
          <p:cNvSpPr/>
          <p:nvPr/>
        </p:nvSpPr>
        <p:spPr>
          <a:xfrm>
            <a:off x="8278368" y="7226808"/>
            <a:ext cx="1731264" cy="182880"/>
          </a:xfrm>
          <a:prstGeom prst="rect">
            <a:avLst/>
          </a:prstGeom>
          <a:solidFill>
            <a:srgbClr val="FFFFFF"/>
          </a:solidFill>
        </p:spPr>
        <p:txBody>
          <a:bodyPr lIns="0" tIns="0" rIns="0" bIns="0">
            <a:normAutofit fontScale="97500"/>
          </a:bodyPr>
          <a:lstStyle/>
          <a:p>
            <a:pPr indent="0" algn="r"/>
            <a:r>
              <a:rPr lang="en-US" sz="1100">
                <a:solidFill>
                  <a:srgbClr val="CBC8C7"/>
                </a:solidFill>
                <a:latin typeface="Times New Roman"/>
              </a:rPr>
              <a:t>confidential ©KitchHike Inc.</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0"/>
            <a:ext cx="10692384" cy="7562088"/>
          </a:xfrm>
          <a:prstGeom prst="rect">
            <a:avLst/>
          </a:prstGeom>
        </p:spPr>
      </p:pic>
      <p:sp>
        <p:nvSpPr>
          <p:cNvPr id="3" name="正方形/長方形 2"/>
          <p:cNvSpPr/>
          <p:nvPr/>
        </p:nvSpPr>
        <p:spPr>
          <a:xfrm>
            <a:off x="5824728" y="1886712"/>
            <a:ext cx="3185160" cy="2063496"/>
          </a:xfrm>
          <a:prstGeom prst="rect">
            <a:avLst/>
          </a:prstGeom>
          <a:solidFill>
            <a:srgbClr val="FFFFFF"/>
          </a:solidFill>
        </p:spPr>
        <p:txBody>
          <a:bodyPr lIns="0" tIns="0" rIns="0" bIns="0">
            <a:normAutofit fontScale="97500"/>
          </a:bodyPr>
          <a:lstStyle/>
          <a:p>
            <a:pPr indent="0">
              <a:spcAft>
                <a:spcPts val="980"/>
              </a:spcAft>
            </a:pPr>
            <a:r>
              <a:rPr lang="ja" sz="1800" b="1">
                <a:solidFill>
                  <a:srgbClr val="514745"/>
                </a:solidFill>
                <a:latin typeface="MS Mincho"/>
                <a:ea typeface="MS Mincho"/>
              </a:rPr>
              <a:t>地域と子育て家族をつなぎ</a:t>
            </a:r>
          </a:p>
          <a:p>
            <a:pPr indent="0">
              <a:spcAft>
                <a:spcPts val="3220"/>
              </a:spcAft>
            </a:pPr>
            <a:r>
              <a:rPr lang="ja" sz="1800" b="1">
                <a:solidFill>
                  <a:srgbClr val="514745"/>
                </a:solidFill>
                <a:latin typeface="MS Mincho"/>
                <a:ea typeface="MS Mincho"/>
              </a:rPr>
              <a:t>未来をつくる留学プログラム</a:t>
            </a:r>
          </a:p>
          <a:p>
            <a:pPr indent="0">
              <a:spcAft>
                <a:spcPts val="700"/>
              </a:spcAft>
            </a:pPr>
            <a:r>
              <a:rPr lang="ja" sz="1200">
                <a:solidFill>
                  <a:srgbClr val="514745"/>
                </a:solidFill>
                <a:latin typeface="MS Mincho"/>
                <a:ea typeface="MS Mincho"/>
              </a:rPr>
              <a:t>家族で地域を訪れ、自然や文化と触れあい、</a:t>
            </a:r>
          </a:p>
          <a:p>
            <a:pPr indent="0">
              <a:spcAft>
                <a:spcPts val="700"/>
              </a:spcAft>
            </a:pPr>
            <a:r>
              <a:rPr lang="ja" sz="1200">
                <a:solidFill>
                  <a:srgbClr val="514745"/>
                </a:solidFill>
                <a:latin typeface="MS Mincho"/>
                <a:ea typeface="MS Mincho"/>
              </a:rPr>
              <a:t>地域への特別な思い入れを育む、</a:t>
            </a:r>
          </a:p>
          <a:p>
            <a:pPr indent="0"/>
            <a:r>
              <a:rPr lang="ja" sz="1200">
                <a:solidFill>
                  <a:srgbClr val="514745"/>
                </a:solidFill>
                <a:latin typeface="MS Mincho"/>
                <a:ea typeface="MS Mincho"/>
              </a:rPr>
              <a:t>暮らしと食育体験を提供します。</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04800" y="0"/>
            <a:ext cx="10082784" cy="7562088"/>
          </a:xfrm>
          <a:prstGeom prst="rect">
            <a:avLst/>
          </a:prstGeom>
        </p:spPr>
      </p:pic>
      <p:sp>
        <p:nvSpPr>
          <p:cNvPr id="3" name="正方形/長方形 2"/>
          <p:cNvSpPr/>
          <p:nvPr/>
        </p:nvSpPr>
        <p:spPr>
          <a:xfrm>
            <a:off x="1990344" y="3032760"/>
            <a:ext cx="6708648" cy="600456"/>
          </a:xfrm>
          <a:prstGeom prst="rect">
            <a:avLst/>
          </a:prstGeom>
          <a:solidFill>
            <a:srgbClr val="FFFFFF"/>
          </a:solidFill>
        </p:spPr>
        <p:txBody>
          <a:bodyPr lIns="0" tIns="0" rIns="0" bIns="0">
            <a:normAutofit fontScale="97500"/>
          </a:bodyPr>
          <a:lstStyle/>
          <a:p>
            <a:pPr indent="0" algn="ctr"/>
            <a:r>
              <a:rPr lang="en-US" sz="4000" b="1">
                <a:solidFill>
                  <a:srgbClr val="514745"/>
                </a:solidFill>
                <a:latin typeface="MS Mincho"/>
              </a:rPr>
              <a:t>０. </a:t>
            </a:r>
            <a:r>
              <a:rPr lang="ja" sz="4000" b="1">
                <a:solidFill>
                  <a:srgbClr val="514745"/>
                </a:solidFill>
                <a:latin typeface="MS Mincho"/>
                <a:ea typeface="MS Mincho"/>
              </a:rPr>
              <a:t>保育園留学に至った経緯</a:t>
            </a:r>
          </a:p>
        </p:txBody>
      </p:sp>
      <p:sp>
        <p:nvSpPr>
          <p:cNvPr id="4" name="正方形/長方形 3"/>
          <p:cNvSpPr/>
          <p:nvPr/>
        </p:nvSpPr>
        <p:spPr>
          <a:xfrm>
            <a:off x="8278368" y="7226808"/>
            <a:ext cx="1731264" cy="182880"/>
          </a:xfrm>
          <a:prstGeom prst="rect">
            <a:avLst/>
          </a:prstGeom>
          <a:solidFill>
            <a:srgbClr val="FFFFFF"/>
          </a:solidFill>
        </p:spPr>
        <p:txBody>
          <a:bodyPr lIns="0" tIns="0" rIns="0" bIns="0">
            <a:normAutofit fontScale="97500"/>
          </a:bodyPr>
          <a:lstStyle/>
          <a:p>
            <a:pPr indent="0"/>
            <a:r>
              <a:rPr lang="en-US" sz="1100">
                <a:solidFill>
                  <a:srgbClr val="CBC8C7"/>
                </a:solidFill>
                <a:latin typeface="Times New Roman"/>
              </a:rPr>
              <a:t>confidential ©KitchHike Inc.</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8704" y="3724656"/>
            <a:ext cx="10098024" cy="3395472"/>
          </a:xfrm>
          <a:prstGeom prst="rect">
            <a:avLst/>
          </a:prstGeom>
        </p:spPr>
      </p:pic>
      <p:sp>
        <p:nvSpPr>
          <p:cNvPr id="3" name="正方形/長方形 2"/>
          <p:cNvSpPr/>
          <p:nvPr/>
        </p:nvSpPr>
        <p:spPr>
          <a:xfrm>
            <a:off x="10162032" y="6461760"/>
            <a:ext cx="152400" cy="118872"/>
          </a:xfrm>
          <a:prstGeom prst="rect">
            <a:avLst/>
          </a:prstGeom>
          <a:solidFill>
            <a:srgbClr val="C9D8EB"/>
          </a:solidFill>
        </p:spPr>
        <p:txBody>
          <a:bodyPr lIns="0" tIns="0" rIns="0" bIns="0">
            <a:normAutofit fontScale="82500" lnSpcReduction="20000"/>
          </a:bodyPr>
          <a:lstStyle/>
          <a:p>
            <a:pPr indent="0" algn="just"/>
            <a:r>
              <a:rPr lang="ja" sz="1100" b="1">
                <a:solidFill>
                  <a:srgbClr val="B9C39D"/>
                </a:solidFill>
                <a:latin typeface="MS Mincho"/>
                <a:ea typeface="MS Mincho"/>
              </a:rPr>
              <a:t>一</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8704" y="411480"/>
            <a:ext cx="4297680" cy="6708648"/>
          </a:xfrm>
          <a:prstGeom prst="rect">
            <a:avLst/>
          </a:prstGeom>
        </p:spPr>
      </p:pic>
      <p:pic>
        <p:nvPicPr>
          <p:cNvPr id="3" name="図 2"/>
          <p:cNvPicPr>
            <a:picLocks noChangeAspect="1"/>
          </p:cNvPicPr>
          <p:nvPr/>
        </p:nvPicPr>
        <p:blipFill>
          <a:blip r:embed="rId3"/>
          <a:stretch>
            <a:fillRect/>
          </a:stretch>
        </p:blipFill>
        <p:spPr>
          <a:xfrm>
            <a:off x="4690872" y="377952"/>
            <a:ext cx="5705856" cy="674217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正方形/長方形 1"/>
          <p:cNvSpPr/>
          <p:nvPr/>
        </p:nvSpPr>
        <p:spPr>
          <a:xfrm>
            <a:off x="1027470" y="889819"/>
            <a:ext cx="4758813" cy="1489587"/>
          </a:xfrm>
          <a:prstGeom prst="rect">
            <a:avLst/>
          </a:prstGeom>
          <a:solidFill>
            <a:srgbClr val="FFFFFF"/>
          </a:solidFill>
        </p:spPr>
        <p:txBody>
          <a:bodyPr lIns="0" tIns="0" rIns="0" bIns="0">
            <a:normAutofit fontScale="97500"/>
          </a:bodyPr>
          <a:lstStyle/>
          <a:p>
            <a:pPr indent="0">
              <a:lnSpc>
                <a:spcPct val="129000"/>
              </a:lnSpc>
            </a:pPr>
            <a:r>
              <a:rPr lang="en-US" sz="1100" b="1">
                <a:latin typeface="Arial"/>
              </a:rPr>
              <a:t>Masaya Yamamoto </a:t>
            </a:r>
            <a:r>
              <a:rPr lang="en-US" sz="950">
                <a:latin typeface="Arial"/>
              </a:rPr>
              <a:t>&lt;</a:t>
            </a:r>
            <a:r>
              <a:rPr lang="en-US" sz="950">
                <a:latin typeface="Arial"/>
                <a:hlinkClick r:id="rId2"/>
              </a:rPr>
              <a:t>masaya@kitchhike.com</a:t>
            </a:r>
            <a:r>
              <a:rPr lang="en-US" sz="950">
                <a:latin typeface="Arial"/>
              </a:rPr>
              <a:t>&gt;</a:t>
            </a:r>
          </a:p>
          <a:p>
            <a:pPr indent="0">
              <a:lnSpc>
                <a:spcPct val="150000"/>
              </a:lnSpc>
            </a:pPr>
            <a:r>
              <a:rPr lang="en-US" sz="950">
                <a:latin typeface="Arial"/>
              </a:rPr>
              <a:t>To tuno-osamu ▼</a:t>
            </a:r>
          </a:p>
          <a:p>
            <a:pPr indent="0">
              <a:lnSpc>
                <a:spcPts val="1626"/>
              </a:lnSpc>
            </a:pPr>
            <a:r>
              <a:rPr lang="ja" sz="1000">
                <a:latin typeface="MS Mincho"/>
                <a:ea typeface="MS Mincho"/>
              </a:rPr>
              <a:t>厚沢部町役場住民税務課課長</a:t>
            </a:r>
          </a:p>
          <a:p>
            <a:pPr indent="0">
              <a:lnSpc>
                <a:spcPts val="1626"/>
              </a:lnSpc>
              <a:spcAft>
                <a:spcPts val="1120"/>
              </a:spcAft>
            </a:pPr>
            <a:r>
              <a:rPr lang="ja" sz="1000">
                <a:latin typeface="MS Mincho"/>
                <a:ea typeface="MS Mincho"/>
              </a:rPr>
              <a:t>津野修様</a:t>
            </a:r>
          </a:p>
          <a:p>
            <a:pPr indent="0">
              <a:lnSpc>
                <a:spcPts val="1626"/>
              </a:lnSpc>
            </a:pPr>
            <a:r>
              <a:rPr lang="ja" sz="1000">
                <a:latin typeface="MS Mincho"/>
                <a:ea typeface="MS Mincho"/>
              </a:rPr>
              <a:t>お世話になります。株式会社キッチハイク代表取締役の山本雅也と申します。 弊社鷲見より、つながせていただき、ありがとうございます!</a:t>
            </a:r>
          </a:p>
        </p:txBody>
      </p:sp>
      <p:sp>
        <p:nvSpPr>
          <p:cNvPr id="3" name="正方形/長方形 2"/>
          <p:cNvSpPr/>
          <p:nvPr/>
        </p:nvSpPr>
        <p:spPr>
          <a:xfrm>
            <a:off x="7703574" y="879987"/>
            <a:ext cx="1332271" cy="157316"/>
          </a:xfrm>
          <a:prstGeom prst="rect">
            <a:avLst/>
          </a:prstGeom>
          <a:solidFill>
            <a:srgbClr val="FFFFFF"/>
          </a:solidFill>
        </p:spPr>
        <p:txBody>
          <a:bodyPr lIns="0" tIns="0" rIns="0" bIns="0">
            <a:normAutofit fontScale="82500" lnSpcReduction="10000"/>
          </a:bodyPr>
          <a:lstStyle/>
          <a:p>
            <a:pPr indent="0" algn="r"/>
            <a:r>
              <a:rPr lang="ja" sz="950">
                <a:latin typeface="Arial"/>
                <a:ea typeface="Arial"/>
              </a:rPr>
              <a:t>2021</a:t>
            </a:r>
            <a:r>
              <a:rPr lang="ja" sz="950">
                <a:latin typeface="MS Mincho"/>
                <a:ea typeface="MS Mincho"/>
              </a:rPr>
              <a:t>年</a:t>
            </a:r>
            <a:r>
              <a:rPr lang="ja" sz="950">
                <a:latin typeface="Arial"/>
                <a:ea typeface="Arial"/>
              </a:rPr>
              <a:t>6</a:t>
            </a:r>
            <a:r>
              <a:rPr lang="ja" sz="950">
                <a:latin typeface="MS Mincho"/>
                <a:ea typeface="MS Mincho"/>
              </a:rPr>
              <a:t>月 </a:t>
            </a:r>
            <a:r>
              <a:rPr lang="ja" sz="950">
                <a:latin typeface="Arial"/>
                <a:ea typeface="Arial"/>
              </a:rPr>
              <a:t>9 </a:t>
            </a:r>
            <a:r>
              <a:rPr lang="ja" sz="950">
                <a:latin typeface="MS Mincho"/>
                <a:ea typeface="MS Mincho"/>
              </a:rPr>
              <a:t>日(水)</a:t>
            </a:r>
            <a:r>
              <a:rPr lang="ja" sz="950">
                <a:latin typeface="Arial"/>
                <a:ea typeface="Arial"/>
              </a:rPr>
              <a:t>11：24</a:t>
            </a:r>
          </a:p>
        </p:txBody>
      </p:sp>
      <p:sp>
        <p:nvSpPr>
          <p:cNvPr id="4" name="正方形/長方形 3"/>
          <p:cNvSpPr/>
          <p:nvPr/>
        </p:nvSpPr>
        <p:spPr>
          <a:xfrm>
            <a:off x="9252154" y="875070"/>
            <a:ext cx="196646" cy="176981"/>
          </a:xfrm>
          <a:prstGeom prst="rect">
            <a:avLst/>
          </a:prstGeom>
          <a:solidFill>
            <a:srgbClr val="FFFFFF"/>
          </a:solidFill>
        </p:spPr>
        <p:txBody>
          <a:bodyPr lIns="0" tIns="0" rIns="0" bIns="0">
            <a:normAutofit fontScale="90000" lnSpcReduction="20000"/>
          </a:bodyPr>
          <a:lstStyle/>
          <a:p>
            <a:pPr indent="0" algn="just"/>
            <a:r>
              <a:rPr lang="en-US" sz="1600" b="1">
                <a:latin typeface="MS Mincho"/>
              </a:rPr>
              <a:t>☆</a:t>
            </a:r>
          </a:p>
        </p:txBody>
      </p:sp>
      <p:sp>
        <p:nvSpPr>
          <p:cNvPr id="5" name="正方形/長方形 4"/>
          <p:cNvSpPr/>
          <p:nvPr/>
        </p:nvSpPr>
        <p:spPr>
          <a:xfrm>
            <a:off x="1027470" y="2635045"/>
            <a:ext cx="9257071" cy="1622322"/>
          </a:xfrm>
          <a:prstGeom prst="rect">
            <a:avLst/>
          </a:prstGeom>
          <a:solidFill>
            <a:srgbClr val="FFFFFF"/>
          </a:solidFill>
        </p:spPr>
        <p:txBody>
          <a:bodyPr lIns="0" tIns="0" rIns="0" bIns="0">
            <a:normAutofit fontScale="97500"/>
          </a:bodyPr>
          <a:lstStyle/>
          <a:p>
            <a:pPr indent="0">
              <a:lnSpc>
                <a:spcPts val="1606"/>
              </a:lnSpc>
            </a:pPr>
            <a:r>
              <a:rPr lang="ja" sz="1000">
                <a:latin typeface="MS Mincho"/>
                <a:ea typeface="MS Mincho"/>
              </a:rPr>
              <a:t>津野様はじめ厚沢部町の皆様には、昨年よりキッチハイク/ふるさと食体験と連携させていただき、オンラインイベントを通じての濃いファンづく り</a:t>
            </a:r>
            <a:r>
              <a:rPr lang="en-US" sz="1000">
                <a:latin typeface="MS Mincho"/>
              </a:rPr>
              <a:t>• </a:t>
            </a:r>
            <a:r>
              <a:rPr lang="en-US" sz="1000">
                <a:latin typeface="Arial"/>
              </a:rPr>
              <a:t>PR</a:t>
            </a:r>
            <a:r>
              <a:rPr lang="ja" sz="1000">
                <a:latin typeface="MS Mincho"/>
                <a:ea typeface="MS Mincho"/>
              </a:rPr>
              <a:t>をご一緒でき、たいへんありがたく思っています。</a:t>
            </a:r>
          </a:p>
          <a:p>
            <a:pPr indent="0">
              <a:lnSpc>
                <a:spcPts val="1606"/>
              </a:lnSpc>
              <a:spcAft>
                <a:spcPts val="1120"/>
              </a:spcAft>
            </a:pPr>
            <a:r>
              <a:rPr lang="ja" sz="1000">
                <a:latin typeface="MS Mincho"/>
                <a:ea typeface="MS Mincho"/>
              </a:rPr>
              <a:t>社内でも厚沢部町の話題はたくさん出ておりまして、私自身も興味をもって厚沢部のじやがいものことや町のことをあれこれ見させていただいてい たところ、今年度も再び連携させていただけるとのこと、たいへん嬉しいです。改めて感謝申し上げます!</a:t>
            </a:r>
          </a:p>
          <a:p>
            <a:pPr indent="0">
              <a:lnSpc>
                <a:spcPts val="1626"/>
              </a:lnSpc>
            </a:pPr>
            <a:r>
              <a:rPr lang="ja" sz="1000">
                <a:latin typeface="MS Mincho"/>
                <a:ea typeface="MS Mincho"/>
              </a:rPr>
              <a:t>さて、表題の件、私自身のプライベートなご相談でたいへん恐縮なのですが、現在</a:t>
            </a:r>
            <a:r>
              <a:rPr lang="ja" sz="1000">
                <a:latin typeface="Arial"/>
                <a:ea typeface="Arial"/>
              </a:rPr>
              <a:t>1</a:t>
            </a:r>
            <a:r>
              <a:rPr lang="ja" sz="1000">
                <a:latin typeface="MS Mincho"/>
                <a:ea typeface="MS Mincho"/>
              </a:rPr>
              <a:t>歳</a:t>
            </a:r>
            <a:r>
              <a:rPr lang="ja" sz="1000">
                <a:latin typeface="Arial"/>
                <a:ea typeface="Arial"/>
              </a:rPr>
              <a:t>11</a:t>
            </a:r>
            <a:r>
              <a:rPr lang="ja" sz="1000">
                <a:latin typeface="MS Mincho"/>
                <a:ea typeface="MS Mincho"/>
              </a:rPr>
              <a:t>ヶ月になるひとり娘がおりまして、この夏に家族</a:t>
            </a:r>
            <a:r>
              <a:rPr lang="ja" sz="1000">
                <a:latin typeface="Arial"/>
                <a:ea typeface="Arial"/>
              </a:rPr>
              <a:t>3</a:t>
            </a:r>
            <a:r>
              <a:rPr lang="ja" sz="1000">
                <a:latin typeface="MS Mincho"/>
                <a:ea typeface="MS Mincho"/>
              </a:rPr>
              <a:t>人でワー ケーション兼ねて保育園留学(？)をしたく考えております。</a:t>
            </a:r>
          </a:p>
          <a:p>
            <a:pPr indent="0">
              <a:lnSpc>
                <a:spcPts val="1626"/>
              </a:lnSpc>
            </a:pPr>
            <a:r>
              <a:rPr lang="ja" sz="1000">
                <a:latin typeface="MS Mincho"/>
                <a:ea typeface="MS Mincho"/>
              </a:rPr>
              <a:t>そこで、これまでの連携を通じて、ご縁いただいた厚沢部町にぜひお伺いできないかご相談させていただきたく思っています。</a:t>
            </a:r>
          </a:p>
        </p:txBody>
      </p:sp>
      <p:sp>
        <p:nvSpPr>
          <p:cNvPr id="6" name="正方形/長方形 5"/>
          <p:cNvSpPr/>
          <p:nvPr/>
        </p:nvSpPr>
        <p:spPr>
          <a:xfrm>
            <a:off x="1022554" y="4517922"/>
            <a:ext cx="3662516" cy="1204452"/>
          </a:xfrm>
          <a:prstGeom prst="rect">
            <a:avLst/>
          </a:prstGeom>
          <a:solidFill>
            <a:srgbClr val="FFFFFF"/>
          </a:solidFill>
        </p:spPr>
        <p:txBody>
          <a:bodyPr lIns="0" tIns="0" rIns="0" bIns="0">
            <a:normAutofit fontScale="97500"/>
          </a:bodyPr>
          <a:lstStyle/>
          <a:p>
            <a:pPr indent="0">
              <a:spcAft>
                <a:spcPts val="350"/>
              </a:spcAft>
            </a:pPr>
            <a:r>
              <a:rPr lang="ja" sz="1000">
                <a:latin typeface="MS Mincho"/>
                <a:ea typeface="MS Mincho"/>
              </a:rPr>
              <a:t>▼我が家の状況まとめ</a:t>
            </a:r>
          </a:p>
          <a:p>
            <a:pPr indent="0">
              <a:spcAft>
                <a:spcPts val="350"/>
              </a:spcAft>
            </a:pPr>
            <a:r>
              <a:rPr lang="en-US" sz="1000">
                <a:latin typeface="MS Mincho"/>
              </a:rPr>
              <a:t>•</a:t>
            </a:r>
            <a:r>
              <a:rPr lang="ja" sz="1000">
                <a:latin typeface="MS Mincho"/>
                <a:ea typeface="MS Mincho"/>
              </a:rPr>
              <a:t>山本凛</a:t>
            </a:r>
            <a:r>
              <a:rPr lang="ja" sz="1000">
                <a:latin typeface="Arial"/>
                <a:ea typeface="Arial"/>
              </a:rPr>
              <a:t>(1</a:t>
            </a:r>
            <a:r>
              <a:rPr lang="ja" sz="1000">
                <a:latin typeface="MS Mincho"/>
                <a:ea typeface="MS Mincho"/>
              </a:rPr>
              <a:t>歳</a:t>
            </a:r>
            <a:r>
              <a:rPr lang="ja" sz="1000">
                <a:latin typeface="Arial"/>
                <a:ea typeface="Arial"/>
              </a:rPr>
              <a:t>11</a:t>
            </a:r>
            <a:r>
              <a:rPr lang="ja" sz="1000">
                <a:latin typeface="MS Mincho"/>
                <a:ea typeface="MS Mincho"/>
              </a:rPr>
              <a:t>ヶ月)</a:t>
            </a:r>
          </a:p>
          <a:p>
            <a:pPr indent="0">
              <a:spcAft>
                <a:spcPts val="350"/>
              </a:spcAft>
            </a:pPr>
            <a:r>
              <a:rPr lang="ja" sz="1000">
                <a:latin typeface="Arial"/>
                <a:ea typeface="Arial"/>
              </a:rPr>
              <a:t>2019</a:t>
            </a:r>
            <a:r>
              <a:rPr lang="ja" sz="1000">
                <a:latin typeface="MS Mincho"/>
                <a:ea typeface="MS Mincho"/>
              </a:rPr>
              <a:t>年</a:t>
            </a:r>
            <a:r>
              <a:rPr lang="ja" sz="1000">
                <a:latin typeface="Arial"/>
                <a:ea typeface="Arial"/>
              </a:rPr>
              <a:t>7</a:t>
            </a:r>
            <a:r>
              <a:rPr lang="ja" sz="1000">
                <a:latin typeface="MS Mincho"/>
                <a:ea typeface="MS Mincho"/>
              </a:rPr>
              <a:t>月</a:t>
            </a:r>
            <a:r>
              <a:rPr lang="ja" sz="1000">
                <a:latin typeface="Arial"/>
                <a:ea typeface="Arial"/>
              </a:rPr>
              <a:t>26</a:t>
            </a:r>
            <a:r>
              <a:rPr lang="ja" sz="1000">
                <a:latin typeface="MS Mincho"/>
                <a:ea typeface="MS Mincho"/>
              </a:rPr>
              <a:t>日生まれ</a:t>
            </a:r>
          </a:p>
          <a:p>
            <a:pPr indent="0">
              <a:spcAft>
                <a:spcPts val="350"/>
              </a:spcAft>
            </a:pPr>
            <a:r>
              <a:rPr lang="ja" sz="1000">
                <a:latin typeface="MS Mincho"/>
                <a:ea typeface="MS Mincho"/>
              </a:rPr>
              <a:t>保育園では、</a:t>
            </a:r>
            <a:r>
              <a:rPr lang="ja" sz="1000">
                <a:latin typeface="Arial"/>
                <a:ea typeface="Arial"/>
              </a:rPr>
              <a:t>1</a:t>
            </a:r>
            <a:r>
              <a:rPr lang="ja" sz="1000">
                <a:latin typeface="MS Mincho"/>
                <a:ea typeface="MS Mincho"/>
              </a:rPr>
              <a:t>歳児クラス</a:t>
            </a:r>
          </a:p>
          <a:p>
            <a:pPr indent="0">
              <a:spcAft>
                <a:spcPts val="350"/>
              </a:spcAft>
            </a:pPr>
            <a:r>
              <a:rPr lang="ja" sz="1000">
                <a:latin typeface="MS Mincho"/>
                <a:ea typeface="MS Mincho"/>
              </a:rPr>
              <a:t>現在、横浜市の認可外保育園に週</a:t>
            </a:r>
            <a:r>
              <a:rPr lang="ja" sz="1000">
                <a:latin typeface="Arial"/>
                <a:ea typeface="Arial"/>
              </a:rPr>
              <a:t>5</a:t>
            </a:r>
            <a:r>
              <a:rPr lang="ja" sz="1000">
                <a:latin typeface="MS Mincho"/>
                <a:ea typeface="MS Mincho"/>
              </a:rPr>
              <a:t>で通い中</a:t>
            </a:r>
          </a:p>
          <a:p>
            <a:pPr indent="0"/>
            <a:r>
              <a:rPr lang="ja" sz="1000">
                <a:latin typeface="MS Mincho"/>
                <a:ea typeface="MS Mincho"/>
              </a:rPr>
              <a:t>妻は、会社員としてフルタイム勤務</a:t>
            </a:r>
            <a:r>
              <a:rPr lang="en-US" sz="1000">
                <a:latin typeface="MS Mincho"/>
              </a:rPr>
              <a:t>・</a:t>
            </a:r>
            <a:r>
              <a:rPr lang="ja" sz="1000">
                <a:latin typeface="MS Mincho"/>
                <a:ea typeface="MS Mincho"/>
              </a:rPr>
              <a:t>基本在宅ワークです</a:t>
            </a:r>
          </a:p>
        </p:txBody>
      </p:sp>
      <p:sp>
        <p:nvSpPr>
          <p:cNvPr id="7" name="正方形/長方形 6"/>
          <p:cNvSpPr/>
          <p:nvPr/>
        </p:nvSpPr>
        <p:spPr>
          <a:xfrm>
            <a:off x="1027470" y="5982929"/>
            <a:ext cx="6774426" cy="781664"/>
          </a:xfrm>
          <a:prstGeom prst="rect">
            <a:avLst/>
          </a:prstGeom>
          <a:solidFill>
            <a:srgbClr val="FFFFFF"/>
          </a:solidFill>
        </p:spPr>
        <p:txBody>
          <a:bodyPr lIns="0" tIns="0" rIns="0" bIns="0">
            <a:normAutofit fontScale="60000" lnSpcReduction="20000"/>
          </a:bodyPr>
          <a:lstStyle/>
          <a:p>
            <a:pPr indent="0">
              <a:lnSpc>
                <a:spcPts val="1742"/>
              </a:lnSpc>
              <a:spcAft>
                <a:spcPts val="350"/>
              </a:spcAft>
            </a:pPr>
            <a:r>
              <a:rPr lang="en-US" sz="1000">
                <a:latin typeface="MS Mincho"/>
              </a:rPr>
              <a:t>▼</a:t>
            </a:r>
            <a:r>
              <a:rPr lang="ja" sz="1000">
                <a:latin typeface="MS Mincho"/>
                <a:ea typeface="MS Mincho"/>
              </a:rPr>
              <a:t>ご相談事項</a:t>
            </a:r>
          </a:p>
          <a:p>
            <a:pPr indent="0"/>
            <a:r>
              <a:rPr lang="ja" sz="1000">
                <a:latin typeface="Arial"/>
                <a:ea typeface="Arial"/>
              </a:rPr>
              <a:t>7/26(</a:t>
            </a:r>
            <a:r>
              <a:rPr lang="ja" sz="1000">
                <a:latin typeface="MS Mincho"/>
                <a:ea typeface="MS Mincho"/>
              </a:rPr>
              <a:t>月</a:t>
            </a:r>
            <a:r>
              <a:rPr lang="ja" sz="1000">
                <a:latin typeface="Arial"/>
                <a:ea typeface="Arial"/>
              </a:rPr>
              <a:t>)～8/13(</a:t>
            </a:r>
            <a:r>
              <a:rPr lang="ja" sz="1000">
                <a:latin typeface="MS Mincho"/>
                <a:ea typeface="MS Mincho"/>
              </a:rPr>
              <a:t>金)の期間にて、保育園に通わせていただけないでしょうか?</a:t>
            </a:r>
          </a:p>
          <a:p>
            <a:pPr indent="0">
              <a:lnSpc>
                <a:spcPts val="1742"/>
              </a:lnSpc>
            </a:pPr>
            <a:r>
              <a:rPr lang="ja" sz="1000">
                <a:latin typeface="MS Mincho"/>
                <a:ea typeface="MS Mincho"/>
              </a:rPr>
              <a:t>厚沢部町認定こども園はぜるさんを</a:t>
            </a:r>
            <a:r>
              <a:rPr lang="en-US" sz="1000">
                <a:latin typeface="Arial"/>
              </a:rPr>
              <a:t>Web</a:t>
            </a:r>
            <a:r>
              <a:rPr lang="ja" sz="1000">
                <a:latin typeface="MS Mincho"/>
                <a:ea typeface="MS Mincho"/>
              </a:rPr>
              <a:t>で見させてもらっており、とても素敵な園だなあと思っています 滞在期間は、保育園期間+前後数日くらいにて、考えています。柔軟に調整可能です。</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8E4"/>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60904" y="2619756"/>
            <a:ext cx="6638544" cy="44577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792</Words>
  <Application>Microsoft Office PowerPoint</Application>
  <PresentationFormat>ユーザー設定</PresentationFormat>
  <Paragraphs>74</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MS Mincho</vt:lpstr>
      <vt:lpstr>Arial</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êâüÈ Ç¹¯ÈÃ× êÀ¤ì¯Èp7É�åáóÈ</dc:title>
  <dc:subject/>
  <dc:creator>065505</dc:creator>
  <cp:keywords/>
  <cp:lastModifiedBy>黒須＿玲未（企画調整係）</cp:lastModifiedBy>
  <cp:revision>3</cp:revision>
  <dcterms:modified xsi:type="dcterms:W3CDTF">2023-03-10T02:19:40Z</dcterms:modified>
</cp:coreProperties>
</file>