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5" r:id="rId2"/>
    <p:sldId id="263" r:id="rId3"/>
    <p:sldId id="259" r:id="rId4"/>
    <p:sldId id="260" r:id="rId5"/>
    <p:sldId id="261" r:id="rId6"/>
  </p:sldIdLst>
  <p:sldSz cx="10691813" cy="7559675"/>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7" d="100"/>
          <a:sy n="107" d="100"/>
        </p:scale>
        <p:origin x="1176" y="6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22374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76000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70873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09241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89394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54709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05081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62169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59346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42620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08729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D5A4525-6D26-4E0C-AA80-E785C7D37D73}" type="datetimeFigureOut">
              <a:rPr kumimoji="1" lang="ja-JP" altLang="en-US" smtClean="0"/>
              <a:t>2022/8/29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861636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
            <a:ext cx="10691813" cy="7559674"/>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5" name="角丸四角形 4"/>
          <p:cNvSpPr/>
          <p:nvPr/>
        </p:nvSpPr>
        <p:spPr>
          <a:xfrm>
            <a:off x="100013" y="608558"/>
            <a:ext cx="5423980" cy="4826471"/>
          </a:xfrm>
          <a:prstGeom prst="roundRect">
            <a:avLst>
              <a:gd name="adj" fmla="val 3007"/>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11" dirty="0">
              <a:solidFill>
                <a:srgbClr val="464038"/>
              </a:solidFill>
            </a:endParaRPr>
          </a:p>
        </p:txBody>
      </p:sp>
      <p:grpSp>
        <p:nvGrpSpPr>
          <p:cNvPr id="6" name="グループ化 5"/>
          <p:cNvGrpSpPr/>
          <p:nvPr/>
        </p:nvGrpSpPr>
        <p:grpSpPr>
          <a:xfrm>
            <a:off x="217694" y="4040824"/>
            <a:ext cx="5725142" cy="1260000"/>
            <a:chOff x="5104267" y="803169"/>
            <a:chExt cx="4297229" cy="1200747"/>
          </a:xfrm>
        </p:grpSpPr>
        <p:sp>
          <p:nvSpPr>
            <p:cNvPr id="7" name="角丸四角形 6"/>
            <p:cNvSpPr/>
            <p:nvPr/>
          </p:nvSpPr>
          <p:spPr>
            <a:xfrm>
              <a:off x="5104267" y="803169"/>
              <a:ext cx="3897273" cy="1200747"/>
            </a:xfrm>
            <a:prstGeom prst="roundRect">
              <a:avLst>
                <a:gd name="adj" fmla="val 10881"/>
              </a:avLst>
            </a:prstGeom>
            <a:solidFill>
              <a:schemeClr val="bg1"/>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8" name="テキスト ボックス 7"/>
            <p:cNvSpPr txBox="1"/>
            <p:nvPr/>
          </p:nvSpPr>
          <p:spPr>
            <a:xfrm>
              <a:off x="6137655" y="943360"/>
              <a:ext cx="2960807" cy="674597"/>
            </a:xfrm>
            <a:prstGeom prst="rect">
              <a:avLst/>
            </a:prstGeom>
            <a:noFill/>
          </p:spPr>
          <p:txBody>
            <a:bodyPr wrap="square" rtlCol="0">
              <a:spAutoFit/>
            </a:bodyPr>
            <a:lstStyle/>
            <a:p>
              <a:pPr>
                <a:lnSpc>
                  <a:spcPts val="1619"/>
                </a:lnSpc>
              </a:pPr>
              <a:r>
                <a:rPr kumimoji="1" lang="ja-JP" altLang="en-US" sz="1100" dirty="0" smtClean="0">
                  <a:solidFill>
                    <a:srgbClr val="464038"/>
                  </a:solidFill>
                </a:rPr>
                <a:t>◇</a:t>
              </a:r>
              <a:r>
                <a:rPr kumimoji="1" lang="ja-JP" altLang="en-US" sz="1100" dirty="0">
                  <a:solidFill>
                    <a:srgbClr val="464038"/>
                  </a:solidFill>
                </a:rPr>
                <a:t>　</a:t>
              </a:r>
              <a:r>
                <a:rPr kumimoji="1" lang="ja-JP" altLang="en-US" sz="1100" dirty="0" smtClean="0">
                  <a:solidFill>
                    <a:srgbClr val="464038"/>
                  </a:solidFill>
                </a:rPr>
                <a:t>全国一律基準の緩和</a:t>
              </a:r>
              <a:endParaRPr kumimoji="1" lang="en-US" altLang="ja-JP" sz="1100" dirty="0" smtClean="0">
                <a:solidFill>
                  <a:srgbClr val="464038"/>
                </a:solidFill>
              </a:endParaRPr>
            </a:p>
            <a:p>
              <a:pPr>
                <a:lnSpc>
                  <a:spcPts val="1619"/>
                </a:lnSpc>
              </a:pPr>
              <a:r>
                <a:rPr kumimoji="1" lang="ja-JP" altLang="en-US" sz="1100" dirty="0" smtClean="0">
                  <a:solidFill>
                    <a:srgbClr val="464038"/>
                  </a:solidFill>
                </a:rPr>
                <a:t>◇　地方への事務・権限の移譲</a:t>
              </a:r>
              <a:endParaRPr kumimoji="1" lang="en-US" altLang="ja-JP" sz="1100" dirty="0" smtClean="0">
                <a:solidFill>
                  <a:srgbClr val="464038"/>
                </a:solidFill>
              </a:endParaRPr>
            </a:p>
            <a:p>
              <a:pPr>
                <a:lnSpc>
                  <a:spcPts val="1619"/>
                </a:lnSpc>
              </a:pPr>
              <a:r>
                <a:rPr kumimoji="1" lang="ja-JP" altLang="en-US" sz="1100" dirty="0" smtClean="0">
                  <a:solidFill>
                    <a:srgbClr val="464038"/>
                  </a:solidFill>
                </a:rPr>
                <a:t>◇</a:t>
              </a:r>
              <a:r>
                <a:rPr kumimoji="1" lang="ja-JP" altLang="en-US" sz="1100" dirty="0">
                  <a:solidFill>
                    <a:srgbClr val="464038"/>
                  </a:solidFill>
                </a:rPr>
                <a:t>　事務の簡素化　　　　　　　             等が対象</a:t>
              </a:r>
              <a:endParaRPr kumimoji="1" lang="en-US" altLang="ja-JP" sz="1100" dirty="0">
                <a:solidFill>
                  <a:srgbClr val="464038"/>
                </a:solidFill>
              </a:endParaRPr>
            </a:p>
          </p:txBody>
        </p:sp>
        <p:sp>
          <p:nvSpPr>
            <p:cNvPr id="9" name="テキスト ボックス 8"/>
            <p:cNvSpPr txBox="1"/>
            <p:nvPr/>
          </p:nvSpPr>
          <p:spPr>
            <a:xfrm>
              <a:off x="5111339" y="1706278"/>
              <a:ext cx="4290157" cy="225273"/>
            </a:xfrm>
            <a:prstGeom prst="rect">
              <a:avLst/>
            </a:prstGeom>
            <a:noFill/>
          </p:spPr>
          <p:txBody>
            <a:bodyPr wrap="square" rtlCol="0">
              <a:spAutoFit/>
            </a:bodyPr>
            <a:lstStyle/>
            <a:p>
              <a:r>
                <a:rPr kumimoji="1" lang="en-US" altLang="ja-JP" sz="950" dirty="0">
                  <a:solidFill>
                    <a:srgbClr val="464038"/>
                  </a:solidFill>
                </a:rPr>
                <a:t>※</a:t>
              </a:r>
              <a:r>
                <a:rPr kumimoji="1" lang="ja-JP" altLang="en-US" sz="950" dirty="0">
                  <a:solidFill>
                    <a:srgbClr val="464038"/>
                  </a:solidFill>
                </a:rPr>
                <a:t>税財源配分や税制改正、予算事業の新設、国が直接執行する事業の運用改善等は対象外</a:t>
              </a:r>
            </a:p>
          </p:txBody>
        </p:sp>
      </p:grpSp>
      <p:sp>
        <p:nvSpPr>
          <p:cNvPr id="10" name="角丸四角形吹き出し 9"/>
          <p:cNvSpPr/>
          <p:nvPr/>
        </p:nvSpPr>
        <p:spPr>
          <a:xfrm>
            <a:off x="842876" y="2011273"/>
            <a:ext cx="3830536" cy="325881"/>
          </a:xfrm>
          <a:prstGeom prst="wedgeRoundRectCallout">
            <a:avLst>
              <a:gd name="adj1" fmla="val 54576"/>
              <a:gd name="adj2" fmla="val 5322"/>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1" name="テキスト ボックス 10"/>
          <p:cNvSpPr txBox="1"/>
          <p:nvPr/>
        </p:nvSpPr>
        <p:spPr>
          <a:xfrm>
            <a:off x="227116" y="3668266"/>
            <a:ext cx="5842365" cy="324833"/>
          </a:xfrm>
          <a:prstGeom prst="rect">
            <a:avLst/>
          </a:prstGeom>
          <a:noFill/>
        </p:spPr>
        <p:txBody>
          <a:bodyPr wrap="square" rtlCol="0">
            <a:spAutoFit/>
          </a:bodyPr>
          <a:lstStyle/>
          <a:p>
            <a:pPr algn="ctr"/>
            <a:r>
              <a:rPr kumimoji="1" lang="ja-JP" altLang="en-US" sz="1500" dirty="0">
                <a:solidFill>
                  <a:srgbClr val="464038"/>
                </a:solidFill>
              </a:rPr>
              <a:t>そんな時は</a:t>
            </a:r>
            <a:r>
              <a:rPr kumimoji="1" lang="en-US" altLang="ja-JP" sz="1500" b="1" dirty="0">
                <a:solidFill>
                  <a:srgbClr val="464038"/>
                </a:solidFill>
              </a:rPr>
              <a:t>『</a:t>
            </a:r>
            <a:r>
              <a:rPr kumimoji="1" lang="ja-JP" altLang="en-US" sz="1500" b="1" dirty="0">
                <a:solidFill>
                  <a:srgbClr val="464038"/>
                </a:solidFill>
              </a:rPr>
              <a:t>提案募集方式</a:t>
            </a:r>
            <a:r>
              <a:rPr kumimoji="1" lang="en-US" altLang="ja-JP" sz="1500" b="1" dirty="0">
                <a:solidFill>
                  <a:srgbClr val="464038"/>
                </a:solidFill>
              </a:rPr>
              <a:t>』</a:t>
            </a:r>
            <a:r>
              <a:rPr kumimoji="1" lang="ja-JP" altLang="en-US" sz="1500" dirty="0">
                <a:solidFill>
                  <a:srgbClr val="464038"/>
                </a:solidFill>
              </a:rPr>
              <a:t>をぜひご活用ください！</a:t>
            </a:r>
          </a:p>
        </p:txBody>
      </p:sp>
      <p:sp>
        <p:nvSpPr>
          <p:cNvPr id="12" name="角丸四角形吹き出し 11"/>
          <p:cNvSpPr/>
          <p:nvPr/>
        </p:nvSpPr>
        <p:spPr>
          <a:xfrm>
            <a:off x="1350338" y="2505226"/>
            <a:ext cx="3221584" cy="494727"/>
          </a:xfrm>
          <a:prstGeom prst="wedgeRoundRectCallout">
            <a:avLst>
              <a:gd name="adj1" fmla="val -59011"/>
              <a:gd name="adj2" fmla="val -27113"/>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3" name="角丸四角形吹き出し 12"/>
          <p:cNvSpPr/>
          <p:nvPr/>
        </p:nvSpPr>
        <p:spPr>
          <a:xfrm>
            <a:off x="1085647" y="3134158"/>
            <a:ext cx="3200539" cy="476115"/>
          </a:xfrm>
          <a:prstGeom prst="wedgeRoundRectCallout">
            <a:avLst>
              <a:gd name="adj1" fmla="val 57510"/>
              <a:gd name="adj2" fmla="val -43706"/>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7" name="テキスト ボックス 16"/>
          <p:cNvSpPr txBox="1"/>
          <p:nvPr/>
        </p:nvSpPr>
        <p:spPr>
          <a:xfrm>
            <a:off x="1383239" y="2557959"/>
            <a:ext cx="3178548" cy="430887"/>
          </a:xfrm>
          <a:prstGeom prst="rect">
            <a:avLst/>
          </a:prstGeom>
          <a:noFill/>
        </p:spPr>
        <p:txBody>
          <a:bodyPr wrap="square" rtlCol="0">
            <a:spAutoFit/>
          </a:bodyPr>
          <a:lstStyle/>
          <a:p>
            <a:r>
              <a:rPr kumimoji="1" lang="ja-JP" altLang="en-US" sz="1100" dirty="0">
                <a:solidFill>
                  <a:srgbClr val="6E6457"/>
                </a:solidFill>
              </a:rPr>
              <a:t>この手続き</a:t>
            </a:r>
            <a:r>
              <a:rPr kumimoji="1" lang="ja-JP" altLang="en-US" sz="1100" dirty="0" smtClean="0">
                <a:solidFill>
                  <a:srgbClr val="6E6457"/>
                </a:solidFill>
              </a:rPr>
              <a:t>、必要書類</a:t>
            </a:r>
            <a:r>
              <a:rPr kumimoji="1" lang="ja-JP" altLang="en-US" sz="1100" dirty="0">
                <a:solidFill>
                  <a:srgbClr val="6E6457"/>
                </a:solidFill>
              </a:rPr>
              <a:t>と記入</a:t>
            </a:r>
            <a:r>
              <a:rPr kumimoji="1" lang="ja-JP" altLang="en-US" sz="1100" dirty="0" smtClean="0">
                <a:solidFill>
                  <a:srgbClr val="6E6457"/>
                </a:solidFill>
              </a:rPr>
              <a:t>様式が多くて</a:t>
            </a:r>
            <a:endParaRPr kumimoji="1" lang="en-US" altLang="ja-JP" sz="1100" dirty="0" smtClean="0">
              <a:solidFill>
                <a:srgbClr val="6E6457"/>
              </a:solidFill>
            </a:endParaRPr>
          </a:p>
          <a:p>
            <a:r>
              <a:rPr kumimoji="1" lang="ja-JP" altLang="en-US" sz="1100" dirty="0" smtClean="0">
                <a:solidFill>
                  <a:srgbClr val="6E6457"/>
                </a:solidFill>
              </a:rPr>
              <a:t>毎回、負担</a:t>
            </a:r>
            <a:r>
              <a:rPr kumimoji="1" lang="ja-JP" altLang="en-US" sz="1100" dirty="0">
                <a:solidFill>
                  <a:srgbClr val="6E6457"/>
                </a:solidFill>
              </a:rPr>
              <a:t>が</a:t>
            </a:r>
            <a:r>
              <a:rPr kumimoji="1" lang="ja-JP" altLang="en-US" sz="1100" dirty="0" smtClean="0">
                <a:solidFill>
                  <a:srgbClr val="6E6457"/>
                </a:solidFill>
              </a:rPr>
              <a:t>大きいよなぁ</a:t>
            </a:r>
            <a:r>
              <a:rPr kumimoji="1" lang="en-US" altLang="ja-JP" sz="1100" dirty="0" smtClean="0">
                <a:solidFill>
                  <a:srgbClr val="6E6457"/>
                </a:solidFill>
              </a:rPr>
              <a:t>…</a:t>
            </a:r>
            <a:endParaRPr kumimoji="1" lang="ja-JP" altLang="en-US" sz="1100" dirty="0">
              <a:solidFill>
                <a:srgbClr val="6E6457"/>
              </a:solidFill>
            </a:endParaRPr>
          </a:p>
        </p:txBody>
      </p:sp>
      <p:sp>
        <p:nvSpPr>
          <p:cNvPr id="18" name="テキスト ボックス 17"/>
          <p:cNvSpPr txBox="1"/>
          <p:nvPr/>
        </p:nvSpPr>
        <p:spPr>
          <a:xfrm>
            <a:off x="1246414" y="3163824"/>
            <a:ext cx="4269539" cy="430887"/>
          </a:xfrm>
          <a:prstGeom prst="rect">
            <a:avLst/>
          </a:prstGeom>
          <a:noFill/>
        </p:spPr>
        <p:txBody>
          <a:bodyPr wrap="square" rtlCol="0">
            <a:spAutoFit/>
          </a:bodyPr>
          <a:lstStyle/>
          <a:p>
            <a:r>
              <a:rPr kumimoji="1" lang="ja-JP" altLang="en-US" sz="1100" dirty="0">
                <a:solidFill>
                  <a:srgbClr val="6E6457"/>
                </a:solidFill>
              </a:rPr>
              <a:t>この</a:t>
            </a:r>
            <a:r>
              <a:rPr kumimoji="1" lang="ja-JP" altLang="en-US" sz="1100" dirty="0" smtClean="0">
                <a:solidFill>
                  <a:srgbClr val="6E6457"/>
                </a:solidFill>
              </a:rPr>
              <a:t>通知だと実施</a:t>
            </a:r>
            <a:r>
              <a:rPr kumimoji="1" lang="ja-JP" altLang="en-US" sz="1100" dirty="0">
                <a:solidFill>
                  <a:srgbClr val="6E6457"/>
                </a:solidFill>
              </a:rPr>
              <a:t>方法が</a:t>
            </a:r>
            <a:r>
              <a:rPr kumimoji="1" lang="ja-JP" altLang="en-US" sz="1100" dirty="0" smtClean="0">
                <a:solidFill>
                  <a:srgbClr val="6E6457"/>
                </a:solidFill>
              </a:rPr>
              <a:t>はっきりしないから</a:t>
            </a:r>
            <a:endParaRPr kumimoji="1" lang="en-US" altLang="ja-JP" sz="1100" dirty="0" smtClean="0">
              <a:solidFill>
                <a:srgbClr val="6E6457"/>
              </a:solidFill>
            </a:endParaRPr>
          </a:p>
          <a:p>
            <a:r>
              <a:rPr kumimoji="1" lang="ja-JP" altLang="en-US" sz="1100" dirty="0" smtClean="0">
                <a:solidFill>
                  <a:srgbClr val="6E6457"/>
                </a:solidFill>
              </a:rPr>
              <a:t>どうしていいか迷うんだよね～</a:t>
            </a:r>
            <a:endParaRPr kumimoji="1" lang="en-US" altLang="ja-JP" sz="1100" dirty="0">
              <a:solidFill>
                <a:srgbClr val="6E6457"/>
              </a:solidFill>
            </a:endParaRPr>
          </a:p>
        </p:txBody>
      </p:sp>
      <p:sp>
        <p:nvSpPr>
          <p:cNvPr id="19" name="テキスト ボックス 18"/>
          <p:cNvSpPr txBox="1"/>
          <p:nvPr/>
        </p:nvSpPr>
        <p:spPr>
          <a:xfrm>
            <a:off x="897471" y="2042643"/>
            <a:ext cx="4441439" cy="261610"/>
          </a:xfrm>
          <a:prstGeom prst="rect">
            <a:avLst/>
          </a:prstGeom>
          <a:noFill/>
        </p:spPr>
        <p:txBody>
          <a:bodyPr wrap="square" rtlCol="0">
            <a:spAutoFit/>
          </a:bodyPr>
          <a:lstStyle/>
          <a:p>
            <a:r>
              <a:rPr kumimoji="1" lang="ja-JP" altLang="en-US" sz="1100" dirty="0">
                <a:solidFill>
                  <a:srgbClr val="6E6457"/>
                </a:solidFill>
              </a:rPr>
              <a:t>この</a:t>
            </a:r>
            <a:r>
              <a:rPr kumimoji="1" lang="ja-JP" altLang="en-US" sz="1100" dirty="0" smtClean="0">
                <a:solidFill>
                  <a:srgbClr val="6E6457"/>
                </a:solidFill>
              </a:rPr>
              <a:t>規定があるから、うちでは</a:t>
            </a:r>
            <a:r>
              <a:rPr kumimoji="1" lang="ja-JP" altLang="en-US" sz="1100" dirty="0" smtClean="0">
                <a:solidFill>
                  <a:srgbClr val="6E6457"/>
                </a:solidFill>
              </a:rPr>
              <a:t>難しいな</a:t>
            </a:r>
            <a:r>
              <a:rPr kumimoji="1" lang="en-US" altLang="ja-JP" sz="1100" dirty="0" smtClean="0">
                <a:solidFill>
                  <a:srgbClr val="6E6457"/>
                </a:solidFill>
              </a:rPr>
              <a:t>…</a:t>
            </a:r>
            <a:endParaRPr kumimoji="1" lang="en-US" altLang="ja-JP" sz="1100" dirty="0">
              <a:solidFill>
                <a:srgbClr val="6E6457"/>
              </a:solidFill>
            </a:endParaRPr>
          </a:p>
        </p:txBody>
      </p:sp>
      <p:sp>
        <p:nvSpPr>
          <p:cNvPr id="20" name="テキスト ボックス 19"/>
          <p:cNvSpPr txBox="1"/>
          <p:nvPr/>
        </p:nvSpPr>
        <p:spPr>
          <a:xfrm>
            <a:off x="0" y="88552"/>
            <a:ext cx="10691814" cy="490904"/>
          </a:xfrm>
          <a:prstGeom prst="rect">
            <a:avLst/>
          </a:prstGeom>
          <a:solidFill>
            <a:srgbClr val="ACC7D0"/>
          </a:solidFill>
          <a:ln>
            <a:noFill/>
          </a:ln>
        </p:spPr>
        <p:txBody>
          <a:bodyPr wrap="square" rtlCol="0">
            <a:spAutoFit/>
          </a:bodyPr>
          <a:lstStyle/>
          <a:p>
            <a:pPr algn="ctr"/>
            <a:r>
              <a:rPr kumimoji="1" lang="ja-JP" altLang="en-US" sz="2590" b="1" dirty="0">
                <a:solidFill>
                  <a:srgbClr val="464038"/>
                </a:solidFill>
              </a:rPr>
              <a:t>「提案募集方式」を活用して地域の課題を解決しませんか？</a:t>
            </a:r>
          </a:p>
        </p:txBody>
      </p:sp>
      <p:grpSp>
        <p:nvGrpSpPr>
          <p:cNvPr id="21" name="グループ化 20"/>
          <p:cNvGrpSpPr/>
          <p:nvPr/>
        </p:nvGrpSpPr>
        <p:grpSpPr>
          <a:xfrm>
            <a:off x="5654847" y="608555"/>
            <a:ext cx="4950431" cy="4826472"/>
            <a:chOff x="5253626" y="462593"/>
            <a:chExt cx="4586592" cy="4471738"/>
          </a:xfrm>
        </p:grpSpPr>
        <p:grpSp>
          <p:nvGrpSpPr>
            <p:cNvPr id="22" name="グループ化 21"/>
            <p:cNvGrpSpPr/>
            <p:nvPr/>
          </p:nvGrpSpPr>
          <p:grpSpPr>
            <a:xfrm>
              <a:off x="5253626" y="462593"/>
              <a:ext cx="4586592" cy="4471738"/>
              <a:chOff x="3709489" y="4241064"/>
              <a:chExt cx="3175333" cy="3095823"/>
            </a:xfrm>
          </p:grpSpPr>
          <p:sp>
            <p:nvSpPr>
              <p:cNvPr id="24" name="角丸四角形 23"/>
              <p:cNvSpPr/>
              <p:nvPr/>
            </p:nvSpPr>
            <p:spPr>
              <a:xfrm>
                <a:off x="3709489" y="4241064"/>
                <a:ext cx="3175333" cy="3095823"/>
              </a:xfrm>
              <a:prstGeom prst="roundRect">
                <a:avLst>
                  <a:gd name="adj" fmla="val 2845"/>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8" dirty="0"/>
              </a:p>
            </p:txBody>
          </p:sp>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5690" y="6489250"/>
                <a:ext cx="1070571" cy="753089"/>
              </a:xfrm>
              <a:prstGeom prst="rect">
                <a:avLst/>
              </a:prstGeom>
            </p:spPr>
          </p:pic>
          <p:sp>
            <p:nvSpPr>
              <p:cNvPr id="26" name="テキスト ボックス 25"/>
              <p:cNvSpPr txBox="1"/>
              <p:nvPr/>
            </p:nvSpPr>
            <p:spPr>
              <a:xfrm>
                <a:off x="3786280" y="4724698"/>
                <a:ext cx="2975522" cy="1868869"/>
              </a:xfrm>
              <a:prstGeom prst="rect">
                <a:avLst/>
              </a:prstGeom>
              <a:noFill/>
            </p:spPr>
            <p:txBody>
              <a:bodyPr wrap="square" rtlCol="0">
                <a:spAutoFit/>
              </a:bodyPr>
              <a:lstStyle/>
              <a:p>
                <a:pPr marL="267269" indent="-267269">
                  <a:lnSpc>
                    <a:spcPts val="2159"/>
                  </a:lnSpc>
                  <a:buFont typeface="Arial" panose="020B0604020202020204" pitchFamily="34" charset="0"/>
                  <a:buChar char="•"/>
                </a:pPr>
                <a:r>
                  <a:rPr kumimoji="1" lang="ja-JP" altLang="en-US" sz="1511" dirty="0">
                    <a:solidFill>
                      <a:schemeClr val="tx1">
                        <a:lumMod val="75000"/>
                        <a:lumOff val="25000"/>
                      </a:schemeClr>
                    </a:solidFill>
                  </a:rPr>
                  <a:t>各府省との調整対象となった</a:t>
                </a:r>
                <a:r>
                  <a:rPr kumimoji="1" lang="ja-JP" altLang="en-US" sz="1511" u="heavy" dirty="0">
                    <a:solidFill>
                      <a:schemeClr val="tx1">
                        <a:lumMod val="75000"/>
                        <a:lumOff val="25000"/>
                      </a:schemeClr>
                    </a:solidFill>
                  </a:rPr>
                  <a:t>地方からの提案は高い確率（近年は約９割）で実現</a:t>
                </a:r>
                <a:r>
                  <a:rPr kumimoji="1" lang="ja-JP" altLang="en-US" sz="1511" dirty="0">
                    <a:solidFill>
                      <a:schemeClr val="tx1">
                        <a:lumMod val="75000"/>
                        <a:lumOff val="25000"/>
                      </a:schemeClr>
                    </a:solidFill>
                  </a:rPr>
                  <a:t>してます！</a:t>
                </a: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提案した年に政府の対応方針が決定</a:t>
                </a:r>
                <a:r>
                  <a:rPr kumimoji="1" lang="ja-JP" altLang="en-US" sz="1511" dirty="0">
                    <a:solidFill>
                      <a:schemeClr val="tx1">
                        <a:lumMod val="75000"/>
                        <a:lumOff val="25000"/>
                      </a:schemeClr>
                    </a:solidFill>
                  </a:rPr>
                  <a:t>し、早いものであれば年内には支障が解消されます！</a:t>
                </a: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各府省とのやりとりは内閣府</a:t>
                </a:r>
                <a:r>
                  <a:rPr kumimoji="1" lang="ja-JP" altLang="en-US" sz="1511" dirty="0">
                    <a:solidFill>
                      <a:schemeClr val="tx1">
                        <a:lumMod val="75000"/>
                        <a:lumOff val="25000"/>
                      </a:schemeClr>
                    </a:solidFill>
                  </a:rPr>
                  <a:t>が行います！</a:t>
                </a:r>
                <a:endParaRPr kumimoji="1" lang="en-US" altLang="ja-JP" sz="1511" dirty="0">
                  <a:solidFill>
                    <a:schemeClr val="tx1">
                      <a:lumMod val="75000"/>
                      <a:lumOff val="25000"/>
                    </a:schemeClr>
                  </a:solidFill>
                </a:endParaRPr>
              </a:p>
              <a:p>
                <a:pPr>
                  <a:lnSpc>
                    <a:spcPts val="2159"/>
                  </a:lnSpc>
                </a:pPr>
                <a:endParaRPr kumimoji="1" lang="en-US" altLang="ja-JP" sz="1295"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地方公共団体から出向している調査員が相談を受け付け</a:t>
                </a:r>
                <a:r>
                  <a:rPr kumimoji="1" lang="ja-JP" altLang="en-US" sz="1511" dirty="0">
                    <a:solidFill>
                      <a:schemeClr val="tx1">
                        <a:lumMod val="75000"/>
                        <a:lumOff val="25000"/>
                      </a:schemeClr>
                    </a:solidFill>
                  </a:rPr>
                  <a:t>ています！</a:t>
                </a:r>
                <a:endParaRPr kumimoji="1" lang="en-US" altLang="ja-JP" sz="1511" dirty="0">
                  <a:solidFill>
                    <a:schemeClr val="tx1">
                      <a:lumMod val="75000"/>
                      <a:lumOff val="25000"/>
                    </a:schemeClr>
                  </a:solidFill>
                </a:endParaRPr>
              </a:p>
            </p:txBody>
          </p:sp>
        </p:grpSp>
        <p:sp>
          <p:nvSpPr>
            <p:cNvPr id="23" name="テキスト ボックス 22"/>
            <p:cNvSpPr txBox="1"/>
            <p:nvPr/>
          </p:nvSpPr>
          <p:spPr>
            <a:xfrm>
              <a:off x="5356769" y="579486"/>
              <a:ext cx="4072193" cy="342187"/>
            </a:xfrm>
            <a:prstGeom prst="rect">
              <a:avLst/>
            </a:prstGeom>
            <a:noFill/>
          </p:spPr>
          <p:txBody>
            <a:bodyPr wrap="square" rtlCol="0">
              <a:spAutoFit/>
            </a:bodyPr>
            <a:lstStyle/>
            <a:p>
              <a:r>
                <a:rPr kumimoji="1" lang="ja-JP" altLang="en-US" b="1" dirty="0">
                  <a:solidFill>
                    <a:srgbClr val="464038"/>
                  </a:solidFill>
                </a:rPr>
                <a:t>２．提案募集方式のメリットとは？</a:t>
              </a:r>
            </a:p>
          </p:txBody>
        </p:sp>
      </p:grpSp>
      <p:sp>
        <p:nvSpPr>
          <p:cNvPr id="27" name="二等辺三角形 26"/>
          <p:cNvSpPr/>
          <p:nvPr/>
        </p:nvSpPr>
        <p:spPr>
          <a:xfrm rot="16200000" flipV="1">
            <a:off x="503576" y="3726832"/>
            <a:ext cx="271835" cy="175723"/>
          </a:xfrm>
          <a:prstGeom prst="triangle">
            <a:avLst/>
          </a:prstGeom>
          <a:solidFill>
            <a:srgbClr val="464038"/>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28" name="テキスト ボックス 27"/>
          <p:cNvSpPr txBox="1"/>
          <p:nvPr/>
        </p:nvSpPr>
        <p:spPr>
          <a:xfrm>
            <a:off x="212810" y="737955"/>
            <a:ext cx="2759703" cy="369332"/>
          </a:xfrm>
          <a:prstGeom prst="rect">
            <a:avLst/>
          </a:prstGeom>
          <a:noFill/>
        </p:spPr>
        <p:txBody>
          <a:bodyPr wrap="square" rtlCol="0">
            <a:spAutoFit/>
          </a:bodyPr>
          <a:lstStyle/>
          <a:p>
            <a:r>
              <a:rPr kumimoji="1" lang="ja-JP" altLang="en-US" b="1" dirty="0">
                <a:solidFill>
                  <a:srgbClr val="464038"/>
                </a:solidFill>
              </a:rPr>
              <a:t>１．提案募集方式とは？</a:t>
            </a:r>
          </a:p>
        </p:txBody>
      </p:sp>
      <p:sp>
        <p:nvSpPr>
          <p:cNvPr id="29" name="テキスト ボックス 28"/>
          <p:cNvSpPr txBox="1"/>
          <p:nvPr/>
        </p:nvSpPr>
        <p:spPr>
          <a:xfrm>
            <a:off x="197897" y="1169138"/>
            <a:ext cx="5215355" cy="656590"/>
          </a:xfrm>
          <a:prstGeom prst="rect">
            <a:avLst/>
          </a:prstGeom>
          <a:noFill/>
        </p:spPr>
        <p:txBody>
          <a:bodyPr wrap="square" rtlCol="0">
            <a:spAutoFit/>
          </a:bodyPr>
          <a:lstStyle/>
          <a:p>
            <a:pPr>
              <a:lnSpc>
                <a:spcPts val="2159"/>
              </a:lnSpc>
            </a:pPr>
            <a:r>
              <a:rPr kumimoji="1" lang="ja-JP" altLang="en-US" sz="1500" dirty="0">
                <a:solidFill>
                  <a:srgbClr val="464038"/>
                </a:solidFill>
              </a:rPr>
              <a:t>地域の課題を解決するために、</a:t>
            </a:r>
            <a:r>
              <a:rPr kumimoji="1" lang="ja-JP" altLang="en-US" sz="1500" b="1" dirty="0">
                <a:solidFill>
                  <a:schemeClr val="accent2"/>
                </a:solidFill>
              </a:rPr>
              <a:t>地方から国に対し国の法令等（通知・要綱等を含む）の改善案を提案できる</a:t>
            </a:r>
            <a:r>
              <a:rPr kumimoji="1" lang="ja-JP" altLang="en-US" sz="1500" b="1" dirty="0" smtClean="0">
                <a:solidFill>
                  <a:schemeClr val="accent2"/>
                </a:solidFill>
              </a:rPr>
              <a:t>制度</a:t>
            </a:r>
            <a:r>
              <a:rPr kumimoji="1" lang="ja-JP" altLang="en-US" sz="1500" dirty="0" smtClean="0">
                <a:solidFill>
                  <a:srgbClr val="464038"/>
                </a:solidFill>
              </a:rPr>
              <a:t>です</a:t>
            </a:r>
            <a:r>
              <a:rPr kumimoji="1" lang="ja-JP" altLang="en-US" sz="1500" b="1" dirty="0">
                <a:solidFill>
                  <a:srgbClr val="464038"/>
                </a:solidFill>
              </a:rPr>
              <a:t>。</a:t>
            </a:r>
          </a:p>
        </p:txBody>
      </p:sp>
      <p:sp>
        <p:nvSpPr>
          <p:cNvPr id="30" name="角丸四角形 29"/>
          <p:cNvSpPr/>
          <p:nvPr/>
        </p:nvSpPr>
        <p:spPr>
          <a:xfrm>
            <a:off x="100013" y="5554598"/>
            <a:ext cx="10509539" cy="1842664"/>
          </a:xfrm>
          <a:prstGeom prst="roundRect">
            <a:avLst>
              <a:gd name="adj" fmla="val 6365"/>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1" name="テキスト ボックス 30"/>
          <p:cNvSpPr txBox="1"/>
          <p:nvPr/>
        </p:nvSpPr>
        <p:spPr>
          <a:xfrm>
            <a:off x="212810" y="5544175"/>
            <a:ext cx="4917134" cy="425758"/>
          </a:xfrm>
          <a:prstGeom prst="rect">
            <a:avLst/>
          </a:prstGeom>
          <a:noFill/>
        </p:spPr>
        <p:txBody>
          <a:bodyPr wrap="square" rtlCol="0">
            <a:spAutoFit/>
          </a:bodyPr>
          <a:lstStyle/>
          <a:p>
            <a:pPr>
              <a:lnSpc>
                <a:spcPct val="150000"/>
              </a:lnSpc>
            </a:pPr>
            <a:r>
              <a:rPr kumimoji="1" lang="ja-JP" altLang="en-US" sz="1600" b="1" dirty="0">
                <a:solidFill>
                  <a:srgbClr val="464038"/>
                </a:solidFill>
              </a:rPr>
              <a:t>改善したい業務の支障事例を見つけたら・・・　</a:t>
            </a:r>
            <a:endParaRPr kumimoji="1" lang="en-US" altLang="ja-JP" sz="1600" b="1" dirty="0">
              <a:solidFill>
                <a:srgbClr val="464038"/>
              </a:solidFill>
            </a:endParaRPr>
          </a:p>
        </p:txBody>
      </p:sp>
      <p:sp>
        <p:nvSpPr>
          <p:cNvPr id="32" name="角丸四角形 31"/>
          <p:cNvSpPr/>
          <p:nvPr/>
        </p:nvSpPr>
        <p:spPr>
          <a:xfrm>
            <a:off x="212809" y="6038636"/>
            <a:ext cx="7071569" cy="1082239"/>
          </a:xfrm>
          <a:prstGeom prst="roundRect">
            <a:avLst>
              <a:gd name="adj" fmla="val 12111"/>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3" name="テキスト ボックス 32"/>
          <p:cNvSpPr txBox="1"/>
          <p:nvPr/>
        </p:nvSpPr>
        <p:spPr>
          <a:xfrm>
            <a:off x="218760" y="6515327"/>
            <a:ext cx="8295847" cy="553998"/>
          </a:xfrm>
          <a:prstGeom prst="rect">
            <a:avLst/>
          </a:prstGeom>
          <a:noFill/>
        </p:spPr>
        <p:txBody>
          <a:bodyPr wrap="square" rtlCol="0">
            <a:spAutoFit/>
          </a:bodyPr>
          <a:lstStyle/>
          <a:p>
            <a:r>
              <a:rPr kumimoji="1" lang="en-US" altLang="ja-JP" sz="1500" dirty="0">
                <a:solidFill>
                  <a:srgbClr val="464038"/>
                </a:solidFill>
              </a:rPr>
              <a:t>【</a:t>
            </a:r>
            <a:r>
              <a:rPr kumimoji="1" lang="ja-JP" altLang="en-US" sz="1500" dirty="0">
                <a:solidFill>
                  <a:srgbClr val="464038"/>
                </a:solidFill>
              </a:rPr>
              <a:t>分権担当</a:t>
            </a:r>
            <a:r>
              <a:rPr kumimoji="1" lang="en-US" altLang="ja-JP" sz="1500" dirty="0" smtClean="0">
                <a:solidFill>
                  <a:srgbClr val="464038"/>
                </a:solidFill>
              </a:rPr>
              <a:t>】</a:t>
            </a:r>
            <a:r>
              <a:rPr kumimoji="1" lang="ja-JP" altLang="en-US" sz="1500" dirty="0" smtClean="0">
                <a:solidFill>
                  <a:srgbClr val="464038"/>
                </a:solidFill>
              </a:rPr>
              <a:t>行政連携課</a:t>
            </a:r>
            <a:r>
              <a:rPr kumimoji="1" lang="ja-JP" altLang="en-US" sz="1500" dirty="0" smtClean="0">
                <a:solidFill>
                  <a:srgbClr val="464038"/>
                </a:solidFill>
              </a:rPr>
              <a:t>分権係　電話</a:t>
            </a:r>
            <a:r>
              <a:rPr kumimoji="1" lang="ja-JP" altLang="en-US" sz="1500" dirty="0" smtClean="0">
                <a:solidFill>
                  <a:srgbClr val="464038"/>
                </a:solidFill>
              </a:rPr>
              <a:t>：</a:t>
            </a:r>
            <a:r>
              <a:rPr kumimoji="1" lang="en-US" altLang="ja-JP" sz="1500" dirty="0" smtClean="0">
                <a:solidFill>
                  <a:srgbClr val="464038"/>
                </a:solidFill>
              </a:rPr>
              <a:t>011-204-5160</a:t>
            </a:r>
            <a:r>
              <a:rPr kumimoji="1" lang="ja-JP" altLang="en-US" sz="1500" dirty="0" smtClean="0">
                <a:solidFill>
                  <a:srgbClr val="464038"/>
                </a:solidFill>
              </a:rPr>
              <a:t>（内線</a:t>
            </a:r>
            <a:r>
              <a:rPr kumimoji="1" lang="en-US" altLang="ja-JP" sz="1500" dirty="0" smtClean="0">
                <a:solidFill>
                  <a:srgbClr val="464038"/>
                </a:solidFill>
              </a:rPr>
              <a:t>23-319</a:t>
            </a:r>
            <a:r>
              <a:rPr kumimoji="1" lang="ja-JP" altLang="en-US" sz="1500" dirty="0" smtClean="0">
                <a:solidFill>
                  <a:srgbClr val="464038"/>
                </a:solidFill>
              </a:rPr>
              <a:t>）</a:t>
            </a:r>
            <a:endParaRPr kumimoji="1" lang="en-US" altLang="ja-JP" sz="1500" dirty="0" smtClean="0">
              <a:solidFill>
                <a:srgbClr val="464038"/>
              </a:solidFill>
            </a:endParaRPr>
          </a:p>
          <a:p>
            <a:r>
              <a:rPr kumimoji="1" lang="en-US" altLang="ja-JP" sz="1500" dirty="0" smtClean="0">
                <a:solidFill>
                  <a:srgbClr val="464038"/>
                </a:solidFill>
              </a:rPr>
              <a:t>  </a:t>
            </a:r>
            <a:r>
              <a:rPr kumimoji="1" lang="ja-JP" altLang="en-US" sz="1500" dirty="0" smtClean="0">
                <a:solidFill>
                  <a:srgbClr val="464038"/>
                </a:solidFill>
              </a:rPr>
              <a:t>　　　　   </a:t>
            </a:r>
            <a:r>
              <a:rPr kumimoji="1" lang="en-US" altLang="ja-JP" sz="1500" dirty="0" smtClean="0">
                <a:solidFill>
                  <a:srgbClr val="464038"/>
                </a:solidFill>
              </a:rPr>
              <a:t>    </a:t>
            </a:r>
            <a:r>
              <a:rPr kumimoji="1" lang="en-US" altLang="ja-JP" sz="1200" dirty="0">
                <a:solidFill>
                  <a:srgbClr val="464038"/>
                </a:solidFill>
              </a:rPr>
              <a:t>Email</a:t>
            </a:r>
            <a:r>
              <a:rPr kumimoji="1" lang="ja-JP" altLang="en-US" sz="1200" dirty="0" smtClean="0">
                <a:solidFill>
                  <a:srgbClr val="464038"/>
                </a:solidFill>
              </a:rPr>
              <a:t>：</a:t>
            </a:r>
            <a:r>
              <a:rPr kumimoji="1" lang="en-US" altLang="ja-JP" sz="1200" dirty="0">
                <a:solidFill>
                  <a:srgbClr val="464038"/>
                </a:solidFill>
              </a:rPr>
              <a:t>sogo.gyourenbunkenbunken@pref.hokkaido.lg.jp</a:t>
            </a:r>
            <a:endParaRPr kumimoji="1" lang="ja-JP" altLang="en-US" sz="1200" dirty="0">
              <a:solidFill>
                <a:srgbClr val="464038"/>
              </a:solidFill>
            </a:endParaRPr>
          </a:p>
        </p:txBody>
      </p:sp>
      <p:sp>
        <p:nvSpPr>
          <p:cNvPr id="34" name="テキスト ボックス 33"/>
          <p:cNvSpPr txBox="1"/>
          <p:nvPr/>
        </p:nvSpPr>
        <p:spPr>
          <a:xfrm>
            <a:off x="285018" y="6025152"/>
            <a:ext cx="5439060" cy="507831"/>
          </a:xfrm>
          <a:prstGeom prst="rect">
            <a:avLst/>
          </a:prstGeom>
          <a:noFill/>
        </p:spPr>
        <p:txBody>
          <a:bodyPr wrap="square" rtlCol="0">
            <a:spAutoFit/>
          </a:bodyPr>
          <a:lstStyle/>
          <a:p>
            <a:pPr>
              <a:lnSpc>
                <a:spcPct val="150000"/>
              </a:lnSpc>
            </a:pPr>
            <a:r>
              <a:rPr kumimoji="1" lang="ja-JP" altLang="en-US" b="1" dirty="0">
                <a:solidFill>
                  <a:schemeClr val="accent2"/>
                </a:solidFill>
              </a:rPr>
              <a:t>まずは、分権担当にお気軽にご相談ください！</a:t>
            </a:r>
          </a:p>
        </p:txBody>
      </p:sp>
      <p:sp>
        <p:nvSpPr>
          <p:cNvPr id="35" name="楕円 34"/>
          <p:cNvSpPr/>
          <p:nvPr/>
        </p:nvSpPr>
        <p:spPr>
          <a:xfrm>
            <a:off x="551632" y="4082662"/>
            <a:ext cx="900000" cy="900000"/>
          </a:xfrm>
          <a:prstGeom prst="ellipse">
            <a:avLst/>
          </a:prstGeom>
          <a:solidFill>
            <a:srgbClr val="C7D9DF"/>
          </a:solidFill>
          <a:ln>
            <a:solidFill>
              <a:srgbClr val="CFDE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6" name="テキスト ボックス 35"/>
          <p:cNvSpPr txBox="1"/>
          <p:nvPr/>
        </p:nvSpPr>
        <p:spPr>
          <a:xfrm>
            <a:off x="498259" y="4184116"/>
            <a:ext cx="1006746" cy="789832"/>
          </a:xfrm>
          <a:prstGeom prst="rect">
            <a:avLst/>
          </a:prstGeom>
          <a:noFill/>
        </p:spPr>
        <p:txBody>
          <a:bodyPr wrap="square" rtlCol="0">
            <a:spAutoFit/>
          </a:bodyPr>
          <a:lstStyle/>
          <a:p>
            <a:pPr algn="ctr"/>
            <a:r>
              <a:rPr kumimoji="1" lang="ja-JP" altLang="en-US" sz="1511" b="1" dirty="0">
                <a:solidFill>
                  <a:schemeClr val="accent2"/>
                </a:solidFill>
              </a:rPr>
              <a:t>提案募集</a:t>
            </a:r>
            <a:endParaRPr kumimoji="1" lang="en-US" altLang="ja-JP" sz="1511" b="1" dirty="0">
              <a:solidFill>
                <a:schemeClr val="accent2"/>
              </a:solidFill>
            </a:endParaRPr>
          </a:p>
          <a:p>
            <a:pPr algn="ctr"/>
            <a:r>
              <a:rPr kumimoji="1" lang="ja-JP" altLang="en-US" sz="1511" b="1" dirty="0">
                <a:solidFill>
                  <a:schemeClr val="accent2"/>
                </a:solidFill>
              </a:rPr>
              <a:t>方式の</a:t>
            </a:r>
            <a:endParaRPr kumimoji="1" lang="en-US" altLang="ja-JP" sz="1511" b="1" dirty="0">
              <a:solidFill>
                <a:schemeClr val="accent2"/>
              </a:solidFill>
            </a:endParaRPr>
          </a:p>
          <a:p>
            <a:pPr algn="ctr"/>
            <a:r>
              <a:rPr kumimoji="1" lang="ja-JP" altLang="en-US" sz="1511" b="1" dirty="0">
                <a:solidFill>
                  <a:schemeClr val="accent2"/>
                </a:solidFill>
              </a:rPr>
              <a:t>対象</a:t>
            </a:r>
          </a:p>
        </p:txBody>
      </p:sp>
      <p:sp>
        <p:nvSpPr>
          <p:cNvPr id="37" name="雲形吹き出し 36"/>
          <p:cNvSpPr/>
          <p:nvPr/>
        </p:nvSpPr>
        <p:spPr>
          <a:xfrm>
            <a:off x="6617469" y="5602755"/>
            <a:ext cx="3554957" cy="1437883"/>
          </a:xfrm>
          <a:prstGeom prst="cloudCallout">
            <a:avLst>
              <a:gd name="adj1" fmla="val 41155"/>
              <a:gd name="adj2" fmla="val 40486"/>
            </a:avLst>
          </a:prstGeom>
          <a:solidFill>
            <a:schemeClr val="bg1"/>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7067" y="6286441"/>
            <a:ext cx="553800" cy="861207"/>
          </a:xfrm>
          <a:prstGeom prst="rect">
            <a:avLst/>
          </a:prstGeom>
        </p:spPr>
      </p:pic>
      <p:sp>
        <p:nvSpPr>
          <p:cNvPr id="39" name="正方形/長方形 38"/>
          <p:cNvSpPr/>
          <p:nvPr/>
        </p:nvSpPr>
        <p:spPr>
          <a:xfrm>
            <a:off x="9311348" y="6286441"/>
            <a:ext cx="617633" cy="3757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787940" y="6036233"/>
            <a:ext cx="617633" cy="217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rot="1877450">
            <a:off x="9834272" y="6075621"/>
            <a:ext cx="286059" cy="169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105251" y="5792518"/>
            <a:ext cx="4684941" cy="954107"/>
          </a:xfrm>
          <a:prstGeom prst="rect">
            <a:avLst/>
          </a:prstGeom>
          <a:noFill/>
        </p:spPr>
        <p:txBody>
          <a:bodyPr wrap="square" rtlCol="0">
            <a:spAutoFit/>
          </a:bodyPr>
          <a:lstStyle/>
          <a:p>
            <a:pPr algn="ctr"/>
            <a:r>
              <a:rPr kumimoji="1" lang="ja-JP" altLang="en-US" sz="1400" dirty="0">
                <a:solidFill>
                  <a:srgbClr val="464038"/>
                </a:solidFill>
              </a:rPr>
              <a:t>相談の際に</a:t>
            </a:r>
            <a:r>
              <a:rPr kumimoji="1" lang="ja-JP" altLang="en-US" sz="1400" dirty="0" smtClean="0">
                <a:solidFill>
                  <a:srgbClr val="464038"/>
                </a:solidFill>
              </a:rPr>
              <a:t>、</a:t>
            </a:r>
            <a:endParaRPr kumimoji="1" lang="en-US" altLang="ja-JP" sz="1400" dirty="0" smtClean="0">
              <a:solidFill>
                <a:srgbClr val="464038"/>
              </a:solidFill>
            </a:endParaRPr>
          </a:p>
          <a:p>
            <a:pPr algn="ctr"/>
            <a:r>
              <a:rPr kumimoji="1" lang="ja-JP" altLang="en-US" sz="1400" dirty="0" smtClean="0">
                <a:solidFill>
                  <a:srgbClr val="464038"/>
                </a:solidFill>
              </a:rPr>
              <a:t>以下の事項が分かるとより</a:t>
            </a:r>
            <a:r>
              <a:rPr kumimoji="1" lang="ja-JP" altLang="en-US" sz="1400" dirty="0">
                <a:solidFill>
                  <a:srgbClr val="464038"/>
                </a:solidFill>
              </a:rPr>
              <a:t>スムーズです！</a:t>
            </a:r>
            <a:endParaRPr kumimoji="1" lang="en-US" altLang="ja-JP" sz="1400" dirty="0">
              <a:solidFill>
                <a:srgbClr val="464038"/>
              </a:solidFill>
            </a:endParaRPr>
          </a:p>
          <a:p>
            <a:pPr algn="ctr"/>
            <a:r>
              <a:rPr kumimoji="1" lang="ja-JP" altLang="en-US" sz="1400" dirty="0">
                <a:solidFill>
                  <a:srgbClr val="464038"/>
                </a:solidFill>
              </a:rPr>
              <a:t>・支障の内容 　  　・</a:t>
            </a:r>
            <a:r>
              <a:rPr kumimoji="1" lang="en-US" altLang="ja-JP" sz="1400" dirty="0">
                <a:solidFill>
                  <a:srgbClr val="464038"/>
                </a:solidFill>
              </a:rPr>
              <a:t> </a:t>
            </a:r>
            <a:r>
              <a:rPr kumimoji="1" lang="ja-JP" altLang="en-US" sz="1400" dirty="0">
                <a:solidFill>
                  <a:srgbClr val="464038"/>
                </a:solidFill>
              </a:rPr>
              <a:t>改善したい内容 </a:t>
            </a:r>
            <a:endParaRPr kumimoji="1" lang="en-US" altLang="ja-JP" sz="1400" dirty="0">
              <a:solidFill>
                <a:srgbClr val="464038"/>
              </a:solidFill>
            </a:endParaRPr>
          </a:p>
          <a:p>
            <a:pPr algn="ctr"/>
            <a:r>
              <a:rPr kumimoji="1" lang="ja-JP" altLang="en-US" sz="1400" dirty="0">
                <a:solidFill>
                  <a:srgbClr val="464038"/>
                </a:solidFill>
              </a:rPr>
              <a:t>・</a:t>
            </a:r>
            <a:r>
              <a:rPr kumimoji="1" lang="en-US" altLang="ja-JP" sz="1400" dirty="0">
                <a:solidFill>
                  <a:srgbClr val="464038"/>
                </a:solidFill>
              </a:rPr>
              <a:t> </a:t>
            </a:r>
            <a:r>
              <a:rPr kumimoji="1" lang="ja-JP" altLang="en-US" sz="1400" dirty="0">
                <a:solidFill>
                  <a:srgbClr val="464038"/>
                </a:solidFill>
              </a:rPr>
              <a:t>制度のどこがネックになっているか</a:t>
            </a:r>
            <a:endParaRPr kumimoji="1" lang="en-US" altLang="ja-JP" sz="1400" dirty="0">
              <a:solidFill>
                <a:srgbClr val="464038"/>
              </a:solidFill>
            </a:endParaRPr>
          </a:p>
        </p:txBody>
      </p:sp>
      <p:pic>
        <p:nvPicPr>
          <p:cNvPr id="2" name="図 1"/>
          <p:cNvPicPr>
            <a:picLocks noChangeAspect="1"/>
          </p:cNvPicPr>
          <p:nvPr/>
        </p:nvPicPr>
        <p:blipFill>
          <a:blip r:embed="rId4"/>
          <a:stretch>
            <a:fillRect/>
          </a:stretch>
        </p:blipFill>
        <p:spPr>
          <a:xfrm>
            <a:off x="169740" y="2438735"/>
            <a:ext cx="944962" cy="829128"/>
          </a:xfrm>
          <a:prstGeom prst="rect">
            <a:avLst/>
          </a:prstGeom>
        </p:spPr>
      </p:pic>
      <p:pic>
        <p:nvPicPr>
          <p:cNvPr id="3" name="図 2"/>
          <p:cNvPicPr>
            <a:picLocks noChangeAspect="1"/>
          </p:cNvPicPr>
          <p:nvPr/>
        </p:nvPicPr>
        <p:blipFill>
          <a:blip r:embed="rId5"/>
          <a:stretch>
            <a:fillRect/>
          </a:stretch>
        </p:blipFill>
        <p:spPr>
          <a:xfrm>
            <a:off x="4869026" y="1765265"/>
            <a:ext cx="609653" cy="816935"/>
          </a:xfrm>
          <a:prstGeom prst="rect">
            <a:avLst/>
          </a:prstGeom>
        </p:spPr>
      </p:pic>
      <p:pic>
        <p:nvPicPr>
          <p:cNvPr id="45" name="図 44"/>
          <p:cNvPicPr>
            <a:picLocks noChangeAspect="1"/>
          </p:cNvPicPr>
          <p:nvPr/>
        </p:nvPicPr>
        <p:blipFill>
          <a:blip r:embed="rId6"/>
          <a:stretch>
            <a:fillRect/>
          </a:stretch>
        </p:blipFill>
        <p:spPr>
          <a:xfrm>
            <a:off x="4637358" y="2800418"/>
            <a:ext cx="536494" cy="841321"/>
          </a:xfrm>
          <a:prstGeom prst="rect">
            <a:avLst/>
          </a:prstGeom>
        </p:spPr>
      </p:pic>
    </p:spTree>
    <p:extLst>
      <p:ext uri="{BB962C8B-B14F-4D97-AF65-F5344CB8AC3E}">
        <p14:creationId xmlns:p14="http://schemas.microsoft.com/office/powerpoint/2010/main" val="330123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chemeClr val="tx1"/>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786081" y="1621438"/>
            <a:ext cx="4855223" cy="2253635"/>
          </a:xfrm>
          <a:prstGeom prst="roundRect">
            <a:avLst>
              <a:gd name="adj" fmla="val 9935"/>
            </a:avLst>
          </a:prstGeom>
          <a:no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7" name="角丸四角形 6"/>
          <p:cNvSpPr/>
          <p:nvPr/>
        </p:nvSpPr>
        <p:spPr>
          <a:xfrm>
            <a:off x="5832185" y="1611726"/>
            <a:ext cx="4468413" cy="2272898"/>
          </a:xfrm>
          <a:prstGeom prst="roundRect">
            <a:avLst>
              <a:gd name="adj" fmla="val 11281"/>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348497" y="2589609"/>
            <a:ext cx="652378" cy="1185810"/>
          </a:xfrm>
          <a:prstGeom prst="rect">
            <a:avLst/>
          </a:prstGeom>
          <a:noFill/>
        </p:spPr>
      </p:pic>
      <p:sp>
        <p:nvSpPr>
          <p:cNvPr id="9" name="テキスト ボックス 8"/>
          <p:cNvSpPr txBox="1"/>
          <p:nvPr/>
        </p:nvSpPr>
        <p:spPr>
          <a:xfrm>
            <a:off x="224677" y="4182033"/>
            <a:ext cx="10176816" cy="2564481"/>
          </a:xfrm>
          <a:prstGeom prst="rect">
            <a:avLst/>
          </a:prstGeom>
          <a:noFill/>
          <a:ln w="9525">
            <a:solidFill>
              <a:schemeClr val="tx1"/>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0" name="直線コネクタ 9"/>
          <p:cNvCxnSpPr/>
          <p:nvPr/>
        </p:nvCxnSpPr>
        <p:spPr>
          <a:xfrm>
            <a:off x="611731" y="4182033"/>
            <a:ext cx="0" cy="2564481"/>
          </a:xfrm>
          <a:prstGeom prst="line">
            <a:avLst/>
          </a:prstGeom>
          <a:noFill/>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786080" y="4286053"/>
            <a:ext cx="4850827" cy="2253635"/>
          </a:xfrm>
          <a:prstGeom prst="roundRect">
            <a:avLst>
              <a:gd name="adj" fmla="val 9335"/>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2" name="角丸四角形 11"/>
          <p:cNvSpPr/>
          <p:nvPr/>
        </p:nvSpPr>
        <p:spPr>
          <a:xfrm>
            <a:off x="5832185" y="4286053"/>
            <a:ext cx="4465042" cy="2251617"/>
          </a:xfrm>
          <a:prstGeom prst="roundRect">
            <a:avLst>
              <a:gd name="adj" fmla="val 8113"/>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3" name="右矢印 12"/>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14" name="下矢印 13"/>
          <p:cNvSpPr/>
          <p:nvPr/>
        </p:nvSpPr>
        <p:spPr>
          <a:xfrm>
            <a:off x="2515417" y="3625184"/>
            <a:ext cx="1359216" cy="755002"/>
          </a:xfrm>
          <a:prstGeom prst="downArrow">
            <a:avLst/>
          </a:prstGeom>
          <a:solidFill>
            <a:srgbClr val="C7D9DF"/>
          </a:solidFill>
          <a:ln w="1905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15" name="テキスト ボックス 14"/>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16" name="正方形/長方形 15"/>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17" name="正方形/長方形 16"/>
          <p:cNvSpPr/>
          <p:nvPr/>
        </p:nvSpPr>
        <p:spPr>
          <a:xfrm>
            <a:off x="217985" y="4139893"/>
            <a:ext cx="404608" cy="2588108"/>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18" name="爆発 1 17"/>
          <p:cNvSpPr/>
          <p:nvPr/>
        </p:nvSpPr>
        <p:spPr>
          <a:xfrm>
            <a:off x="5596062" y="1448189"/>
            <a:ext cx="1156135" cy="555314"/>
          </a:xfrm>
          <a:prstGeom prst="irregularSeal1">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19" name="正方形/長方形 18"/>
          <p:cNvSpPr/>
          <p:nvPr/>
        </p:nvSpPr>
        <p:spPr>
          <a:xfrm>
            <a:off x="5656306" y="1572429"/>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0" name="雲 19"/>
          <p:cNvSpPr/>
          <p:nvPr/>
        </p:nvSpPr>
        <p:spPr>
          <a:xfrm>
            <a:off x="5657959" y="4210430"/>
            <a:ext cx="1094238" cy="450259"/>
          </a:xfrm>
          <a:prstGeom prst="cloud">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1" name="正方形/長方形 20"/>
          <p:cNvSpPr/>
          <p:nvPr/>
        </p:nvSpPr>
        <p:spPr>
          <a:xfrm>
            <a:off x="5709869" y="4271759"/>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2"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ea typeface="游ゴシック" panose="020B0400000000000000" pitchFamily="50" charset="-128"/>
              </a:rPr>
              <a:t>寄附金税額控除（ふるさと納税）</a:t>
            </a:r>
            <a:r>
              <a:rPr lang="ja-JP" altLang="en-US" sz="2159" b="1" u="sng" dirty="0" smtClean="0">
                <a:solidFill>
                  <a:srgbClr val="464038"/>
                </a:solidFill>
                <a:latin typeface="游ゴシック" panose="020B0400000000000000" pitchFamily="50" charset="-128"/>
                <a:ea typeface="游ゴシック" panose="020B0400000000000000" pitchFamily="50" charset="-128"/>
              </a:rPr>
              <a:t>の</a:t>
            </a:r>
            <a:endParaRPr lang="en-US" altLang="ja-JP" sz="2159" b="1" u="sng" dirty="0" smtClean="0">
              <a:solidFill>
                <a:srgbClr val="464038"/>
              </a:solidFill>
              <a:latin typeface="游ゴシック" panose="020B0400000000000000" pitchFamily="50" charset="-128"/>
              <a:ea typeface="游ゴシック" panose="020B0400000000000000" pitchFamily="50" charset="-128"/>
            </a:endParaRPr>
          </a:p>
          <a:p>
            <a:pPr lvl="0">
              <a:defRPr/>
            </a:pPr>
            <a:r>
              <a:rPr lang="ja-JP" altLang="en-US" sz="2159" b="1" u="sng" dirty="0" smtClean="0">
                <a:solidFill>
                  <a:srgbClr val="464038"/>
                </a:solidFill>
                <a:latin typeface="游ゴシック" panose="020B0400000000000000" pitchFamily="50" charset="-128"/>
                <a:ea typeface="游ゴシック" panose="020B0400000000000000" pitchFamily="50" charset="-128"/>
              </a:rPr>
              <a:t>申告</a:t>
            </a:r>
            <a:r>
              <a:rPr lang="ja-JP" altLang="en-US" sz="2159" b="1" u="sng" dirty="0">
                <a:solidFill>
                  <a:srgbClr val="464038"/>
                </a:solidFill>
                <a:latin typeface="游ゴシック" panose="020B0400000000000000" pitchFamily="50" charset="-128"/>
                <a:ea typeface="游ゴシック" panose="020B0400000000000000" pitchFamily="50" charset="-128"/>
              </a:rPr>
              <a:t>特例通知書</a:t>
            </a:r>
            <a:r>
              <a:rPr lang="ja-JP" altLang="en-US" sz="2159" b="1" u="sng" dirty="0" smtClean="0">
                <a:solidFill>
                  <a:srgbClr val="464038"/>
                </a:solidFill>
                <a:latin typeface="游ゴシック" panose="020B0400000000000000" pitchFamily="50" charset="-128"/>
                <a:ea typeface="游ゴシック" panose="020B0400000000000000" pitchFamily="50" charset="-128"/>
              </a:rPr>
              <a:t>の電子</a:t>
            </a:r>
            <a:r>
              <a:rPr lang="ja-JP" altLang="en-US" sz="2159" b="1" u="sng" dirty="0">
                <a:solidFill>
                  <a:srgbClr val="464038"/>
                </a:solidFill>
                <a:latin typeface="游ゴシック" panose="020B0400000000000000" pitchFamily="50" charset="-128"/>
                <a:ea typeface="游ゴシック" panose="020B0400000000000000" pitchFamily="50" charset="-128"/>
              </a:rPr>
              <a:t>送付を可能とする見直し</a:t>
            </a:r>
          </a:p>
        </p:txBody>
      </p:sp>
      <p:sp>
        <p:nvSpPr>
          <p:cNvPr id="23" name="角丸四角形 22"/>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4" name="正方形/長方形 23"/>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（参考）提案事例①</a:t>
            </a:r>
            <a:endParaRPr kumimoji="1" lang="ja-JP" altLang="en-US" sz="2159" b="1" dirty="0">
              <a:solidFill>
                <a:schemeClr val="bg1"/>
              </a:solidFill>
            </a:endParaRPr>
          </a:p>
        </p:txBody>
      </p:sp>
      <p:sp>
        <p:nvSpPr>
          <p:cNvPr id="25" name="角丸四角形 24"/>
          <p:cNvSpPr/>
          <p:nvPr/>
        </p:nvSpPr>
        <p:spPr>
          <a:xfrm>
            <a:off x="6380475" y="6044015"/>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r>
              <a:rPr kumimoji="1" lang="ja-JP" altLang="en-US" sz="1943" b="1" dirty="0">
                <a:solidFill>
                  <a:srgbClr val="E67D50"/>
                </a:solidFill>
                <a:latin typeface="+mn-ea"/>
              </a:rPr>
              <a:t>事務の効率化と負担軽減</a:t>
            </a:r>
          </a:p>
        </p:txBody>
      </p:sp>
      <p:sp>
        <p:nvSpPr>
          <p:cNvPr id="26" name="角丸四角形 25"/>
          <p:cNvSpPr/>
          <p:nvPr/>
        </p:nvSpPr>
        <p:spPr>
          <a:xfrm>
            <a:off x="903876" y="4432327"/>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7" name="テキスト ボックス 26"/>
          <p:cNvSpPr txBox="1"/>
          <p:nvPr/>
        </p:nvSpPr>
        <p:spPr>
          <a:xfrm>
            <a:off x="903208" y="4455552"/>
            <a:ext cx="4530546" cy="83099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EE7D50"/>
                </a:solidFill>
                <a:latin typeface="+mn-ea"/>
              </a:rPr>
              <a:t>地方税ポータルシステム（ｅＬＴＡＸ）</a:t>
            </a:r>
            <a:r>
              <a:rPr kumimoji="1" lang="ja-JP" altLang="en-US" sz="1600" dirty="0" smtClean="0">
                <a:solidFill>
                  <a:srgbClr val="464038"/>
                </a:solidFill>
                <a:latin typeface="+mn-ea"/>
              </a:rPr>
              <a:t>を</a:t>
            </a:r>
            <a:endParaRPr kumimoji="1" lang="en-US" altLang="ja-JP" sz="1600" dirty="0" smtClean="0">
              <a:solidFill>
                <a:srgbClr val="464038"/>
              </a:solidFill>
              <a:latin typeface="+mn-ea"/>
            </a:endParaRPr>
          </a:p>
          <a:p>
            <a:pPr algn="ctr" defTabSz="986912">
              <a:defRPr/>
            </a:pPr>
            <a:r>
              <a:rPr kumimoji="1" lang="ja-JP" altLang="en-US" sz="1600" dirty="0">
                <a:solidFill>
                  <a:srgbClr val="464038"/>
                </a:solidFill>
                <a:latin typeface="+mn-ea"/>
              </a:rPr>
              <a:t>　活用して、申請者が居住する市町村</a:t>
            </a:r>
            <a:r>
              <a:rPr kumimoji="1" lang="ja-JP" altLang="en-US" sz="1600" dirty="0" smtClean="0">
                <a:solidFill>
                  <a:srgbClr val="464038"/>
                </a:solidFill>
                <a:latin typeface="+mn-ea"/>
              </a:rPr>
              <a:t>へ</a:t>
            </a:r>
            <a:endParaRPr kumimoji="1" lang="en-US" altLang="ja-JP" sz="1600" dirty="0" smtClean="0">
              <a:solidFill>
                <a:srgbClr val="464038"/>
              </a:solidFill>
              <a:latin typeface="+mn-ea"/>
            </a:endParaRPr>
          </a:p>
          <a:p>
            <a:pPr algn="ctr" defTabSz="986912">
              <a:defRPr/>
            </a:pPr>
            <a:r>
              <a:rPr kumimoji="1" lang="ja-JP" altLang="en-US" sz="1600" b="1" dirty="0" smtClean="0">
                <a:solidFill>
                  <a:srgbClr val="EE7D50"/>
                </a:solidFill>
                <a:latin typeface="+mn-ea"/>
              </a:rPr>
              <a:t>オンライン</a:t>
            </a:r>
            <a:r>
              <a:rPr kumimoji="1" lang="ja-JP" altLang="en-US" sz="1600" b="1" dirty="0">
                <a:solidFill>
                  <a:srgbClr val="EE7D50"/>
                </a:solidFill>
                <a:latin typeface="+mn-ea"/>
              </a:rPr>
              <a:t>での電子送付が可能に</a:t>
            </a:r>
          </a:p>
        </p:txBody>
      </p:sp>
      <p:sp>
        <p:nvSpPr>
          <p:cNvPr id="28" name="二等辺三角形 27"/>
          <p:cNvSpPr/>
          <p:nvPr/>
        </p:nvSpPr>
        <p:spPr>
          <a:xfrm flipV="1">
            <a:off x="7582275" y="5811046"/>
            <a:ext cx="964861" cy="211886"/>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29" name="角丸四角形 28"/>
          <p:cNvSpPr/>
          <p:nvPr/>
        </p:nvSpPr>
        <p:spPr>
          <a:xfrm>
            <a:off x="91408" y="1097605"/>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a:solidFill>
                  <a:srgbClr val="464038"/>
                </a:solidFill>
                <a:latin typeface="游ゴシック" panose="020B0400000000000000" pitchFamily="50" charset="-128"/>
                <a:ea typeface="游ゴシック" panose="020B0400000000000000" pitchFamily="50" charset="-128"/>
              </a:rPr>
              <a:t>提案主体：兵庫県、洲本市、和歌山県、鳥取県、徳島県</a:t>
            </a:r>
          </a:p>
        </p:txBody>
      </p:sp>
      <p:sp>
        <p:nvSpPr>
          <p:cNvPr id="30" name="正方形/長方形 29"/>
          <p:cNvSpPr/>
          <p:nvPr/>
        </p:nvSpPr>
        <p:spPr>
          <a:xfrm>
            <a:off x="6061321" y="2105271"/>
            <a:ext cx="4145800" cy="7987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通知書の</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作成・印刷に時間と経費がかかり、個人情報</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管理等の負担が大きい</a:t>
            </a:r>
            <a:endParaRPr kumimoji="1" lang="en-US" altLang="ja-JP" sz="1800" b="1"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1" name="正方形/長方形 30"/>
          <p:cNvSpPr/>
          <p:nvPr/>
        </p:nvSpPr>
        <p:spPr>
          <a:xfrm>
            <a:off x="1177683" y="1587037"/>
            <a:ext cx="4242500" cy="1214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市町村は</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寄附</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金税額控除の申告</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特例の申請者</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１人に</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つき、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寄附金</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税額控除申告特例</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通知書を１枚</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作成し</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申請者が居住する市町村</a:t>
            </a:r>
            <a:r>
              <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1"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通知しなければならない</a:t>
            </a:r>
            <a:endPar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2" name="角丸四角形 31"/>
          <p:cNvSpPr/>
          <p:nvPr/>
        </p:nvSpPr>
        <p:spPr>
          <a:xfrm>
            <a:off x="6228473" y="4657175"/>
            <a:ext cx="4372733" cy="1149517"/>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通知書作成に係る事務負担の軽減</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ペーパーレス化の実現により、</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464038"/>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通知書送付に係る郵送経費の軽減</a:t>
            </a:r>
            <a:endParaRPr kumimoji="1" lang="en-US" altLang="ja-JP" sz="1600" b="0"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grpSp>
        <p:nvGrpSpPr>
          <p:cNvPr id="81" name="グループ化 80"/>
          <p:cNvGrpSpPr/>
          <p:nvPr/>
        </p:nvGrpSpPr>
        <p:grpSpPr>
          <a:xfrm>
            <a:off x="304800" y="6897826"/>
            <a:ext cx="10014439" cy="542932"/>
            <a:chOff x="30986" y="6345339"/>
            <a:chExt cx="9278411" cy="503028"/>
          </a:xfrm>
          <a:noFill/>
        </p:grpSpPr>
        <p:sp>
          <p:nvSpPr>
            <p:cNvPr id="82" name="テキスト ボックス 81"/>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83" name="テキスト ボックス 82"/>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84" name="テキスト ボックス 83"/>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pic>
        <p:nvPicPr>
          <p:cNvPr id="88" name="図 87"/>
          <p:cNvPicPr>
            <a:picLocks noChangeAspect="1"/>
          </p:cNvPicPr>
          <p:nvPr/>
        </p:nvPicPr>
        <p:blipFill>
          <a:blip r:embed="rId3"/>
          <a:stretch>
            <a:fillRect/>
          </a:stretch>
        </p:blipFill>
        <p:spPr>
          <a:xfrm>
            <a:off x="1751395" y="2547597"/>
            <a:ext cx="3145809" cy="1170533"/>
          </a:xfrm>
          <a:prstGeom prst="rect">
            <a:avLst/>
          </a:prstGeom>
        </p:spPr>
      </p:pic>
      <p:pic>
        <p:nvPicPr>
          <p:cNvPr id="90" name="図 89"/>
          <p:cNvPicPr>
            <a:picLocks noChangeAspect="1"/>
          </p:cNvPicPr>
          <p:nvPr/>
        </p:nvPicPr>
        <p:blipFill>
          <a:blip r:embed="rId4"/>
          <a:stretch>
            <a:fillRect/>
          </a:stretch>
        </p:blipFill>
        <p:spPr>
          <a:xfrm>
            <a:off x="1754988" y="5451971"/>
            <a:ext cx="3145809" cy="1164437"/>
          </a:xfrm>
          <a:prstGeom prst="rect">
            <a:avLst/>
          </a:prstGeom>
        </p:spPr>
      </p:pic>
      <p:pic>
        <p:nvPicPr>
          <p:cNvPr id="40" name="図 39"/>
          <p:cNvPicPr>
            <a:picLocks noChangeAspect="1"/>
          </p:cNvPicPr>
          <p:nvPr/>
        </p:nvPicPr>
        <p:blipFill>
          <a:blip r:embed="rId5"/>
          <a:stretch>
            <a:fillRect/>
          </a:stretch>
        </p:blipFill>
        <p:spPr>
          <a:xfrm>
            <a:off x="9578497" y="7069399"/>
            <a:ext cx="480214" cy="465438"/>
          </a:xfrm>
          <a:prstGeom prst="rect">
            <a:avLst/>
          </a:prstGeom>
        </p:spPr>
      </p:pic>
      <p:pic>
        <p:nvPicPr>
          <p:cNvPr id="41" name="図 40"/>
          <p:cNvPicPr>
            <a:picLocks noChangeAspect="1"/>
          </p:cNvPicPr>
          <p:nvPr/>
        </p:nvPicPr>
        <p:blipFill>
          <a:blip r:embed="rId6"/>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01088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6" name="右矢印 5"/>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7" name="角丸四角形 6"/>
          <p:cNvSpPr/>
          <p:nvPr/>
        </p:nvSpPr>
        <p:spPr>
          <a:xfrm>
            <a:off x="786081" y="1621438"/>
            <a:ext cx="4855223" cy="2253635"/>
          </a:xfrm>
          <a:prstGeom prst="roundRect">
            <a:avLst>
              <a:gd name="adj" fmla="val 9935"/>
            </a:avLst>
          </a:prstGeom>
          <a:no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8" name="テキスト ボックス 7"/>
          <p:cNvSpPr txBox="1"/>
          <p:nvPr/>
        </p:nvSpPr>
        <p:spPr>
          <a:xfrm>
            <a:off x="942776" y="1708576"/>
            <a:ext cx="4539899" cy="1253164"/>
          </a:xfrm>
          <a:prstGeom prst="rect">
            <a:avLst/>
          </a:prstGeom>
          <a:noFill/>
        </p:spPr>
        <p:txBody>
          <a:bodyPr wrap="square" rtlCol="0">
            <a:spAutoFit/>
          </a:bodyPr>
          <a:lstStyle/>
          <a:p>
            <a:pPr defTabSz="986912">
              <a:spcAft>
                <a:spcPts val="648"/>
              </a:spcAft>
              <a:defRPr/>
            </a:pPr>
            <a:r>
              <a:rPr kumimoji="1" lang="ja-JP" altLang="en-US" sz="1511" dirty="0">
                <a:solidFill>
                  <a:srgbClr val="464038"/>
                </a:solidFill>
                <a:latin typeface="+mn-ea"/>
              </a:rPr>
              <a:t>○ 災害援護資金を借りるには保証人が必要</a:t>
            </a:r>
          </a:p>
          <a:p>
            <a:pPr defTabSz="986912">
              <a:spcAft>
                <a:spcPts val="648"/>
              </a:spcAft>
              <a:defRPr/>
            </a:pPr>
            <a:r>
              <a:rPr kumimoji="1" lang="ja-JP" altLang="en-US" sz="1511" dirty="0">
                <a:solidFill>
                  <a:srgbClr val="464038"/>
                </a:solidFill>
                <a:latin typeface="+mn-ea"/>
              </a:rPr>
              <a:t>○ 貸付利率は法律により３％に固定</a:t>
            </a:r>
          </a:p>
          <a:p>
            <a:pPr defTabSz="986912">
              <a:spcAft>
                <a:spcPts val="648"/>
              </a:spcAft>
              <a:defRPr/>
            </a:pPr>
            <a:r>
              <a:rPr kumimoji="1" lang="ja-JP" altLang="en-US" sz="1511" dirty="0">
                <a:solidFill>
                  <a:srgbClr val="464038"/>
                </a:solidFill>
                <a:latin typeface="+mn-ea"/>
              </a:rPr>
              <a:t>○ 返済方法は年払いか半年払いのみ</a:t>
            </a:r>
          </a:p>
          <a:p>
            <a:pPr defTabSz="986912">
              <a:defRPr/>
            </a:pPr>
            <a:r>
              <a:rPr kumimoji="1" lang="ja-JP" altLang="en-US" sz="1511" dirty="0">
                <a:solidFill>
                  <a:srgbClr val="464038"/>
                </a:solidFill>
                <a:latin typeface="+mn-ea"/>
              </a:rPr>
              <a:t>　</a:t>
            </a:r>
          </a:p>
        </p:txBody>
      </p:sp>
      <p:sp>
        <p:nvSpPr>
          <p:cNvPr id="9" name="角丸四角形 8"/>
          <p:cNvSpPr/>
          <p:nvPr/>
        </p:nvSpPr>
        <p:spPr>
          <a:xfrm>
            <a:off x="5832185" y="1611726"/>
            <a:ext cx="4468413" cy="2272898"/>
          </a:xfrm>
          <a:prstGeom prst="roundRect">
            <a:avLst>
              <a:gd name="adj" fmla="val 11281"/>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sp>
        <p:nvSpPr>
          <p:cNvPr id="10" name="テキスト ボックス 9"/>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1" name="直線コネクタ 10"/>
          <p:cNvCxnSpPr/>
          <p:nvPr/>
        </p:nvCxnSpPr>
        <p:spPr>
          <a:xfrm>
            <a:off x="608183" y="4148508"/>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753611" y="4286053"/>
            <a:ext cx="4879926"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3" name="角丸四角形 12"/>
          <p:cNvSpPr/>
          <p:nvPr/>
        </p:nvSpPr>
        <p:spPr>
          <a:xfrm>
            <a:off x="5832185" y="4277003"/>
            <a:ext cx="4465042" cy="2253635"/>
          </a:xfrm>
          <a:prstGeom prst="roundRect">
            <a:avLst>
              <a:gd name="adj" fmla="val 8113"/>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4" name="右矢印 13"/>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15" name="下矢印 14"/>
          <p:cNvSpPr/>
          <p:nvPr/>
        </p:nvSpPr>
        <p:spPr>
          <a:xfrm>
            <a:off x="2578048" y="3630525"/>
            <a:ext cx="1359216" cy="755002"/>
          </a:xfrm>
          <a:prstGeom prst="downArrow">
            <a:avLst/>
          </a:prstGeom>
          <a:solidFill>
            <a:srgbClr val="C7D9DF"/>
          </a:solidFill>
          <a:ln w="1905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16" name="テキスト ボックス 15"/>
          <p:cNvSpPr txBox="1"/>
          <p:nvPr/>
        </p:nvSpPr>
        <p:spPr>
          <a:xfrm>
            <a:off x="2710984" y="3801772"/>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17" name="正方形/長方形 16"/>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18" name="正方形/長方形 17"/>
          <p:cNvSpPr/>
          <p:nvPr/>
        </p:nvSpPr>
        <p:spPr>
          <a:xfrm>
            <a:off x="202671" y="4128087"/>
            <a:ext cx="404608" cy="2588108"/>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19" name="爆発 1 18"/>
          <p:cNvSpPr/>
          <p:nvPr/>
        </p:nvSpPr>
        <p:spPr>
          <a:xfrm>
            <a:off x="5582053" y="1456563"/>
            <a:ext cx="1025377" cy="471462"/>
          </a:xfrm>
          <a:prstGeom prst="irregularSeal1">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0" name="正方形/長方形 19"/>
          <p:cNvSpPr/>
          <p:nvPr/>
        </p:nvSpPr>
        <p:spPr>
          <a:xfrm>
            <a:off x="5577605" y="1535775"/>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1" name="雲 20"/>
          <p:cNvSpPr/>
          <p:nvPr/>
        </p:nvSpPr>
        <p:spPr>
          <a:xfrm>
            <a:off x="5647916" y="4157552"/>
            <a:ext cx="940869" cy="442787"/>
          </a:xfrm>
          <a:prstGeom prst="cloud">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2" name="正方形/長方形 21"/>
          <p:cNvSpPr/>
          <p:nvPr/>
        </p:nvSpPr>
        <p:spPr>
          <a:xfrm>
            <a:off x="5640234" y="4202589"/>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3"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mn-ea"/>
              </a:rPr>
              <a:t>災害援護資金の貸付制度の見直し</a:t>
            </a:r>
          </a:p>
          <a:p>
            <a:pPr lvl="0">
              <a:defRPr/>
            </a:pPr>
            <a:r>
              <a:rPr lang="ja-JP" altLang="en-US" sz="2159" b="1" u="sng" dirty="0">
                <a:solidFill>
                  <a:srgbClr val="464038"/>
                </a:solidFill>
                <a:latin typeface="+mn-ea"/>
              </a:rPr>
              <a:t>（保証人不要、月賦償還、貸付利率の引き下げが可能に）　　</a:t>
            </a:r>
          </a:p>
        </p:txBody>
      </p:sp>
      <p:sp>
        <p:nvSpPr>
          <p:cNvPr id="24" name="角丸四角形 23"/>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5" name="正方形/長方形 24"/>
          <p:cNvSpPr/>
          <p:nvPr/>
        </p:nvSpPr>
        <p:spPr>
          <a:xfrm>
            <a:off x="6218150" y="1921185"/>
            <a:ext cx="5601700" cy="123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116564" indent="-493456" defTabSz="986912">
              <a:spcAft>
                <a:spcPts val="648"/>
              </a:spcAft>
              <a:defRPr/>
            </a:pPr>
            <a:r>
              <a:rPr kumimoji="1" lang="ja-JP" altLang="en-US" sz="1511" dirty="0">
                <a:solidFill>
                  <a:srgbClr val="464038"/>
                </a:solidFill>
                <a:latin typeface="+mn-ea"/>
              </a:rPr>
              <a:t>○ 保証人を立てることが難しい</a:t>
            </a:r>
            <a:endParaRPr kumimoji="1" lang="en-US" altLang="ja-JP" sz="1511" dirty="0">
              <a:solidFill>
                <a:srgbClr val="464038"/>
              </a:solidFill>
              <a:latin typeface="+mn-ea"/>
            </a:endParaRPr>
          </a:p>
          <a:p>
            <a:pPr marL="116564" indent="-493456" defTabSz="986912">
              <a:spcAft>
                <a:spcPts val="648"/>
              </a:spcAft>
              <a:defRPr/>
            </a:pPr>
            <a:r>
              <a:rPr kumimoji="1" lang="ja-JP" altLang="en-US" sz="1511" dirty="0">
                <a:solidFill>
                  <a:srgbClr val="464038"/>
                </a:solidFill>
                <a:latin typeface="+mn-ea"/>
              </a:rPr>
              <a:t>○ 貸付利率が高く、借りることをためらう</a:t>
            </a:r>
            <a:endParaRPr kumimoji="1" lang="en-US" altLang="ja-JP" sz="1511" dirty="0">
              <a:solidFill>
                <a:srgbClr val="464038"/>
              </a:solidFill>
              <a:latin typeface="+mn-ea"/>
            </a:endParaRPr>
          </a:p>
          <a:p>
            <a:pPr marL="116564" indent="-493456" defTabSz="986912">
              <a:lnSpc>
                <a:spcPts val="1511"/>
              </a:lnSpc>
              <a:spcAft>
                <a:spcPts val="648"/>
              </a:spcAft>
              <a:defRPr/>
            </a:pPr>
            <a:r>
              <a:rPr kumimoji="1" lang="ja-JP" altLang="en-US" sz="1511" dirty="0">
                <a:solidFill>
                  <a:srgbClr val="464038"/>
                </a:solidFill>
                <a:latin typeface="+mn-ea"/>
              </a:rPr>
              <a:t>○ 年払いや半年払いは、月払いに比べ</a:t>
            </a:r>
            <a:endParaRPr kumimoji="1" lang="en-US" altLang="ja-JP" sz="1511" dirty="0">
              <a:solidFill>
                <a:srgbClr val="464038"/>
              </a:solidFill>
              <a:latin typeface="+mn-ea"/>
            </a:endParaRPr>
          </a:p>
          <a:p>
            <a:pPr marL="116564" indent="-493456" defTabSz="986912">
              <a:lnSpc>
                <a:spcPts val="1511"/>
              </a:lnSpc>
              <a:spcAft>
                <a:spcPts val="648"/>
              </a:spcAft>
              <a:defRPr/>
            </a:pPr>
            <a:r>
              <a:rPr kumimoji="1" lang="ja-JP" altLang="en-US" sz="1511" dirty="0">
                <a:solidFill>
                  <a:srgbClr val="464038"/>
                </a:solidFill>
                <a:latin typeface="+mn-ea"/>
              </a:rPr>
              <a:t>     被災者に重い負担感</a:t>
            </a:r>
            <a:endParaRPr kumimoji="1" lang="en-US" altLang="ja-JP" sz="1511" dirty="0">
              <a:solidFill>
                <a:srgbClr val="464038"/>
              </a:solidFill>
              <a:latin typeface="+mn-ea"/>
            </a:endParaRPr>
          </a:p>
        </p:txBody>
      </p:sp>
      <p:sp>
        <p:nvSpPr>
          <p:cNvPr id="26" name="角丸四角形 25"/>
          <p:cNvSpPr/>
          <p:nvPr/>
        </p:nvSpPr>
        <p:spPr>
          <a:xfrm>
            <a:off x="6065728" y="4515857"/>
            <a:ext cx="3976617" cy="1240705"/>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defTabSz="986912">
              <a:defRPr/>
            </a:pPr>
            <a:r>
              <a:rPr kumimoji="1" lang="ja-JP" altLang="en-US" sz="1511" dirty="0">
                <a:solidFill>
                  <a:srgbClr val="464038"/>
                </a:solidFill>
                <a:latin typeface="+mn-ea"/>
              </a:rPr>
              <a:t>地域の実情に応じた災害援護資金の貸し付け条件や返済方法の設定が可能となり、被災者の返済負担を軽減</a:t>
            </a:r>
            <a:endParaRPr kumimoji="1" lang="en-US" altLang="ja-JP" sz="1511" dirty="0">
              <a:solidFill>
                <a:srgbClr val="464038"/>
              </a:solidFill>
              <a:latin typeface="+mn-ea"/>
            </a:endParaRPr>
          </a:p>
        </p:txBody>
      </p:sp>
      <p:sp>
        <p:nvSpPr>
          <p:cNvPr id="27" name="角丸四角形 26"/>
          <p:cNvSpPr/>
          <p:nvPr/>
        </p:nvSpPr>
        <p:spPr>
          <a:xfrm>
            <a:off x="5982140" y="5870997"/>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r>
              <a:rPr kumimoji="1" lang="ja-JP" altLang="en-US" sz="1943" b="1" dirty="0">
                <a:solidFill>
                  <a:srgbClr val="E67D50"/>
                </a:solidFill>
                <a:latin typeface="+mn-ea"/>
              </a:rPr>
              <a:t>きめ細やかな被災者支援へ</a:t>
            </a:r>
          </a:p>
        </p:txBody>
      </p:sp>
      <p:sp>
        <p:nvSpPr>
          <p:cNvPr id="28" name="テキスト ボックス 27"/>
          <p:cNvSpPr txBox="1"/>
          <p:nvPr/>
        </p:nvSpPr>
        <p:spPr>
          <a:xfrm>
            <a:off x="809148" y="5658657"/>
            <a:ext cx="4856963" cy="740011"/>
          </a:xfrm>
          <a:prstGeom prst="rect">
            <a:avLst/>
          </a:prstGeom>
          <a:noFill/>
        </p:spPr>
        <p:txBody>
          <a:bodyPr wrap="square" rtlCol="0">
            <a:spAutoFit/>
          </a:bodyPr>
          <a:lstStyle/>
          <a:p>
            <a:pPr defTabSz="986912">
              <a:defRPr/>
            </a:pPr>
            <a:r>
              <a:rPr kumimoji="1" lang="ja-JP" altLang="en-US" sz="1403" dirty="0">
                <a:solidFill>
                  <a:srgbClr val="464038"/>
                </a:solidFill>
                <a:latin typeface="Calibri"/>
                <a:ea typeface="ＭＳ Ｐゴシック" panose="020B0600070205080204" pitchFamily="50" charset="-128"/>
              </a:rPr>
              <a:t>・保証人を不要とすることが可能に</a:t>
            </a:r>
            <a:endParaRPr kumimoji="1" lang="en-US" altLang="ja-JP" sz="1403" dirty="0">
              <a:solidFill>
                <a:srgbClr val="464038"/>
              </a:solidFill>
              <a:latin typeface="Calibri"/>
              <a:ea typeface="ＭＳ Ｐゴシック" panose="020B0600070205080204" pitchFamily="50" charset="-128"/>
            </a:endParaRPr>
          </a:p>
          <a:p>
            <a:pPr defTabSz="986912">
              <a:defRPr/>
            </a:pPr>
            <a:r>
              <a:rPr kumimoji="1" lang="ja-JP" altLang="en-US" sz="1403" dirty="0">
                <a:solidFill>
                  <a:srgbClr val="464038"/>
                </a:solidFill>
                <a:latin typeface="Calibri"/>
                <a:ea typeface="ＭＳ Ｐゴシック" panose="020B0600070205080204" pitchFamily="50" charset="-128"/>
              </a:rPr>
              <a:t>・貸付利率は年３％以内で条例で定める率とすることが可能に</a:t>
            </a:r>
            <a:endParaRPr kumimoji="1" lang="en-US" altLang="ja-JP" sz="1403" dirty="0">
              <a:solidFill>
                <a:srgbClr val="464038"/>
              </a:solidFill>
              <a:latin typeface="Calibri"/>
              <a:ea typeface="ＭＳ Ｐゴシック" panose="020B0600070205080204" pitchFamily="50" charset="-128"/>
            </a:endParaRPr>
          </a:p>
          <a:p>
            <a:pPr defTabSz="986912">
              <a:defRPr/>
            </a:pPr>
            <a:r>
              <a:rPr kumimoji="1" lang="ja-JP" altLang="en-US" sz="1403" dirty="0">
                <a:solidFill>
                  <a:srgbClr val="464038"/>
                </a:solidFill>
                <a:latin typeface="Calibri"/>
                <a:ea typeface="ＭＳ Ｐゴシック" panose="020B0600070205080204" pitchFamily="50" charset="-128"/>
              </a:rPr>
              <a:t>・返済方法を年払い、半年払い、月払いから選択可能に</a:t>
            </a:r>
            <a:endParaRPr kumimoji="1" lang="en-US" altLang="ja-JP" sz="1403" dirty="0">
              <a:solidFill>
                <a:srgbClr val="464038"/>
              </a:solidFill>
              <a:latin typeface="Calibri"/>
              <a:ea typeface="ＭＳ Ｐゴシック" panose="020B0600070205080204" pitchFamily="50" charset="-128"/>
            </a:endParaRPr>
          </a:p>
        </p:txBody>
      </p:sp>
      <p:sp>
        <p:nvSpPr>
          <p:cNvPr id="29" name="角丸四角形 28"/>
          <p:cNvSpPr/>
          <p:nvPr/>
        </p:nvSpPr>
        <p:spPr>
          <a:xfrm>
            <a:off x="903849" y="4540060"/>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0" name="テキスト ボックス 29"/>
          <p:cNvSpPr txBox="1"/>
          <p:nvPr/>
        </p:nvSpPr>
        <p:spPr>
          <a:xfrm>
            <a:off x="903850" y="4530925"/>
            <a:ext cx="4530546" cy="88966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727" dirty="0">
                <a:solidFill>
                  <a:srgbClr val="464038"/>
                </a:solidFill>
                <a:latin typeface="+mn-ea"/>
              </a:rPr>
              <a:t>地域の実情に応じ、</a:t>
            </a:r>
            <a:endParaRPr kumimoji="1" lang="en-US" altLang="ja-JP" sz="1727" dirty="0">
              <a:solidFill>
                <a:srgbClr val="464038"/>
              </a:solidFill>
              <a:latin typeface="+mn-ea"/>
            </a:endParaRPr>
          </a:p>
          <a:p>
            <a:pPr algn="ctr" defTabSz="986912">
              <a:defRPr/>
            </a:pPr>
            <a:r>
              <a:rPr kumimoji="1" lang="ja-JP" altLang="en-US" sz="1727" b="1" dirty="0">
                <a:solidFill>
                  <a:srgbClr val="E67D50"/>
                </a:solidFill>
                <a:latin typeface="+mn-ea"/>
              </a:rPr>
              <a:t>市町村が条例で貸し付け条件や返済方法を</a:t>
            </a:r>
            <a:endParaRPr kumimoji="1" lang="en-US" altLang="ja-JP" sz="1727" b="1" dirty="0">
              <a:solidFill>
                <a:srgbClr val="E67D50"/>
              </a:solidFill>
              <a:latin typeface="+mn-ea"/>
            </a:endParaRPr>
          </a:p>
          <a:p>
            <a:pPr algn="ctr" defTabSz="986912">
              <a:defRPr/>
            </a:pPr>
            <a:r>
              <a:rPr kumimoji="1" lang="ja-JP" altLang="en-US" sz="1727" b="1" dirty="0">
                <a:solidFill>
                  <a:srgbClr val="E67D50"/>
                </a:solidFill>
                <a:latin typeface="+mn-ea"/>
              </a:rPr>
              <a:t>決定できるよう裁量を拡大</a:t>
            </a:r>
          </a:p>
        </p:txBody>
      </p:sp>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8466" y="5431922"/>
            <a:ext cx="787483" cy="1006369"/>
          </a:xfrm>
          <a:prstGeom prst="rect">
            <a:avLst/>
          </a:prstGeom>
        </p:spPr>
      </p:pic>
      <p:sp>
        <p:nvSpPr>
          <p:cNvPr id="33" name="二等辺三角形 32"/>
          <p:cNvSpPr/>
          <p:nvPr/>
        </p:nvSpPr>
        <p:spPr>
          <a:xfrm flipV="1">
            <a:off x="7192873" y="5610425"/>
            <a:ext cx="964861" cy="211886"/>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34" name="角丸四角形 33"/>
          <p:cNvSpPr/>
          <p:nvPr/>
        </p:nvSpPr>
        <p:spPr>
          <a:xfrm>
            <a:off x="6218150" y="3209810"/>
            <a:ext cx="3649968" cy="62180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5" name="テキスト ボックス 34"/>
          <p:cNvSpPr txBox="1"/>
          <p:nvPr/>
        </p:nvSpPr>
        <p:spPr>
          <a:xfrm>
            <a:off x="6630652" y="3223967"/>
            <a:ext cx="2531854" cy="623889"/>
          </a:xfrm>
          <a:prstGeom prst="rect">
            <a:avLst/>
          </a:prstGeom>
          <a:noFill/>
          <a:ln w="28575">
            <a:noFill/>
          </a:ln>
        </p:spPr>
        <p:txBody>
          <a:bodyPr wrap="square" rtlCol="0">
            <a:spAutoFit/>
          </a:bodyPr>
          <a:lstStyle/>
          <a:p>
            <a:pPr algn="ctr" defTabSz="986912">
              <a:defRPr/>
            </a:pPr>
            <a:r>
              <a:rPr kumimoji="1" lang="ja-JP" altLang="en-US" sz="1727" b="1" dirty="0">
                <a:solidFill>
                  <a:srgbClr val="E67D50"/>
                </a:solidFill>
                <a:latin typeface="+mn-ea"/>
              </a:rPr>
              <a:t>貸付の条件が</a:t>
            </a:r>
            <a:endParaRPr kumimoji="1" lang="en-US" altLang="ja-JP" sz="1727" b="1" dirty="0">
              <a:solidFill>
                <a:srgbClr val="E67D50"/>
              </a:solidFill>
              <a:latin typeface="+mn-ea"/>
            </a:endParaRPr>
          </a:p>
          <a:p>
            <a:pPr algn="ctr" defTabSz="986912">
              <a:defRPr/>
            </a:pPr>
            <a:r>
              <a:rPr kumimoji="1" lang="ja-JP" altLang="en-US" sz="1727" b="1" dirty="0">
                <a:solidFill>
                  <a:srgbClr val="E67D50"/>
                </a:solidFill>
                <a:latin typeface="+mn-ea"/>
              </a:rPr>
              <a:t>被災者にとって厳しい</a:t>
            </a:r>
          </a:p>
        </p:txBody>
      </p:sp>
      <p:sp>
        <p:nvSpPr>
          <p:cNvPr id="37" name="角丸四角形 36"/>
          <p:cNvSpPr/>
          <p:nvPr/>
        </p:nvSpPr>
        <p:spPr>
          <a:xfrm>
            <a:off x="91408" y="1097605"/>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ja-JP" altLang="en-US" sz="1511" dirty="0">
                <a:solidFill>
                  <a:srgbClr val="464038"/>
                </a:solidFill>
                <a:latin typeface="+mn-ea"/>
              </a:rPr>
              <a:t>提案主体：平成</a:t>
            </a:r>
            <a:r>
              <a:rPr kumimoji="1" lang="en-US" altLang="ja-JP" sz="1511" dirty="0">
                <a:solidFill>
                  <a:srgbClr val="464038"/>
                </a:solidFill>
                <a:latin typeface="+mn-ea"/>
              </a:rPr>
              <a:t>29</a:t>
            </a:r>
            <a:r>
              <a:rPr kumimoji="1" lang="ja-JP" altLang="en-US" sz="1511" dirty="0">
                <a:solidFill>
                  <a:srgbClr val="464038"/>
                </a:solidFill>
                <a:latin typeface="+mn-ea"/>
              </a:rPr>
              <a:t>年：岩泉町　　平成</a:t>
            </a:r>
            <a:r>
              <a:rPr kumimoji="1" lang="en-US" altLang="ja-JP" sz="1511" dirty="0">
                <a:solidFill>
                  <a:srgbClr val="464038"/>
                </a:solidFill>
                <a:latin typeface="+mn-ea"/>
              </a:rPr>
              <a:t>30</a:t>
            </a:r>
            <a:r>
              <a:rPr kumimoji="1" lang="ja-JP" altLang="en-US" sz="1511" dirty="0">
                <a:solidFill>
                  <a:srgbClr val="464038"/>
                </a:solidFill>
                <a:latin typeface="+mn-ea"/>
              </a:rPr>
              <a:t>年：八戸市、三沢市、おいらせ町、階上町、熊本市</a:t>
            </a:r>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892" y="2761716"/>
            <a:ext cx="674654" cy="996921"/>
          </a:xfrm>
          <a:prstGeom prst="rect">
            <a:avLst/>
          </a:prstGeom>
        </p:spPr>
      </p:pic>
      <p:sp>
        <p:nvSpPr>
          <p:cNvPr id="39" name="テキスト ボックス 38"/>
          <p:cNvSpPr txBox="1"/>
          <p:nvPr/>
        </p:nvSpPr>
        <p:spPr>
          <a:xfrm>
            <a:off x="2610995" y="2808263"/>
            <a:ext cx="2224699" cy="457689"/>
          </a:xfrm>
          <a:prstGeom prst="rect">
            <a:avLst/>
          </a:prstGeom>
          <a:noFill/>
        </p:spPr>
        <p:txBody>
          <a:bodyPr wrap="square" rtlCol="0">
            <a:spAutoFit/>
          </a:bodyPr>
          <a:lstStyle/>
          <a:p>
            <a:r>
              <a:rPr kumimoji="1" lang="ja-JP" altLang="en-US" sz="1187" dirty="0">
                <a:solidFill>
                  <a:srgbClr val="464038"/>
                </a:solidFill>
              </a:rPr>
              <a:t>早く生活を立て直したいのに貸付が受けられない・・・</a:t>
            </a:r>
          </a:p>
        </p:txBody>
      </p:sp>
      <p:sp>
        <p:nvSpPr>
          <p:cNvPr id="40" name="角丸四角形吹き出し 39"/>
          <p:cNvSpPr/>
          <p:nvPr/>
        </p:nvSpPr>
        <p:spPr>
          <a:xfrm>
            <a:off x="2401917" y="2748176"/>
            <a:ext cx="2612397" cy="571900"/>
          </a:xfrm>
          <a:prstGeom prst="wedgeRoundRectCallout">
            <a:avLst>
              <a:gd name="adj1" fmla="val -56813"/>
              <a:gd name="adj2" fmla="val 31290"/>
              <a:gd name="adj3" fmla="val 16667"/>
            </a:avLst>
          </a:prstGeom>
          <a:no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41" name="正方形/長方形 40"/>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（参考）提案事例②</a:t>
            </a:r>
            <a:endParaRPr kumimoji="1" lang="ja-JP" altLang="en-US" sz="2159" b="1" dirty="0">
              <a:solidFill>
                <a:schemeClr val="bg1"/>
              </a:solidFill>
            </a:endParaRPr>
          </a:p>
        </p:txBody>
      </p:sp>
      <p:grpSp>
        <p:nvGrpSpPr>
          <p:cNvPr id="42" name="グループ化 41"/>
          <p:cNvGrpSpPr/>
          <p:nvPr/>
        </p:nvGrpSpPr>
        <p:grpSpPr>
          <a:xfrm>
            <a:off x="304800" y="6897826"/>
            <a:ext cx="10014439" cy="542932"/>
            <a:chOff x="30986" y="6345339"/>
            <a:chExt cx="9278411" cy="503028"/>
          </a:xfrm>
          <a:noFill/>
        </p:grpSpPr>
        <p:sp>
          <p:nvSpPr>
            <p:cNvPr id="43" name="テキスト ボックス 42"/>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44" name="テキスト ボックス 43"/>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45" name="テキスト ボックス 44"/>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pic>
        <p:nvPicPr>
          <p:cNvPr id="49" name="図 48"/>
          <p:cNvPicPr>
            <a:picLocks noChangeAspect="1"/>
          </p:cNvPicPr>
          <p:nvPr/>
        </p:nvPicPr>
        <p:blipFill>
          <a:blip r:embed="rId4"/>
          <a:stretch>
            <a:fillRect/>
          </a:stretch>
        </p:blipFill>
        <p:spPr>
          <a:xfrm>
            <a:off x="9458460" y="2614611"/>
            <a:ext cx="786452" cy="1237595"/>
          </a:xfrm>
          <a:prstGeom prst="rect">
            <a:avLst/>
          </a:prstGeom>
        </p:spPr>
      </p:pic>
      <p:pic>
        <p:nvPicPr>
          <p:cNvPr id="46" name="図 45"/>
          <p:cNvPicPr>
            <a:picLocks noChangeAspect="1"/>
          </p:cNvPicPr>
          <p:nvPr/>
        </p:nvPicPr>
        <p:blipFill>
          <a:blip r:embed="rId5"/>
          <a:stretch>
            <a:fillRect/>
          </a:stretch>
        </p:blipFill>
        <p:spPr>
          <a:xfrm>
            <a:off x="9578497" y="7069399"/>
            <a:ext cx="480214" cy="465438"/>
          </a:xfrm>
          <a:prstGeom prst="rect">
            <a:avLst/>
          </a:prstGeom>
        </p:spPr>
      </p:pic>
      <p:pic>
        <p:nvPicPr>
          <p:cNvPr id="47" name="図 46"/>
          <p:cNvPicPr>
            <a:picLocks noChangeAspect="1"/>
          </p:cNvPicPr>
          <p:nvPr/>
        </p:nvPicPr>
        <p:blipFill>
          <a:blip r:embed="rId6"/>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35747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4" name="角丸四角形 23"/>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grpSp>
        <p:nvGrpSpPr>
          <p:cNvPr id="42" name="グループ化 41"/>
          <p:cNvGrpSpPr/>
          <p:nvPr/>
        </p:nvGrpSpPr>
        <p:grpSpPr>
          <a:xfrm>
            <a:off x="304800" y="6897826"/>
            <a:ext cx="10014439" cy="542932"/>
            <a:chOff x="30986" y="6345339"/>
            <a:chExt cx="9278411" cy="503028"/>
          </a:xfrm>
          <a:noFill/>
        </p:grpSpPr>
        <p:sp>
          <p:nvSpPr>
            <p:cNvPr id="43" name="テキスト ボックス 42"/>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44" name="テキスト ボックス 43"/>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45" name="テキスト ボックス 44"/>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sp>
        <p:nvSpPr>
          <p:cNvPr id="46" name="テキスト ボックス 45"/>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47" name="直線コネクタ 46"/>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50" name="右矢印 49"/>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51" name="角丸四角形 50"/>
          <p:cNvSpPr/>
          <p:nvPr/>
        </p:nvSpPr>
        <p:spPr>
          <a:xfrm>
            <a:off x="786081" y="1621438"/>
            <a:ext cx="4855223" cy="2253635"/>
          </a:xfrm>
          <a:prstGeom prst="roundRect">
            <a:avLst>
              <a:gd name="adj" fmla="val 9935"/>
            </a:avLst>
          </a:prstGeom>
          <a:no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52" name="角丸四角形 51"/>
          <p:cNvSpPr/>
          <p:nvPr/>
        </p:nvSpPr>
        <p:spPr>
          <a:xfrm>
            <a:off x="5832185" y="1603211"/>
            <a:ext cx="4468413" cy="2262925"/>
          </a:xfrm>
          <a:prstGeom prst="roundRect">
            <a:avLst>
              <a:gd name="adj" fmla="val 11281"/>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sp>
        <p:nvSpPr>
          <p:cNvPr id="53" name="テキスト ボックス 52"/>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54" name="直線コネクタ 53"/>
          <p:cNvCxnSpPr/>
          <p:nvPr/>
        </p:nvCxnSpPr>
        <p:spPr>
          <a:xfrm>
            <a:off x="611731" y="4151713"/>
            <a:ext cx="0" cy="2564481"/>
          </a:xfrm>
          <a:prstGeom prst="line">
            <a:avLst/>
          </a:prstGeom>
          <a:noFill/>
          <a:ln w="9525">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86080" y="4286053"/>
            <a:ext cx="4850827"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56" name="角丸四角形 55"/>
          <p:cNvSpPr/>
          <p:nvPr/>
        </p:nvSpPr>
        <p:spPr>
          <a:xfrm>
            <a:off x="5832185" y="4286053"/>
            <a:ext cx="4465042" cy="2251617"/>
          </a:xfrm>
          <a:prstGeom prst="roundRect">
            <a:avLst>
              <a:gd name="adj" fmla="val 8113"/>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57" name="右矢印 56"/>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59" name="下矢印 58"/>
          <p:cNvSpPr/>
          <p:nvPr/>
        </p:nvSpPr>
        <p:spPr>
          <a:xfrm>
            <a:off x="2515417" y="3625184"/>
            <a:ext cx="1359216" cy="755002"/>
          </a:xfrm>
          <a:prstGeom prst="downArrow">
            <a:avLst/>
          </a:prstGeom>
          <a:solidFill>
            <a:srgbClr val="ACC7D0"/>
          </a:solidFill>
          <a:ln w="1905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60" name="テキスト ボックス 59"/>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61" name="正方形/長方形 60"/>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62" name="正方形/長方形 61"/>
          <p:cNvSpPr/>
          <p:nvPr/>
        </p:nvSpPr>
        <p:spPr>
          <a:xfrm>
            <a:off x="212843" y="4148507"/>
            <a:ext cx="404608" cy="2557899"/>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63" name="爆発 1 62"/>
          <p:cNvSpPr/>
          <p:nvPr/>
        </p:nvSpPr>
        <p:spPr>
          <a:xfrm>
            <a:off x="5736686" y="1403210"/>
            <a:ext cx="943571" cy="653889"/>
          </a:xfrm>
          <a:prstGeom prst="irregularSeal1">
            <a:avLst/>
          </a:prstGeom>
          <a:solidFill>
            <a:srgbClr val="ACC7D0"/>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64" name="正方形/長方形 63"/>
          <p:cNvSpPr/>
          <p:nvPr/>
        </p:nvSpPr>
        <p:spPr>
          <a:xfrm>
            <a:off x="5707698" y="1544667"/>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65" name="雲 64"/>
          <p:cNvSpPr/>
          <p:nvPr/>
        </p:nvSpPr>
        <p:spPr>
          <a:xfrm>
            <a:off x="5656531" y="4124721"/>
            <a:ext cx="985486" cy="463785"/>
          </a:xfrm>
          <a:prstGeom prst="cloud">
            <a:avLst/>
          </a:prstGeom>
          <a:solidFill>
            <a:srgbClr val="ACC7D0"/>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66" name="正方形/長方形 65"/>
          <p:cNvSpPr/>
          <p:nvPr/>
        </p:nvSpPr>
        <p:spPr>
          <a:xfrm>
            <a:off x="5671223" y="4174755"/>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67"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rPr>
              <a:t>放課後児童クラブに係る「従うべき基準」の見直し</a:t>
            </a:r>
          </a:p>
        </p:txBody>
      </p:sp>
      <p:sp>
        <p:nvSpPr>
          <p:cNvPr id="68" name="正方形/長方形 67"/>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a:t>
            </a:r>
            <a:r>
              <a:rPr kumimoji="1" lang="ja-JP" altLang="en-US" sz="2159" b="1" dirty="0">
                <a:solidFill>
                  <a:schemeClr val="bg1"/>
                </a:solidFill>
              </a:rPr>
              <a:t>③</a:t>
            </a:r>
          </a:p>
        </p:txBody>
      </p:sp>
      <p:sp>
        <p:nvSpPr>
          <p:cNvPr id="69" name="角丸四角形 68"/>
          <p:cNvSpPr/>
          <p:nvPr/>
        </p:nvSpPr>
        <p:spPr>
          <a:xfrm>
            <a:off x="6281893" y="6037585"/>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endParaRPr kumimoji="1" lang="ja-JP" altLang="en-US" sz="1943" b="1" dirty="0">
              <a:solidFill>
                <a:srgbClr val="E67D50"/>
              </a:solidFill>
              <a:latin typeface="+mn-ea"/>
            </a:endParaRPr>
          </a:p>
        </p:txBody>
      </p:sp>
      <p:sp>
        <p:nvSpPr>
          <p:cNvPr id="70" name="角丸四角形 69"/>
          <p:cNvSpPr/>
          <p:nvPr/>
        </p:nvSpPr>
        <p:spPr>
          <a:xfrm>
            <a:off x="903849" y="4540060"/>
            <a:ext cx="4578826" cy="913181"/>
          </a:xfrm>
          <a:prstGeom prst="roundRect">
            <a:avLst/>
          </a:prstGeom>
          <a:solidFill>
            <a:srgbClr val="ACC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71" name="テキスト ボックス 70"/>
          <p:cNvSpPr txBox="1"/>
          <p:nvPr/>
        </p:nvSpPr>
        <p:spPr>
          <a:xfrm>
            <a:off x="902953" y="4703797"/>
            <a:ext cx="4530546" cy="584775"/>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6E6457"/>
                </a:solidFill>
                <a:latin typeface="+mn-ea"/>
              </a:rPr>
              <a:t> </a:t>
            </a:r>
            <a:r>
              <a:rPr kumimoji="1" lang="ja-JP" altLang="en-US" sz="1600" b="1" dirty="0">
                <a:solidFill>
                  <a:srgbClr val="464038"/>
                </a:solidFill>
                <a:latin typeface="+mn-ea"/>
              </a:rPr>
              <a:t>地方の創意工夫を活かすため</a:t>
            </a:r>
            <a:r>
              <a:rPr kumimoji="1" lang="ja-JP" altLang="en-US" sz="1600" b="1" dirty="0" smtClean="0">
                <a:solidFill>
                  <a:srgbClr val="464038"/>
                </a:solidFill>
                <a:latin typeface="+mn-ea"/>
              </a:rPr>
              <a:t>に</a:t>
            </a:r>
            <a:endParaRPr kumimoji="1" lang="en-US" altLang="ja-JP" sz="1600" b="1" dirty="0" smtClean="0">
              <a:solidFill>
                <a:srgbClr val="464038"/>
              </a:solidFill>
              <a:latin typeface="+mn-ea"/>
            </a:endParaRPr>
          </a:p>
          <a:p>
            <a:pPr algn="ctr" defTabSz="986912">
              <a:defRPr/>
            </a:pPr>
            <a:r>
              <a:rPr kumimoji="1" lang="ja-JP" altLang="en-US" sz="1600" b="1" dirty="0" smtClean="0">
                <a:solidFill>
                  <a:srgbClr val="EE7D50"/>
                </a:solidFill>
                <a:latin typeface="+mn-ea"/>
              </a:rPr>
              <a:t>  </a:t>
            </a:r>
            <a:r>
              <a:rPr kumimoji="1" lang="ja-JP" altLang="en-US" sz="1600" b="1" dirty="0">
                <a:solidFill>
                  <a:srgbClr val="EE7D50"/>
                </a:solidFill>
                <a:latin typeface="+mn-ea"/>
              </a:rPr>
              <a:t>「従うべき基準」を参酌化</a:t>
            </a:r>
          </a:p>
        </p:txBody>
      </p:sp>
      <p:sp>
        <p:nvSpPr>
          <p:cNvPr id="73" name="二等辺三角形 72"/>
          <p:cNvSpPr/>
          <p:nvPr/>
        </p:nvSpPr>
        <p:spPr>
          <a:xfrm flipV="1">
            <a:off x="7658430" y="5849562"/>
            <a:ext cx="964861" cy="131078"/>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75" name="角丸四角形 74"/>
          <p:cNvSpPr/>
          <p:nvPr/>
        </p:nvSpPr>
        <p:spPr>
          <a:xfrm>
            <a:off x="91409" y="1001716"/>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smtClean="0">
                <a:solidFill>
                  <a:srgbClr val="464038"/>
                </a:solidFill>
                <a:latin typeface="游ゴシック" panose="020B0400000000000000" pitchFamily="50" charset="-128"/>
                <a:ea typeface="游ゴシック" panose="020B0400000000000000" pitchFamily="50" charset="-128"/>
              </a:rPr>
              <a:t>提案主体：</a:t>
            </a:r>
            <a:r>
              <a:rPr kumimoji="1" lang="ja-JP" altLang="en-US" sz="1511" dirty="0">
                <a:solidFill>
                  <a:srgbClr val="464038"/>
                </a:solidFill>
                <a:latin typeface="游ゴシック" panose="020B0400000000000000" pitchFamily="50" charset="-128"/>
              </a:rPr>
              <a:t>提案主体：全国知事会、全国市長会、全国町村会等（のべ１４５団体）</a:t>
            </a:r>
          </a:p>
        </p:txBody>
      </p:sp>
      <p:sp>
        <p:nvSpPr>
          <p:cNvPr id="76" name="テキスト ボックス 75"/>
          <p:cNvSpPr txBox="1"/>
          <p:nvPr/>
        </p:nvSpPr>
        <p:spPr>
          <a:xfrm>
            <a:off x="1108192" y="1834773"/>
            <a:ext cx="422825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児童クラブの</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従事者</a:t>
            </a:r>
            <a:endParaRPr kumimoji="1" lang="en-US" altLang="ja-JP"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児童支援員）の資格と員数を</a:t>
            </a:r>
            <a:endParaRPr kumimoji="1" lang="en-US" altLang="ja-JP"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「従うべき基準」</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として規定</a:t>
            </a:r>
          </a:p>
        </p:txBody>
      </p:sp>
      <p:sp>
        <p:nvSpPr>
          <p:cNvPr id="77" name="テキスト ボックス 76"/>
          <p:cNvSpPr txBox="1"/>
          <p:nvPr/>
        </p:nvSpPr>
        <p:spPr>
          <a:xfrm>
            <a:off x="5963415" y="2148548"/>
            <a:ext cx="42613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放課後児童クラブのニーズは増加するものの、地方</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では人材確保が</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難しい</a:t>
            </a:r>
            <a:endPar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78" name="テキスト ボックス 77"/>
          <p:cNvSpPr txBox="1"/>
          <p:nvPr/>
        </p:nvSpPr>
        <p:spPr>
          <a:xfrm>
            <a:off x="6143199" y="4557049"/>
            <a:ext cx="4498923" cy="1569660"/>
          </a:xfrm>
          <a:prstGeom prst="rect">
            <a:avLst/>
          </a:prstGeom>
          <a:noFill/>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市町村が適当と認めた方が</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放課後児童支援員になることができる</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88899" marR="0" lvl="0" indent="-88899"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必要</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な人員の体制</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を</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市町村</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自らが定めることができる</a:t>
            </a:r>
          </a:p>
          <a:p>
            <a:pPr marL="88899" marR="0" lvl="0" indent="-88899"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80" name="正方形/長方形 79"/>
          <p:cNvSpPr/>
          <p:nvPr/>
        </p:nvSpPr>
        <p:spPr>
          <a:xfrm>
            <a:off x="5812561" y="5981532"/>
            <a:ext cx="4800690"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サービスの</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質</a:t>
            </a: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を</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確保</a:t>
            </a: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しながら、</a:t>
            </a:r>
            <a:endParaRPr kumimoji="1" lang="en-US" altLang="ja-JP"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地域</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の実情に応じた運営の工夫ができる</a:t>
            </a:r>
            <a:endParaRPr kumimoji="1" lang="ja-JP" altLang="en-US" sz="1600" b="1" i="0" u="none" strike="sng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p:txBody>
      </p:sp>
      <p:graphicFrame>
        <p:nvGraphicFramePr>
          <p:cNvPr id="81" name="表 80"/>
          <p:cNvGraphicFramePr>
            <a:graphicFrameLocks noGrp="1"/>
          </p:cNvGraphicFramePr>
          <p:nvPr>
            <p:extLst>
              <p:ext uri="{D42A27DB-BD31-4B8C-83A1-F6EECF244321}">
                <p14:modId xmlns:p14="http://schemas.microsoft.com/office/powerpoint/2010/main" val="1832035938"/>
              </p:ext>
            </p:extLst>
          </p:nvPr>
        </p:nvGraphicFramePr>
        <p:xfrm>
          <a:off x="1247990" y="2736721"/>
          <a:ext cx="3914724" cy="705656"/>
        </p:xfrm>
        <a:graphic>
          <a:graphicData uri="http://schemas.openxmlformats.org/drawingml/2006/table">
            <a:tbl>
              <a:tblPr firstRow="1" bandRow="1"/>
              <a:tblGrid>
                <a:gridCol w="601282">
                  <a:extLst>
                    <a:ext uri="{9D8B030D-6E8A-4147-A177-3AD203B41FA5}">
                      <a16:colId xmlns:a16="http://schemas.microsoft.com/office/drawing/2014/main" val="3198066197"/>
                    </a:ext>
                  </a:extLst>
                </a:gridCol>
                <a:gridCol w="3313442">
                  <a:extLst>
                    <a:ext uri="{9D8B030D-6E8A-4147-A177-3AD203B41FA5}">
                      <a16:colId xmlns:a16="http://schemas.microsoft.com/office/drawing/2014/main" val="3833178648"/>
                    </a:ext>
                  </a:extLst>
                </a:gridCol>
              </a:tblGrid>
              <a:tr h="352828">
                <a:tc>
                  <a:txBody>
                    <a:bodyPr/>
                    <a:lstStyle>
                      <a:lvl1pPr marL="0" algn="l" defTabSz="1007943" rtl="0" eaLnBrk="1" latinLnBrk="0" hangingPunct="1">
                        <a:defRPr kumimoji="1" sz="1984" b="1" kern="1200">
                          <a:solidFill>
                            <a:schemeClr val="dk1"/>
                          </a:solidFill>
                          <a:latin typeface="Calibri"/>
                        </a:defRPr>
                      </a:lvl1pPr>
                      <a:lvl2pPr marL="503972" algn="l" defTabSz="1007943" rtl="0" eaLnBrk="1" latinLnBrk="0" hangingPunct="1">
                        <a:defRPr kumimoji="1" sz="1984" b="1" kern="1200">
                          <a:solidFill>
                            <a:schemeClr val="dk1"/>
                          </a:solidFill>
                          <a:latin typeface="Calibri"/>
                        </a:defRPr>
                      </a:lvl2pPr>
                      <a:lvl3pPr marL="1007943" algn="l" defTabSz="1007943" rtl="0" eaLnBrk="1" latinLnBrk="0" hangingPunct="1">
                        <a:defRPr kumimoji="1" sz="1984" b="1" kern="1200">
                          <a:solidFill>
                            <a:schemeClr val="dk1"/>
                          </a:solidFill>
                          <a:latin typeface="Calibri"/>
                        </a:defRPr>
                      </a:lvl3pPr>
                      <a:lvl4pPr marL="1511915" algn="l" defTabSz="1007943" rtl="0" eaLnBrk="1" latinLnBrk="0" hangingPunct="1">
                        <a:defRPr kumimoji="1" sz="1984" b="1" kern="1200">
                          <a:solidFill>
                            <a:schemeClr val="dk1"/>
                          </a:solidFill>
                          <a:latin typeface="Calibri"/>
                        </a:defRPr>
                      </a:lvl4pPr>
                      <a:lvl5pPr marL="2015886" algn="l" defTabSz="1007943" rtl="0" eaLnBrk="1" latinLnBrk="0" hangingPunct="1">
                        <a:defRPr kumimoji="1" sz="1984" b="1" kern="1200">
                          <a:solidFill>
                            <a:schemeClr val="dk1"/>
                          </a:solidFill>
                          <a:latin typeface="Calibri"/>
                        </a:defRPr>
                      </a:lvl5pPr>
                      <a:lvl6pPr marL="2519858" algn="l" defTabSz="1007943" rtl="0" eaLnBrk="1" latinLnBrk="0" hangingPunct="1">
                        <a:defRPr kumimoji="1" sz="1984" b="1" kern="1200">
                          <a:solidFill>
                            <a:schemeClr val="dk1"/>
                          </a:solidFill>
                          <a:latin typeface="Calibri"/>
                        </a:defRPr>
                      </a:lvl6pPr>
                      <a:lvl7pPr marL="3023829" algn="l" defTabSz="1007943" rtl="0" eaLnBrk="1" latinLnBrk="0" hangingPunct="1">
                        <a:defRPr kumimoji="1" sz="1984" b="1" kern="1200">
                          <a:solidFill>
                            <a:schemeClr val="dk1"/>
                          </a:solidFill>
                          <a:latin typeface="Calibri"/>
                        </a:defRPr>
                      </a:lvl7pPr>
                      <a:lvl8pPr marL="3527801" algn="l" defTabSz="1007943" rtl="0" eaLnBrk="1" latinLnBrk="0" hangingPunct="1">
                        <a:defRPr kumimoji="1" sz="1984" b="1" kern="1200">
                          <a:solidFill>
                            <a:schemeClr val="dk1"/>
                          </a:solidFill>
                          <a:latin typeface="Calibri"/>
                        </a:defRPr>
                      </a:lvl8pPr>
                      <a:lvl9pPr marL="4031772" algn="l" defTabSz="1007943" rtl="0" eaLnBrk="1" latinLnBrk="0" hangingPunct="1">
                        <a:defRPr kumimoji="1" sz="1984" b="1" kern="1200">
                          <a:solidFill>
                            <a:schemeClr val="dk1"/>
                          </a:solidFill>
                          <a:latin typeface="Calibri"/>
                        </a:defRPr>
                      </a:lvl9pPr>
                    </a:lstStyle>
                    <a:p>
                      <a:pPr algn="ctr"/>
                      <a:r>
                        <a:rPr kumimoji="1" lang="ja-JP" altLang="en-US" sz="1200" b="0" dirty="0" smtClean="0">
                          <a:solidFill>
                            <a:srgbClr val="464038"/>
                          </a:solidFill>
                          <a:latin typeface="游ゴシック" panose="020B0400000000000000" pitchFamily="50" charset="-128"/>
                          <a:ea typeface="游ゴシック" panose="020B0400000000000000" pitchFamily="50" charset="-128"/>
                        </a:rPr>
                        <a:t>資格</a:t>
                      </a:r>
                      <a:endParaRPr kumimoji="1" lang="ja-JP" altLang="en-US" sz="12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tc>
                  <a:txBody>
                    <a:bodyPr/>
                    <a:lstStyle>
                      <a:lvl1pPr marL="0" algn="l" defTabSz="1007943" rtl="0" eaLnBrk="1" latinLnBrk="0" hangingPunct="1">
                        <a:defRPr kumimoji="1" sz="1984" b="1" kern="1200">
                          <a:solidFill>
                            <a:schemeClr val="dk1"/>
                          </a:solidFill>
                          <a:latin typeface="Calibri"/>
                        </a:defRPr>
                      </a:lvl1pPr>
                      <a:lvl2pPr marL="503972" algn="l" defTabSz="1007943" rtl="0" eaLnBrk="1" latinLnBrk="0" hangingPunct="1">
                        <a:defRPr kumimoji="1" sz="1984" b="1" kern="1200">
                          <a:solidFill>
                            <a:schemeClr val="dk1"/>
                          </a:solidFill>
                          <a:latin typeface="Calibri"/>
                        </a:defRPr>
                      </a:lvl2pPr>
                      <a:lvl3pPr marL="1007943" algn="l" defTabSz="1007943" rtl="0" eaLnBrk="1" latinLnBrk="0" hangingPunct="1">
                        <a:defRPr kumimoji="1" sz="1984" b="1" kern="1200">
                          <a:solidFill>
                            <a:schemeClr val="dk1"/>
                          </a:solidFill>
                          <a:latin typeface="Calibri"/>
                        </a:defRPr>
                      </a:lvl3pPr>
                      <a:lvl4pPr marL="1511915" algn="l" defTabSz="1007943" rtl="0" eaLnBrk="1" latinLnBrk="0" hangingPunct="1">
                        <a:defRPr kumimoji="1" sz="1984" b="1" kern="1200">
                          <a:solidFill>
                            <a:schemeClr val="dk1"/>
                          </a:solidFill>
                          <a:latin typeface="Calibri"/>
                        </a:defRPr>
                      </a:lvl4pPr>
                      <a:lvl5pPr marL="2015886" algn="l" defTabSz="1007943" rtl="0" eaLnBrk="1" latinLnBrk="0" hangingPunct="1">
                        <a:defRPr kumimoji="1" sz="1984" b="1" kern="1200">
                          <a:solidFill>
                            <a:schemeClr val="dk1"/>
                          </a:solidFill>
                          <a:latin typeface="Calibri"/>
                        </a:defRPr>
                      </a:lvl5pPr>
                      <a:lvl6pPr marL="2519858" algn="l" defTabSz="1007943" rtl="0" eaLnBrk="1" latinLnBrk="0" hangingPunct="1">
                        <a:defRPr kumimoji="1" sz="1984" b="1" kern="1200">
                          <a:solidFill>
                            <a:schemeClr val="dk1"/>
                          </a:solidFill>
                          <a:latin typeface="Calibri"/>
                        </a:defRPr>
                      </a:lvl6pPr>
                      <a:lvl7pPr marL="3023829" algn="l" defTabSz="1007943" rtl="0" eaLnBrk="1" latinLnBrk="0" hangingPunct="1">
                        <a:defRPr kumimoji="1" sz="1984" b="1" kern="1200">
                          <a:solidFill>
                            <a:schemeClr val="dk1"/>
                          </a:solidFill>
                          <a:latin typeface="Calibri"/>
                        </a:defRPr>
                      </a:lvl7pPr>
                      <a:lvl8pPr marL="3527801" algn="l" defTabSz="1007943" rtl="0" eaLnBrk="1" latinLnBrk="0" hangingPunct="1">
                        <a:defRPr kumimoji="1" sz="1984" b="1" kern="1200">
                          <a:solidFill>
                            <a:schemeClr val="dk1"/>
                          </a:solidFill>
                          <a:latin typeface="Calibri"/>
                        </a:defRPr>
                      </a:lvl8pPr>
                      <a:lvl9pPr marL="4031772" algn="l" defTabSz="1007943" rtl="0" eaLnBrk="1" latinLnBrk="0" hangingPunct="1">
                        <a:defRPr kumimoji="1" sz="1984" b="1" kern="1200">
                          <a:solidFill>
                            <a:schemeClr val="dk1"/>
                          </a:solidFill>
                          <a:latin typeface="Calibri"/>
                        </a:defRPr>
                      </a:lvl9pPr>
                    </a:lstStyle>
                    <a:p>
                      <a:pPr algn="ctr"/>
                      <a:r>
                        <a:rPr kumimoji="1" lang="ja-JP" altLang="en-US" sz="1100" b="0" dirty="0" smtClean="0">
                          <a:solidFill>
                            <a:srgbClr val="464038"/>
                          </a:solidFill>
                          <a:latin typeface="游ゴシック" panose="020B0400000000000000" pitchFamily="50" charset="-128"/>
                          <a:ea typeface="游ゴシック" panose="020B0400000000000000" pitchFamily="50" charset="-128"/>
                        </a:rPr>
                        <a:t>保育士等の基礎資格 ＋ 一定の研修受講</a:t>
                      </a:r>
                      <a:endParaRPr kumimoji="1" lang="ja-JP" altLang="en-US" sz="11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00366006"/>
                  </a:ext>
                </a:extLst>
              </a:tr>
              <a:tr h="352828">
                <a:tc>
                  <a:txBody>
                    <a:bodyPr/>
                    <a:lstStyle>
                      <a:lvl1pPr marL="0" algn="l" defTabSz="1007943" rtl="0" eaLnBrk="1" latinLnBrk="0" hangingPunct="1">
                        <a:defRPr kumimoji="1" sz="1984" kern="1200">
                          <a:solidFill>
                            <a:schemeClr val="dk1"/>
                          </a:solidFill>
                          <a:latin typeface="Calibri"/>
                        </a:defRPr>
                      </a:lvl1pPr>
                      <a:lvl2pPr marL="503972" algn="l" defTabSz="1007943" rtl="0" eaLnBrk="1" latinLnBrk="0" hangingPunct="1">
                        <a:defRPr kumimoji="1" sz="1984" kern="1200">
                          <a:solidFill>
                            <a:schemeClr val="dk1"/>
                          </a:solidFill>
                          <a:latin typeface="Calibri"/>
                        </a:defRPr>
                      </a:lvl2pPr>
                      <a:lvl3pPr marL="1007943" algn="l" defTabSz="1007943" rtl="0" eaLnBrk="1" latinLnBrk="0" hangingPunct="1">
                        <a:defRPr kumimoji="1" sz="1984" kern="1200">
                          <a:solidFill>
                            <a:schemeClr val="dk1"/>
                          </a:solidFill>
                          <a:latin typeface="Calibri"/>
                        </a:defRPr>
                      </a:lvl3pPr>
                      <a:lvl4pPr marL="1511915" algn="l" defTabSz="1007943" rtl="0" eaLnBrk="1" latinLnBrk="0" hangingPunct="1">
                        <a:defRPr kumimoji="1" sz="1984" kern="1200">
                          <a:solidFill>
                            <a:schemeClr val="dk1"/>
                          </a:solidFill>
                          <a:latin typeface="Calibri"/>
                        </a:defRPr>
                      </a:lvl4pPr>
                      <a:lvl5pPr marL="2015886" algn="l" defTabSz="1007943" rtl="0" eaLnBrk="1" latinLnBrk="0" hangingPunct="1">
                        <a:defRPr kumimoji="1" sz="1984" kern="1200">
                          <a:solidFill>
                            <a:schemeClr val="dk1"/>
                          </a:solidFill>
                          <a:latin typeface="Calibri"/>
                        </a:defRPr>
                      </a:lvl5pPr>
                      <a:lvl6pPr marL="2519858" algn="l" defTabSz="1007943" rtl="0" eaLnBrk="1" latinLnBrk="0" hangingPunct="1">
                        <a:defRPr kumimoji="1" sz="1984" kern="1200">
                          <a:solidFill>
                            <a:schemeClr val="dk1"/>
                          </a:solidFill>
                          <a:latin typeface="Calibri"/>
                        </a:defRPr>
                      </a:lvl6pPr>
                      <a:lvl7pPr marL="3023829" algn="l" defTabSz="1007943" rtl="0" eaLnBrk="1" latinLnBrk="0" hangingPunct="1">
                        <a:defRPr kumimoji="1" sz="1984" kern="1200">
                          <a:solidFill>
                            <a:schemeClr val="dk1"/>
                          </a:solidFill>
                          <a:latin typeface="Calibri"/>
                        </a:defRPr>
                      </a:lvl7pPr>
                      <a:lvl8pPr marL="3527801" algn="l" defTabSz="1007943" rtl="0" eaLnBrk="1" latinLnBrk="0" hangingPunct="1">
                        <a:defRPr kumimoji="1" sz="1984" kern="1200">
                          <a:solidFill>
                            <a:schemeClr val="dk1"/>
                          </a:solidFill>
                          <a:latin typeface="Calibri"/>
                        </a:defRPr>
                      </a:lvl8pPr>
                      <a:lvl9pPr marL="4031772" algn="l" defTabSz="1007943" rtl="0" eaLnBrk="1" latinLnBrk="0" hangingPunct="1">
                        <a:defRPr kumimoji="1" sz="1984" kern="1200">
                          <a:solidFill>
                            <a:schemeClr val="dk1"/>
                          </a:solidFill>
                          <a:latin typeface="Calibri"/>
                        </a:defRPr>
                      </a:lvl9pPr>
                    </a:lstStyle>
                    <a:p>
                      <a:pPr algn="ctr"/>
                      <a:r>
                        <a:rPr kumimoji="1" lang="ja-JP" altLang="en-US" sz="1200" b="0" dirty="0" smtClean="0">
                          <a:solidFill>
                            <a:srgbClr val="464038"/>
                          </a:solidFill>
                          <a:latin typeface="游ゴシック" panose="020B0400000000000000" pitchFamily="50" charset="-128"/>
                          <a:ea typeface="游ゴシック" panose="020B0400000000000000" pitchFamily="50" charset="-128"/>
                        </a:rPr>
                        <a:t>員数</a:t>
                      </a:r>
                      <a:endParaRPr kumimoji="1" lang="ja-JP" altLang="en-US" sz="12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tc>
                  <a:txBody>
                    <a:bodyPr/>
                    <a:lstStyle>
                      <a:lvl1pPr marL="0" algn="l" defTabSz="1007943" rtl="0" eaLnBrk="1" latinLnBrk="0" hangingPunct="1">
                        <a:defRPr kumimoji="1" sz="1984" kern="1200">
                          <a:solidFill>
                            <a:schemeClr val="dk1"/>
                          </a:solidFill>
                          <a:latin typeface="Calibri"/>
                        </a:defRPr>
                      </a:lvl1pPr>
                      <a:lvl2pPr marL="503972" algn="l" defTabSz="1007943" rtl="0" eaLnBrk="1" latinLnBrk="0" hangingPunct="1">
                        <a:defRPr kumimoji="1" sz="1984" kern="1200">
                          <a:solidFill>
                            <a:schemeClr val="dk1"/>
                          </a:solidFill>
                          <a:latin typeface="Calibri"/>
                        </a:defRPr>
                      </a:lvl2pPr>
                      <a:lvl3pPr marL="1007943" algn="l" defTabSz="1007943" rtl="0" eaLnBrk="1" latinLnBrk="0" hangingPunct="1">
                        <a:defRPr kumimoji="1" sz="1984" kern="1200">
                          <a:solidFill>
                            <a:schemeClr val="dk1"/>
                          </a:solidFill>
                          <a:latin typeface="Calibri"/>
                        </a:defRPr>
                      </a:lvl3pPr>
                      <a:lvl4pPr marL="1511915" algn="l" defTabSz="1007943" rtl="0" eaLnBrk="1" latinLnBrk="0" hangingPunct="1">
                        <a:defRPr kumimoji="1" sz="1984" kern="1200">
                          <a:solidFill>
                            <a:schemeClr val="dk1"/>
                          </a:solidFill>
                          <a:latin typeface="Calibri"/>
                        </a:defRPr>
                      </a:lvl4pPr>
                      <a:lvl5pPr marL="2015886" algn="l" defTabSz="1007943" rtl="0" eaLnBrk="1" latinLnBrk="0" hangingPunct="1">
                        <a:defRPr kumimoji="1" sz="1984" kern="1200">
                          <a:solidFill>
                            <a:schemeClr val="dk1"/>
                          </a:solidFill>
                          <a:latin typeface="Calibri"/>
                        </a:defRPr>
                      </a:lvl5pPr>
                      <a:lvl6pPr marL="2519858" algn="l" defTabSz="1007943" rtl="0" eaLnBrk="1" latinLnBrk="0" hangingPunct="1">
                        <a:defRPr kumimoji="1" sz="1984" kern="1200">
                          <a:solidFill>
                            <a:schemeClr val="dk1"/>
                          </a:solidFill>
                          <a:latin typeface="Calibri"/>
                        </a:defRPr>
                      </a:lvl6pPr>
                      <a:lvl7pPr marL="3023829" algn="l" defTabSz="1007943" rtl="0" eaLnBrk="1" latinLnBrk="0" hangingPunct="1">
                        <a:defRPr kumimoji="1" sz="1984" kern="1200">
                          <a:solidFill>
                            <a:schemeClr val="dk1"/>
                          </a:solidFill>
                          <a:latin typeface="Calibri"/>
                        </a:defRPr>
                      </a:lvl7pPr>
                      <a:lvl8pPr marL="3527801" algn="l" defTabSz="1007943" rtl="0" eaLnBrk="1" latinLnBrk="0" hangingPunct="1">
                        <a:defRPr kumimoji="1" sz="1984" kern="1200">
                          <a:solidFill>
                            <a:schemeClr val="dk1"/>
                          </a:solidFill>
                          <a:latin typeface="Calibri"/>
                        </a:defRPr>
                      </a:lvl8pPr>
                      <a:lvl9pPr marL="4031772" algn="l" defTabSz="1007943" rtl="0" eaLnBrk="1" latinLnBrk="0" hangingPunct="1">
                        <a:defRPr kumimoji="1" sz="1984" kern="1200">
                          <a:solidFill>
                            <a:schemeClr val="dk1"/>
                          </a:solidFill>
                          <a:latin typeface="Calibri"/>
                        </a:defRPr>
                      </a:lvl9pPr>
                    </a:lstStyle>
                    <a:p>
                      <a:pPr algn="ctr"/>
                      <a:r>
                        <a:rPr kumimoji="1" lang="ja-JP" altLang="en-US" sz="1100" b="0" dirty="0" smtClean="0">
                          <a:solidFill>
                            <a:srgbClr val="464038"/>
                          </a:solidFill>
                          <a:latin typeface="游ゴシック" panose="020B0400000000000000" pitchFamily="50" charset="-128"/>
                          <a:ea typeface="游ゴシック" panose="020B0400000000000000" pitchFamily="50" charset="-128"/>
                        </a:rPr>
                        <a:t>支援の単位（概ね</a:t>
                      </a:r>
                      <a:r>
                        <a:rPr kumimoji="1" lang="en-US" altLang="ja-JP" sz="1100" b="0" dirty="0" smtClean="0">
                          <a:solidFill>
                            <a:srgbClr val="464038"/>
                          </a:solidFill>
                          <a:latin typeface="游ゴシック" panose="020B0400000000000000" pitchFamily="50" charset="-128"/>
                          <a:ea typeface="游ゴシック" panose="020B0400000000000000" pitchFamily="50" charset="-128"/>
                        </a:rPr>
                        <a:t>40</a:t>
                      </a:r>
                      <a:r>
                        <a:rPr kumimoji="1" lang="ja-JP" altLang="en-US" sz="1100" b="0" dirty="0" smtClean="0">
                          <a:solidFill>
                            <a:srgbClr val="464038"/>
                          </a:solidFill>
                          <a:latin typeface="游ゴシック" panose="020B0400000000000000" pitchFamily="50" charset="-128"/>
                          <a:ea typeface="游ゴシック" panose="020B0400000000000000" pitchFamily="50" charset="-128"/>
                        </a:rPr>
                        <a:t>人以下）ごとに２人以上</a:t>
                      </a:r>
                      <a:endParaRPr kumimoji="1" lang="ja-JP" altLang="en-US" sz="11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95917565"/>
                  </a:ext>
                </a:extLst>
              </a:tr>
            </a:tbl>
          </a:graphicData>
        </a:graphic>
      </p:graphicFrame>
      <p:pic>
        <p:nvPicPr>
          <p:cNvPr id="31" name="図 30"/>
          <p:cNvPicPr>
            <a:picLocks noChangeAspect="1"/>
          </p:cNvPicPr>
          <p:nvPr/>
        </p:nvPicPr>
        <p:blipFill>
          <a:blip r:embed="rId2"/>
          <a:stretch>
            <a:fillRect/>
          </a:stretch>
        </p:blipFill>
        <p:spPr>
          <a:xfrm>
            <a:off x="814715" y="5521033"/>
            <a:ext cx="883920" cy="792480"/>
          </a:xfrm>
          <a:prstGeom prst="rect">
            <a:avLst/>
          </a:prstGeom>
        </p:spPr>
      </p:pic>
      <p:sp>
        <p:nvSpPr>
          <p:cNvPr id="79" name="テキスト ボックス 78"/>
          <p:cNvSpPr txBox="1"/>
          <p:nvPr/>
        </p:nvSpPr>
        <p:spPr>
          <a:xfrm>
            <a:off x="1518433" y="5656073"/>
            <a:ext cx="3639992" cy="584775"/>
          </a:xfrm>
          <a:prstGeom prst="rect">
            <a:avLst/>
          </a:prstGeom>
          <a:noFill/>
          <a:ln w="19050">
            <a:noFill/>
            <a:prstDash val="sysDash"/>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国の基準を十分参照した上で、</a:t>
            </a:r>
            <a:endParaRPr kumimoji="1" lang="en-US" altLang="ja-JP"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地域の実情に合った基準を定められる</a:t>
            </a:r>
            <a:endParaRPr kumimoji="1" lang="ja-JP" altLang="en-US" sz="160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pic>
        <p:nvPicPr>
          <p:cNvPr id="36" name="図 35"/>
          <p:cNvPicPr>
            <a:picLocks noChangeAspect="1"/>
          </p:cNvPicPr>
          <p:nvPr/>
        </p:nvPicPr>
        <p:blipFill>
          <a:blip r:embed="rId3"/>
          <a:stretch>
            <a:fillRect/>
          </a:stretch>
        </p:blipFill>
        <p:spPr>
          <a:xfrm>
            <a:off x="9235341" y="2505234"/>
            <a:ext cx="815340" cy="1242060"/>
          </a:xfrm>
          <a:prstGeom prst="rect">
            <a:avLst/>
          </a:prstGeom>
        </p:spPr>
      </p:pic>
      <p:pic>
        <p:nvPicPr>
          <p:cNvPr id="82" name="図 81"/>
          <p:cNvPicPr>
            <a:picLocks noChangeAspect="1"/>
          </p:cNvPicPr>
          <p:nvPr/>
        </p:nvPicPr>
        <p:blipFill>
          <a:blip r:embed="rId4"/>
          <a:stretch>
            <a:fillRect/>
          </a:stretch>
        </p:blipFill>
        <p:spPr>
          <a:xfrm>
            <a:off x="9578497" y="7069399"/>
            <a:ext cx="480214" cy="465438"/>
          </a:xfrm>
          <a:prstGeom prst="rect">
            <a:avLst/>
          </a:prstGeom>
        </p:spPr>
      </p:pic>
      <p:pic>
        <p:nvPicPr>
          <p:cNvPr id="83" name="図 82"/>
          <p:cNvPicPr>
            <a:picLocks noChangeAspect="1"/>
          </p:cNvPicPr>
          <p:nvPr/>
        </p:nvPicPr>
        <p:blipFill>
          <a:blip r:embed="rId5"/>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7078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6" name="右矢印 5"/>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7" name="角丸四角形 6"/>
          <p:cNvSpPr/>
          <p:nvPr/>
        </p:nvSpPr>
        <p:spPr>
          <a:xfrm>
            <a:off x="786081" y="1621438"/>
            <a:ext cx="4855223" cy="2253635"/>
          </a:xfrm>
          <a:prstGeom prst="roundRect">
            <a:avLst>
              <a:gd name="adj" fmla="val 9935"/>
            </a:avLst>
          </a:prstGeom>
          <a:no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8" name="角丸四角形 7"/>
          <p:cNvSpPr/>
          <p:nvPr/>
        </p:nvSpPr>
        <p:spPr>
          <a:xfrm>
            <a:off x="5832185" y="1603211"/>
            <a:ext cx="4468413" cy="2262925"/>
          </a:xfrm>
          <a:prstGeom prst="roundRect">
            <a:avLst>
              <a:gd name="adj" fmla="val 11281"/>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pic>
        <p:nvPicPr>
          <p:cNvPr id="9" name="図 8"/>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719295" y="2899954"/>
            <a:ext cx="604100" cy="1098056"/>
          </a:xfrm>
          <a:prstGeom prst="rect">
            <a:avLst/>
          </a:prstGeom>
          <a:noFill/>
        </p:spPr>
      </p:pic>
      <p:sp>
        <p:nvSpPr>
          <p:cNvPr id="10" name="テキスト ボックス 9"/>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1" name="直線コネクタ 10"/>
          <p:cNvCxnSpPr/>
          <p:nvPr/>
        </p:nvCxnSpPr>
        <p:spPr>
          <a:xfrm>
            <a:off x="611731" y="4151713"/>
            <a:ext cx="0" cy="2564481"/>
          </a:xfrm>
          <a:prstGeom prst="line">
            <a:avLst/>
          </a:prstGeom>
          <a:noFill/>
          <a:ln w="9525">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786080" y="4286053"/>
            <a:ext cx="4850827"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3" name="角丸四角形 12"/>
          <p:cNvSpPr/>
          <p:nvPr/>
        </p:nvSpPr>
        <p:spPr>
          <a:xfrm>
            <a:off x="5832185" y="4286053"/>
            <a:ext cx="4465042" cy="2251617"/>
          </a:xfrm>
          <a:prstGeom prst="roundRect">
            <a:avLst>
              <a:gd name="adj" fmla="val 8113"/>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4" name="右矢印 13"/>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grpSp>
        <p:nvGrpSpPr>
          <p:cNvPr id="16" name="グループ化 15"/>
          <p:cNvGrpSpPr/>
          <p:nvPr/>
        </p:nvGrpSpPr>
        <p:grpSpPr>
          <a:xfrm>
            <a:off x="304800" y="6897826"/>
            <a:ext cx="10014439" cy="542932"/>
            <a:chOff x="30986" y="6345339"/>
            <a:chExt cx="9278411" cy="503028"/>
          </a:xfrm>
          <a:noFill/>
        </p:grpSpPr>
        <p:sp>
          <p:nvSpPr>
            <p:cNvPr id="17" name="テキスト ボックス 16"/>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18" name="テキスト ボックス 17"/>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19" name="テキスト ボックス 18"/>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sp>
        <p:nvSpPr>
          <p:cNvPr id="20" name="下矢印 19"/>
          <p:cNvSpPr/>
          <p:nvPr/>
        </p:nvSpPr>
        <p:spPr>
          <a:xfrm>
            <a:off x="2515417" y="3625184"/>
            <a:ext cx="1359216" cy="755002"/>
          </a:xfrm>
          <a:prstGeom prst="downArrow">
            <a:avLst/>
          </a:prstGeom>
          <a:solidFill>
            <a:srgbClr val="C7D9DF"/>
          </a:solidFill>
          <a:ln w="1905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21" name="テキスト ボックス 20"/>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22" name="正方形/長方形 21"/>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23" name="正方形/長方形 22"/>
          <p:cNvSpPr/>
          <p:nvPr/>
        </p:nvSpPr>
        <p:spPr>
          <a:xfrm>
            <a:off x="212843" y="4148507"/>
            <a:ext cx="404608" cy="2557899"/>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24" name="爆発 1 23"/>
          <p:cNvSpPr/>
          <p:nvPr/>
        </p:nvSpPr>
        <p:spPr>
          <a:xfrm>
            <a:off x="5592463" y="1410808"/>
            <a:ext cx="1190679" cy="493348"/>
          </a:xfrm>
          <a:prstGeom prst="irregularSeal1">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5" name="正方形/長方形 24"/>
          <p:cNvSpPr/>
          <p:nvPr/>
        </p:nvSpPr>
        <p:spPr>
          <a:xfrm>
            <a:off x="5652815" y="1501474"/>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6" name="雲 25"/>
          <p:cNvSpPr/>
          <p:nvPr/>
        </p:nvSpPr>
        <p:spPr>
          <a:xfrm>
            <a:off x="5669801" y="4150191"/>
            <a:ext cx="980333" cy="467036"/>
          </a:xfrm>
          <a:prstGeom prst="cloud">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7" name="正方形/長方形 26"/>
          <p:cNvSpPr/>
          <p:nvPr/>
        </p:nvSpPr>
        <p:spPr>
          <a:xfrm>
            <a:off x="5677953" y="4207943"/>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8"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rPr>
              <a:t>国民健康保険における高額療養費支給申請手続の簡素化</a:t>
            </a:r>
          </a:p>
        </p:txBody>
      </p:sp>
      <p:sp>
        <p:nvSpPr>
          <p:cNvPr id="29" name="角丸四角形 28"/>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30" name="正方形/長方形 29"/>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a:t>
            </a:r>
            <a:r>
              <a:rPr kumimoji="1" lang="ja-JP" altLang="en-US" sz="2159" b="1" dirty="0">
                <a:solidFill>
                  <a:schemeClr val="bg1"/>
                </a:solidFill>
              </a:rPr>
              <a:t>④</a:t>
            </a:r>
          </a:p>
        </p:txBody>
      </p:sp>
      <p:sp>
        <p:nvSpPr>
          <p:cNvPr id="31" name="角丸四角形 30"/>
          <p:cNvSpPr/>
          <p:nvPr/>
        </p:nvSpPr>
        <p:spPr>
          <a:xfrm>
            <a:off x="903849" y="4540060"/>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2" name="テキスト ボックス 31"/>
          <p:cNvSpPr txBox="1"/>
          <p:nvPr/>
        </p:nvSpPr>
        <p:spPr>
          <a:xfrm>
            <a:off x="968576" y="4594581"/>
            <a:ext cx="4530546" cy="83099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464038"/>
                </a:solidFill>
                <a:latin typeface="+mn-ea"/>
              </a:rPr>
              <a:t>市区町村が条例等で別段の定めをすることで</a:t>
            </a:r>
            <a:r>
              <a:rPr kumimoji="1" lang="ja-JP" altLang="en-US" sz="1600" b="1" dirty="0" smtClean="0">
                <a:solidFill>
                  <a:srgbClr val="464038"/>
                </a:solidFill>
                <a:latin typeface="+mn-ea"/>
              </a:rPr>
              <a:t>、</a:t>
            </a:r>
            <a:endParaRPr kumimoji="1" lang="en-US" altLang="ja-JP" sz="1600" b="1" dirty="0" smtClean="0">
              <a:solidFill>
                <a:srgbClr val="464038"/>
              </a:solidFill>
              <a:latin typeface="+mn-ea"/>
            </a:endParaRPr>
          </a:p>
          <a:p>
            <a:pPr algn="ctr" defTabSz="986912">
              <a:defRPr/>
            </a:pPr>
            <a:r>
              <a:rPr kumimoji="1" lang="en-US" altLang="ja-JP" sz="1600" b="1" dirty="0" smtClean="0">
                <a:solidFill>
                  <a:srgbClr val="EE7D50"/>
                </a:solidFill>
                <a:latin typeface="+mn-ea"/>
              </a:rPr>
              <a:t>70</a:t>
            </a:r>
            <a:r>
              <a:rPr kumimoji="1" lang="ja-JP" altLang="en-US" sz="1600" b="1" dirty="0">
                <a:solidFill>
                  <a:srgbClr val="EE7D50"/>
                </a:solidFill>
                <a:latin typeface="+mn-ea"/>
              </a:rPr>
              <a:t>歳未満の被保険者も申請手続</a:t>
            </a:r>
            <a:r>
              <a:rPr kumimoji="1" lang="ja-JP" altLang="en-US" sz="1600" b="1" dirty="0" smtClean="0">
                <a:solidFill>
                  <a:srgbClr val="EE7D50"/>
                </a:solidFill>
                <a:latin typeface="+mn-ea"/>
              </a:rPr>
              <a:t>を</a:t>
            </a:r>
            <a:endParaRPr kumimoji="1" lang="en-US" altLang="ja-JP" sz="1600" b="1" dirty="0" smtClean="0">
              <a:solidFill>
                <a:srgbClr val="EE7D50"/>
              </a:solidFill>
              <a:latin typeface="+mn-ea"/>
            </a:endParaRPr>
          </a:p>
          <a:p>
            <a:pPr algn="ctr" defTabSz="986912">
              <a:defRPr/>
            </a:pPr>
            <a:r>
              <a:rPr kumimoji="1" lang="ja-JP" altLang="en-US" sz="1600" b="1" dirty="0" smtClean="0">
                <a:solidFill>
                  <a:srgbClr val="EE7D50"/>
                </a:solidFill>
                <a:latin typeface="+mn-ea"/>
              </a:rPr>
              <a:t>簡素化</a:t>
            </a:r>
            <a:r>
              <a:rPr kumimoji="1" lang="ja-JP" altLang="en-US" sz="1600" b="1" dirty="0">
                <a:solidFill>
                  <a:srgbClr val="EE7D50"/>
                </a:solidFill>
                <a:latin typeface="+mn-ea"/>
              </a:rPr>
              <a:t>することが可能に</a:t>
            </a:r>
          </a:p>
        </p:txBody>
      </p:sp>
      <p:sp>
        <p:nvSpPr>
          <p:cNvPr id="33" name="角丸四角形 32"/>
          <p:cNvSpPr/>
          <p:nvPr/>
        </p:nvSpPr>
        <p:spPr>
          <a:xfrm>
            <a:off x="91409" y="1001716"/>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a:solidFill>
                  <a:srgbClr val="464038"/>
                </a:solidFill>
                <a:latin typeface="游ゴシック" panose="020B0400000000000000" pitchFamily="50" charset="-128"/>
                <a:ea typeface="游ゴシック" panose="020B0400000000000000" pitchFamily="50" charset="-128"/>
              </a:rPr>
              <a:t>提案主体：砥部町、松山市、宇和島市、八幡浜市、大洲市、松前町、内子町、伊方町、松野町、愛南町</a:t>
            </a:r>
          </a:p>
        </p:txBody>
      </p:sp>
      <p:sp>
        <p:nvSpPr>
          <p:cNvPr id="34" name="テキスト ボックス 33"/>
          <p:cNvSpPr txBox="1"/>
          <p:nvPr/>
        </p:nvSpPr>
        <p:spPr>
          <a:xfrm>
            <a:off x="6006721" y="1883425"/>
            <a:ext cx="468509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70</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歳未満の被保険者</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は、自己負担限度額を</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464038"/>
                </a:solidFill>
                <a:latin typeface="游ゴシック" panose="020B0400000000000000" pitchFamily="50" charset="-128"/>
                <a:ea typeface="游ゴシック" panose="020B0400000000000000" pitchFamily="50" charset="-128"/>
              </a:rPr>
              <a:t> </a:t>
            </a:r>
            <a:r>
              <a:rPr kumimoji="1" lang="ja-JP" altLang="en-US" sz="1600" dirty="0" smtClean="0">
                <a:solidFill>
                  <a:srgbClr val="464038"/>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超えた月毎に</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市区町村</a:t>
            </a:r>
            <a:r>
              <a:rPr kumimoji="1" lang="ja-JP" altLang="en-US" sz="1600" b="0"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支給申請書を提出</a:t>
            </a:r>
            <a:endPar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sng" dirty="0">
              <a:solidFill>
                <a:srgbClr val="464038"/>
              </a:solidFill>
              <a:latin typeface="游ゴシック" panose="020B0400000000000000" pitchFamily="50" charset="-128"/>
              <a:ea typeface="游ゴシック" panose="020B0400000000000000" pitchFamily="50" charset="-128"/>
            </a:endParaRPr>
          </a:p>
          <a:p>
            <a:pPr lvl="0" defTabSz="914400">
              <a:defRPr/>
            </a:pPr>
            <a:r>
              <a:rPr kumimoji="1" lang="ja-JP" altLang="en-US" sz="1600" dirty="0">
                <a:solidFill>
                  <a:srgbClr val="464038"/>
                </a:solidFill>
                <a:latin typeface="游ゴシック" panose="020B0400000000000000" pitchFamily="50" charset="-128"/>
              </a:rPr>
              <a:t>○</a:t>
            </a:r>
            <a:r>
              <a:rPr kumimoji="1" lang="ja-JP" altLang="en-US" sz="1600" u="sng" dirty="0">
                <a:solidFill>
                  <a:srgbClr val="464038"/>
                </a:solidFill>
                <a:latin typeface="游ゴシック" panose="020B0400000000000000" pitchFamily="50" charset="-128"/>
              </a:rPr>
              <a:t>市区町村</a:t>
            </a:r>
            <a:r>
              <a:rPr kumimoji="1" lang="ja-JP" altLang="en-US" sz="1600" dirty="0">
                <a:solidFill>
                  <a:srgbClr val="464038"/>
                </a:solidFill>
                <a:latin typeface="游ゴシック" panose="020B0400000000000000" pitchFamily="50" charset="-128"/>
              </a:rPr>
              <a:t>は、提出された</a:t>
            </a:r>
            <a:r>
              <a:rPr kumimoji="1" lang="ja-JP" altLang="en-US" sz="1600" u="sng" dirty="0">
                <a:solidFill>
                  <a:srgbClr val="464038"/>
                </a:solidFill>
                <a:latin typeface="游ゴシック" panose="020B0400000000000000" pitchFamily="50" charset="-128"/>
              </a:rPr>
              <a:t>申請書の内容を</a:t>
            </a:r>
            <a:endParaRPr kumimoji="1" lang="en-US" altLang="ja-JP" sz="1600" u="sng" dirty="0">
              <a:solidFill>
                <a:srgbClr val="464038"/>
              </a:solidFill>
              <a:latin typeface="游ゴシック" panose="020B0400000000000000" pitchFamily="50" charset="-128"/>
            </a:endParaRPr>
          </a:p>
          <a:p>
            <a:pPr lvl="0" defTabSz="914400">
              <a:defRPr/>
            </a:pPr>
            <a:r>
              <a:rPr kumimoji="1" lang="ja-JP" altLang="en-US" sz="1600" dirty="0">
                <a:solidFill>
                  <a:srgbClr val="464038"/>
                </a:solidFill>
                <a:latin typeface="游ゴシック" panose="020B0400000000000000" pitchFamily="50" charset="-128"/>
              </a:rPr>
              <a:t>    </a:t>
            </a:r>
            <a:r>
              <a:rPr kumimoji="1" lang="ja-JP" altLang="en-US" sz="1600" u="sng" dirty="0">
                <a:solidFill>
                  <a:srgbClr val="464038"/>
                </a:solidFill>
                <a:latin typeface="游ゴシック" panose="020B0400000000000000" pitchFamily="50" charset="-128"/>
              </a:rPr>
              <a:t>確認</a:t>
            </a:r>
            <a:r>
              <a:rPr kumimoji="1" lang="ja-JP" altLang="en-US" sz="1600" dirty="0">
                <a:solidFill>
                  <a:srgbClr val="464038"/>
                </a:solidFill>
                <a:latin typeface="游ゴシック" panose="020B0400000000000000" pitchFamily="50" charset="-128"/>
              </a:rPr>
              <a:t>する必要</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5" name="テキスト ボックス 34"/>
          <p:cNvSpPr txBox="1"/>
          <p:nvPr/>
        </p:nvSpPr>
        <p:spPr>
          <a:xfrm>
            <a:off x="6329984" y="4741451"/>
            <a:ext cx="3765842" cy="707886"/>
          </a:xfrm>
          <a:prstGeom prst="rect">
            <a:avLst/>
          </a:prstGeom>
          <a:noFill/>
        </p:spPr>
        <p:txBody>
          <a:bodyPr wrap="square" rtlCol="0">
            <a:spAutoFit/>
          </a:bodyPr>
          <a:lstStyle/>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○申請</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係る</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被保険者</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の</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負担軽減</a:t>
            </a:r>
            <a:endParaRPr kumimoji="1" lang="en-US" altLang="ja-JP"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en-US" altLang="ja-JP"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市</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区町村の事務負担</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軽減</a:t>
            </a:r>
            <a:endParaRPr kumimoji="1" lang="en-US" altLang="ja-JP"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p:txBody>
      </p:sp>
      <p:sp>
        <p:nvSpPr>
          <p:cNvPr id="36" name="テキスト ボックス 35"/>
          <p:cNvSpPr txBox="1"/>
          <p:nvPr/>
        </p:nvSpPr>
        <p:spPr>
          <a:xfrm>
            <a:off x="869924" y="1803082"/>
            <a:ext cx="468472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○高額療養費の</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支給を申請する際</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70</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歳未満の</a:t>
            </a:r>
            <a:endParaRPr kumimoji="1" lang="en-US" altLang="ja-JP"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被保険者</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月毎</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に申請書を市区町村</a:t>
            </a:r>
            <a:r>
              <a:rPr kumimoji="1" lang="ja-JP" altLang="en-US" sz="16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に提出</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し</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なければならない</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lvl="0" defTabSz="914400">
              <a:defRPr/>
            </a:pPr>
            <a:r>
              <a:rPr kumimoji="1" lang="ja-JP" altLang="en-US" sz="1600" dirty="0">
                <a:solidFill>
                  <a:prstClr val="black"/>
                </a:solidFill>
                <a:latin typeface="游ゴシック" panose="020B0400000000000000" pitchFamily="50" charset="-128"/>
              </a:rPr>
              <a:t>○一方で、</a:t>
            </a:r>
            <a:r>
              <a:rPr kumimoji="1" lang="en-US" altLang="ja-JP" sz="1600" b="1" u="sng" dirty="0">
                <a:solidFill>
                  <a:prstClr val="black"/>
                </a:solidFill>
                <a:latin typeface="游ゴシック" panose="020B0400000000000000" pitchFamily="50" charset="-128"/>
              </a:rPr>
              <a:t>70</a:t>
            </a:r>
            <a:r>
              <a:rPr kumimoji="1" lang="ja-JP" altLang="en-US" sz="1600" b="1" u="sng" dirty="0">
                <a:solidFill>
                  <a:prstClr val="black"/>
                </a:solidFill>
                <a:latin typeface="游ゴシック" panose="020B0400000000000000" pitchFamily="50" charset="-128"/>
              </a:rPr>
              <a:t>歳以上</a:t>
            </a:r>
            <a:r>
              <a:rPr kumimoji="1" lang="en-US" altLang="ja-JP" sz="1600" b="1" u="sng" dirty="0">
                <a:solidFill>
                  <a:prstClr val="black"/>
                </a:solidFill>
                <a:latin typeface="游ゴシック" panose="020B0400000000000000" pitchFamily="50" charset="-128"/>
              </a:rPr>
              <a:t>75</a:t>
            </a:r>
            <a:r>
              <a:rPr kumimoji="1" lang="ja-JP" altLang="en-US" sz="1600" b="1" u="sng" dirty="0">
                <a:solidFill>
                  <a:prstClr val="black"/>
                </a:solidFill>
                <a:latin typeface="游ゴシック" panose="020B0400000000000000" pitchFamily="50" charset="-128"/>
              </a:rPr>
              <a:t>歳未満の被保険者</a:t>
            </a:r>
            <a:r>
              <a:rPr kumimoji="1" lang="ja-JP" altLang="en-US" sz="1600" dirty="0">
                <a:solidFill>
                  <a:prstClr val="black"/>
                </a:solidFill>
                <a:latin typeface="游ゴシック" panose="020B0400000000000000" pitchFamily="50" charset="-128"/>
              </a:rPr>
              <a:t>は、</a:t>
            </a:r>
            <a:endParaRPr kumimoji="1" lang="en-US" altLang="ja-JP" sz="1600" dirty="0">
              <a:solidFill>
                <a:prstClr val="black"/>
              </a:solidFill>
              <a:latin typeface="游ゴシック" panose="020B0400000000000000" pitchFamily="50" charset="-128"/>
            </a:endParaRPr>
          </a:p>
          <a:p>
            <a:pPr lvl="0" defTabSz="914400">
              <a:defRPr/>
            </a:pPr>
            <a:r>
              <a:rPr kumimoji="1" lang="ja-JP" altLang="en-US" sz="1600" dirty="0">
                <a:solidFill>
                  <a:prstClr val="black"/>
                </a:solidFill>
                <a:latin typeface="游ゴシック" panose="020B0400000000000000" pitchFamily="50" charset="-128"/>
              </a:rPr>
              <a:t>　</a:t>
            </a:r>
            <a:r>
              <a:rPr kumimoji="1" lang="ja-JP" altLang="en-US" sz="1600" dirty="0" smtClean="0">
                <a:solidFill>
                  <a:prstClr val="black"/>
                </a:solidFill>
                <a:latin typeface="游ゴシック" panose="020B0400000000000000" pitchFamily="50" charset="-128"/>
              </a:rPr>
              <a:t>市区</a:t>
            </a:r>
            <a:r>
              <a:rPr kumimoji="1" lang="ja-JP" altLang="en-US" sz="1600" dirty="0">
                <a:solidFill>
                  <a:prstClr val="black"/>
                </a:solidFill>
                <a:latin typeface="游ゴシック" panose="020B0400000000000000" pitchFamily="50" charset="-128"/>
              </a:rPr>
              <a:t>町村が条例等で別段の定めをする</a:t>
            </a:r>
            <a:r>
              <a:rPr kumimoji="1" lang="ja-JP" altLang="en-US" sz="1600" dirty="0" smtClean="0">
                <a:solidFill>
                  <a:prstClr val="black"/>
                </a:solidFill>
                <a:latin typeface="游ゴシック" panose="020B0400000000000000" pitchFamily="50" charset="-128"/>
              </a:rPr>
              <a:t>ことで、</a:t>
            </a:r>
            <a:endParaRPr kumimoji="1" lang="en-US" altLang="ja-JP" sz="1600" dirty="0" smtClean="0">
              <a:solidFill>
                <a:prstClr val="black"/>
              </a:solidFill>
              <a:latin typeface="游ゴシック" panose="020B0400000000000000" pitchFamily="50" charset="-128"/>
            </a:endParaRPr>
          </a:p>
          <a:p>
            <a:pPr lvl="0" defTabSz="914400">
              <a:defRPr/>
            </a:pPr>
            <a:r>
              <a:rPr kumimoji="1" lang="ja-JP" altLang="en-US" sz="1600" b="1" dirty="0">
                <a:solidFill>
                  <a:prstClr val="black"/>
                </a:solidFill>
                <a:latin typeface="游ゴシック" panose="020B0400000000000000" pitchFamily="50" charset="-128"/>
              </a:rPr>
              <a:t>　</a:t>
            </a:r>
            <a:r>
              <a:rPr kumimoji="1" lang="ja-JP" altLang="en-US" sz="1600" b="1" u="sng" dirty="0" smtClean="0">
                <a:solidFill>
                  <a:prstClr val="black"/>
                </a:solidFill>
                <a:latin typeface="游ゴシック" panose="020B0400000000000000" pitchFamily="50" charset="-128"/>
              </a:rPr>
              <a:t>手続の簡素化が可能</a:t>
            </a:r>
            <a:endParaRPr kumimoji="1" lang="ja-JP" altLang="en-US" sz="1600" b="1" dirty="0" smtClean="0">
              <a:solidFill>
                <a:prstClr val="black"/>
              </a:solidFill>
              <a:latin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7" name="正方形/長方形 36"/>
          <p:cNvSpPr/>
          <p:nvPr/>
        </p:nvSpPr>
        <p:spPr>
          <a:xfrm>
            <a:off x="6306618" y="3410087"/>
            <a:ext cx="3686341" cy="31173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被保険者、市区町村双方の負担に</a:t>
            </a:r>
            <a:endParaRPr kumimoji="1" lang="en-US" altLang="ja-JP"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endParaRPr>
          </a:p>
        </p:txBody>
      </p:sp>
      <p:sp>
        <p:nvSpPr>
          <p:cNvPr id="38" name="テキスト ボックス 37"/>
          <p:cNvSpPr txBox="1"/>
          <p:nvPr/>
        </p:nvSpPr>
        <p:spPr>
          <a:xfrm>
            <a:off x="839626" y="5742508"/>
            <a:ext cx="479576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初回申請時に口座情報を登録することで</a:t>
            </a: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月毎</a:t>
            </a: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の申請を行わなくても、支給を</a:t>
            </a: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受けることが</a:t>
            </a: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可能に</a:t>
            </a:r>
          </a:p>
        </p:txBody>
      </p:sp>
      <p:sp>
        <p:nvSpPr>
          <p:cNvPr id="39" name="二等辺三角形 38"/>
          <p:cNvSpPr/>
          <p:nvPr/>
        </p:nvSpPr>
        <p:spPr>
          <a:xfrm flipV="1">
            <a:off x="7730474" y="3222064"/>
            <a:ext cx="964861" cy="131078"/>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pic>
        <p:nvPicPr>
          <p:cNvPr id="44" name="図 43"/>
          <p:cNvPicPr>
            <a:picLocks noChangeAspect="1"/>
          </p:cNvPicPr>
          <p:nvPr/>
        </p:nvPicPr>
        <p:blipFill>
          <a:blip r:embed="rId3"/>
          <a:stretch>
            <a:fillRect/>
          </a:stretch>
        </p:blipFill>
        <p:spPr>
          <a:xfrm>
            <a:off x="8629994" y="5499195"/>
            <a:ext cx="1408298" cy="938865"/>
          </a:xfrm>
          <a:prstGeom prst="rect">
            <a:avLst/>
          </a:prstGeom>
        </p:spPr>
      </p:pic>
      <p:pic>
        <p:nvPicPr>
          <p:cNvPr id="41" name="図 40"/>
          <p:cNvPicPr>
            <a:picLocks noChangeAspect="1"/>
          </p:cNvPicPr>
          <p:nvPr/>
        </p:nvPicPr>
        <p:blipFill>
          <a:blip r:embed="rId4"/>
          <a:stretch>
            <a:fillRect/>
          </a:stretch>
        </p:blipFill>
        <p:spPr>
          <a:xfrm>
            <a:off x="9578497" y="7069399"/>
            <a:ext cx="480214" cy="465438"/>
          </a:xfrm>
          <a:prstGeom prst="rect">
            <a:avLst/>
          </a:prstGeom>
        </p:spPr>
      </p:pic>
      <p:pic>
        <p:nvPicPr>
          <p:cNvPr id="42" name="図 41"/>
          <p:cNvPicPr>
            <a:picLocks noChangeAspect="1"/>
          </p:cNvPicPr>
          <p:nvPr/>
        </p:nvPicPr>
        <p:blipFill>
          <a:blip r:embed="rId5"/>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1941517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1418</Words>
  <Application>Microsoft Office PowerPoint</Application>
  <PresentationFormat>ユーザー設定</PresentationFormat>
  <Paragraphs>191</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2022-07-08T00:38:02Z</dcterms:created>
  <dcterms:modified xsi:type="dcterms:W3CDTF">2022-08-29T02:10:55Z</dcterms:modified>
</cp:coreProperties>
</file>