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697" r:id="rId2"/>
    <p:sldMasterId id="2147483709" r:id="rId3"/>
    <p:sldMasterId id="2147483672" r:id="rId4"/>
    <p:sldMasterId id="2147483684" r:id="rId5"/>
    <p:sldMasterId id="2147483781" r:id="rId6"/>
  </p:sldMasterIdLst>
  <p:notesMasterIdLst>
    <p:notesMasterId r:id="rId8"/>
  </p:notesMasterIdLst>
  <p:handoutMasterIdLst>
    <p:handoutMasterId r:id="rId9"/>
  </p:handoutMasterIdLst>
  <p:sldIdLst>
    <p:sldId id="299" r:id="rId7"/>
  </p:sldIdLst>
  <p:sldSz cx="6858000" cy="9906000" type="A4"/>
  <p:notesSz cx="6807200" cy="9939338"/>
  <p:defaultTextStyle>
    <a:defPPr>
      <a:defRPr lang="ja-JP"/>
    </a:defPPr>
    <a:lvl1pPr marL="0" algn="l" defTabSz="967710" rtl="0" eaLnBrk="1" latinLnBrk="0" hangingPunct="1">
      <a:defRPr kumimoji="1" sz="1905" kern="1200">
        <a:solidFill>
          <a:schemeClr val="tx1"/>
        </a:solidFill>
        <a:latin typeface="+mn-lt"/>
        <a:ea typeface="+mn-ea"/>
        <a:cs typeface="+mn-cs"/>
      </a:defRPr>
    </a:lvl1pPr>
    <a:lvl2pPr marL="483855" algn="l" defTabSz="967710" rtl="0" eaLnBrk="1" latinLnBrk="0" hangingPunct="1">
      <a:defRPr kumimoji="1" sz="1905" kern="1200">
        <a:solidFill>
          <a:schemeClr val="tx1"/>
        </a:solidFill>
        <a:latin typeface="+mn-lt"/>
        <a:ea typeface="+mn-ea"/>
        <a:cs typeface="+mn-cs"/>
      </a:defRPr>
    </a:lvl2pPr>
    <a:lvl3pPr marL="967710" algn="l" defTabSz="967710" rtl="0" eaLnBrk="1" latinLnBrk="0" hangingPunct="1">
      <a:defRPr kumimoji="1" sz="1905" kern="1200">
        <a:solidFill>
          <a:schemeClr val="tx1"/>
        </a:solidFill>
        <a:latin typeface="+mn-lt"/>
        <a:ea typeface="+mn-ea"/>
        <a:cs typeface="+mn-cs"/>
      </a:defRPr>
    </a:lvl3pPr>
    <a:lvl4pPr marL="1451564" algn="l" defTabSz="967710" rtl="0" eaLnBrk="1" latinLnBrk="0" hangingPunct="1">
      <a:defRPr kumimoji="1" sz="1905" kern="1200">
        <a:solidFill>
          <a:schemeClr val="tx1"/>
        </a:solidFill>
        <a:latin typeface="+mn-lt"/>
        <a:ea typeface="+mn-ea"/>
        <a:cs typeface="+mn-cs"/>
      </a:defRPr>
    </a:lvl4pPr>
    <a:lvl5pPr marL="1935419" algn="l" defTabSz="967710" rtl="0" eaLnBrk="1" latinLnBrk="0" hangingPunct="1">
      <a:defRPr kumimoji="1" sz="1905" kern="1200">
        <a:solidFill>
          <a:schemeClr val="tx1"/>
        </a:solidFill>
        <a:latin typeface="+mn-lt"/>
        <a:ea typeface="+mn-ea"/>
        <a:cs typeface="+mn-cs"/>
      </a:defRPr>
    </a:lvl5pPr>
    <a:lvl6pPr marL="2419274" algn="l" defTabSz="967710" rtl="0" eaLnBrk="1" latinLnBrk="0" hangingPunct="1">
      <a:defRPr kumimoji="1" sz="1905" kern="1200">
        <a:solidFill>
          <a:schemeClr val="tx1"/>
        </a:solidFill>
        <a:latin typeface="+mn-lt"/>
        <a:ea typeface="+mn-ea"/>
        <a:cs typeface="+mn-cs"/>
      </a:defRPr>
    </a:lvl6pPr>
    <a:lvl7pPr marL="2903129" algn="l" defTabSz="967710" rtl="0" eaLnBrk="1" latinLnBrk="0" hangingPunct="1">
      <a:defRPr kumimoji="1" sz="1905" kern="1200">
        <a:solidFill>
          <a:schemeClr val="tx1"/>
        </a:solidFill>
        <a:latin typeface="+mn-lt"/>
        <a:ea typeface="+mn-ea"/>
        <a:cs typeface="+mn-cs"/>
      </a:defRPr>
    </a:lvl7pPr>
    <a:lvl8pPr marL="3386983" algn="l" defTabSz="967710" rtl="0" eaLnBrk="1" latinLnBrk="0" hangingPunct="1">
      <a:defRPr kumimoji="1" sz="1905" kern="1200">
        <a:solidFill>
          <a:schemeClr val="tx1"/>
        </a:solidFill>
        <a:latin typeface="+mn-lt"/>
        <a:ea typeface="+mn-ea"/>
        <a:cs typeface="+mn-cs"/>
      </a:defRPr>
    </a:lvl8pPr>
    <a:lvl9pPr marL="3870838" algn="l" defTabSz="967710" rtl="0" eaLnBrk="1" latinLnBrk="0" hangingPunct="1">
      <a:defRPr kumimoji="1" sz="1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EFF5FB"/>
    <a:srgbClr val="D1FFFF"/>
    <a:srgbClr val="BBDAA6"/>
    <a:srgbClr val="9999FF"/>
    <a:srgbClr val="9966FF"/>
    <a:srgbClr val="9933FF"/>
    <a:srgbClr val="0E9611"/>
    <a:srgbClr val="94CB87"/>
    <a:srgbClr val="8FCB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424" autoAdjust="0"/>
  </p:normalViewPr>
  <p:slideViewPr>
    <p:cSldViewPr snapToGrid="0">
      <p:cViewPr varScale="1">
        <p:scale>
          <a:sx n="51" d="100"/>
          <a:sy n="51" d="100"/>
        </p:scale>
        <p:origin x="2208" y="84"/>
      </p:cViewPr>
      <p:guideLst>
        <p:guide orient="horz" pos="312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576" cy="498475"/>
          </a:xfrm>
          <a:prstGeom prst="rect">
            <a:avLst/>
          </a:prstGeom>
        </p:spPr>
        <p:txBody>
          <a:bodyPr vert="horz" lIns="91446" tIns="45723" rIns="91446" bIns="4572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2"/>
            <a:ext cx="2949576" cy="498475"/>
          </a:xfrm>
          <a:prstGeom prst="rect">
            <a:avLst/>
          </a:prstGeom>
        </p:spPr>
        <p:txBody>
          <a:bodyPr vert="horz" lIns="91446" tIns="45723" rIns="91446" bIns="45723" rtlCol="0"/>
          <a:lstStyle>
            <a:lvl1pPr algn="r">
              <a:defRPr sz="1200"/>
            </a:lvl1pPr>
          </a:lstStyle>
          <a:p>
            <a:fld id="{F2E8CB65-49DB-4417-B320-ECCF9BF6DC0D}" type="datetimeFigureOut">
              <a:rPr kumimoji="1" lang="ja-JP" altLang="en-US" smtClean="0"/>
              <a:t>2022/10/28</a:t>
            </a:fld>
            <a:endParaRPr kumimoji="1" lang="ja-JP" altLang="en-US"/>
          </a:p>
        </p:txBody>
      </p:sp>
      <p:sp>
        <p:nvSpPr>
          <p:cNvPr id="4" name="フッター プレースホルダー 3"/>
          <p:cNvSpPr>
            <a:spLocks noGrp="1"/>
          </p:cNvSpPr>
          <p:nvPr>
            <p:ph type="ftr" sz="quarter" idx="2"/>
          </p:nvPr>
        </p:nvSpPr>
        <p:spPr>
          <a:xfrm>
            <a:off x="0" y="9440863"/>
            <a:ext cx="2949576" cy="498475"/>
          </a:xfrm>
          <a:prstGeom prst="rect">
            <a:avLst/>
          </a:prstGeom>
        </p:spPr>
        <p:txBody>
          <a:bodyPr vert="horz" lIns="91446" tIns="45723" rIns="91446" bIns="4572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6" cy="498475"/>
          </a:xfrm>
          <a:prstGeom prst="rect">
            <a:avLst/>
          </a:prstGeom>
        </p:spPr>
        <p:txBody>
          <a:bodyPr vert="horz" lIns="91446" tIns="45723" rIns="91446" bIns="45723" rtlCol="0" anchor="b"/>
          <a:lstStyle>
            <a:lvl1pPr algn="r">
              <a:defRPr sz="1200"/>
            </a:lvl1pPr>
          </a:lstStyle>
          <a:p>
            <a:fld id="{8B9CB043-0ADE-453D-B729-C89D9512133A}" type="slidenum">
              <a:rPr kumimoji="1" lang="ja-JP" altLang="en-US" smtClean="0"/>
              <a:t>‹#›</a:t>
            </a:fld>
            <a:endParaRPr kumimoji="1" lang="ja-JP" altLang="en-US"/>
          </a:p>
        </p:txBody>
      </p:sp>
    </p:spTree>
    <p:extLst>
      <p:ext uri="{BB962C8B-B14F-4D97-AF65-F5344CB8AC3E}">
        <p14:creationId xmlns:p14="http://schemas.microsoft.com/office/powerpoint/2010/main" val="398864044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576" cy="498475"/>
          </a:xfrm>
          <a:prstGeom prst="rect">
            <a:avLst/>
          </a:prstGeom>
        </p:spPr>
        <p:txBody>
          <a:bodyPr vert="horz" lIns="91446" tIns="45723" rIns="91446" bIns="457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2"/>
            <a:ext cx="2949576" cy="498475"/>
          </a:xfrm>
          <a:prstGeom prst="rect">
            <a:avLst/>
          </a:prstGeom>
        </p:spPr>
        <p:txBody>
          <a:bodyPr vert="horz" lIns="91446" tIns="45723" rIns="91446" bIns="45723" rtlCol="0"/>
          <a:lstStyle>
            <a:lvl1pPr algn="r">
              <a:defRPr sz="1200"/>
            </a:lvl1pPr>
          </a:lstStyle>
          <a:p>
            <a:fld id="{2834C8FD-223C-4E1A-9094-09C517CA976D}"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2243138" y="1244600"/>
            <a:ext cx="2320925" cy="3352800"/>
          </a:xfrm>
          <a:prstGeom prst="rect">
            <a:avLst/>
          </a:prstGeom>
          <a:noFill/>
          <a:ln w="12700">
            <a:solidFill>
              <a:prstClr val="black"/>
            </a:solidFill>
          </a:ln>
        </p:spPr>
        <p:txBody>
          <a:bodyPr vert="horz" lIns="91446" tIns="45723" rIns="91446" bIns="45723"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46" tIns="45723" rIns="91446" bIns="457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6" cy="498475"/>
          </a:xfrm>
          <a:prstGeom prst="rect">
            <a:avLst/>
          </a:prstGeom>
        </p:spPr>
        <p:txBody>
          <a:bodyPr vert="horz" lIns="91446" tIns="45723" rIns="91446" bIns="457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6" cy="498475"/>
          </a:xfrm>
          <a:prstGeom prst="rect">
            <a:avLst/>
          </a:prstGeom>
        </p:spPr>
        <p:txBody>
          <a:bodyPr vert="horz" lIns="91446" tIns="45723" rIns="91446" bIns="45723" rtlCol="0" anchor="b"/>
          <a:lstStyle>
            <a:lvl1pPr algn="r">
              <a:defRPr sz="1200"/>
            </a:lvl1pPr>
          </a:lstStyle>
          <a:p>
            <a:fld id="{7A9AB899-A999-4E83-B5BB-AF74411DC005}" type="slidenum">
              <a:rPr kumimoji="1" lang="ja-JP" altLang="en-US" smtClean="0"/>
              <a:t>‹#›</a:t>
            </a:fld>
            <a:endParaRPr kumimoji="1" lang="ja-JP" altLang="en-US"/>
          </a:p>
        </p:txBody>
      </p:sp>
    </p:spTree>
    <p:extLst>
      <p:ext uri="{BB962C8B-B14F-4D97-AF65-F5344CB8AC3E}">
        <p14:creationId xmlns:p14="http://schemas.microsoft.com/office/powerpoint/2010/main" val="3960420197"/>
      </p:ext>
    </p:extLst>
  </p:cSld>
  <p:clrMap bg1="lt1" tx1="dk1" bg2="lt2" tx2="dk2" accent1="accent1" accent2="accent2" accent3="accent3" accent4="accent4" accent5="accent5" accent6="accent6" hlink="hlink" folHlink="folHlink"/>
  <p:hf sldNum="0" ftr="0" dt="0"/>
  <p:notesStyle>
    <a:lvl1pPr marL="0" algn="l" defTabSz="967710" rtl="0" eaLnBrk="1" latinLnBrk="0" hangingPunct="1">
      <a:defRPr kumimoji="1" sz="1270" kern="1200">
        <a:solidFill>
          <a:schemeClr val="tx1"/>
        </a:solidFill>
        <a:latin typeface="+mn-lt"/>
        <a:ea typeface="+mn-ea"/>
        <a:cs typeface="+mn-cs"/>
      </a:defRPr>
    </a:lvl1pPr>
    <a:lvl2pPr marL="483855" algn="l" defTabSz="967710" rtl="0" eaLnBrk="1" latinLnBrk="0" hangingPunct="1">
      <a:defRPr kumimoji="1" sz="1270" kern="1200">
        <a:solidFill>
          <a:schemeClr val="tx1"/>
        </a:solidFill>
        <a:latin typeface="+mn-lt"/>
        <a:ea typeface="+mn-ea"/>
        <a:cs typeface="+mn-cs"/>
      </a:defRPr>
    </a:lvl2pPr>
    <a:lvl3pPr marL="967710" algn="l" defTabSz="967710" rtl="0" eaLnBrk="1" latinLnBrk="0" hangingPunct="1">
      <a:defRPr kumimoji="1" sz="1270" kern="1200">
        <a:solidFill>
          <a:schemeClr val="tx1"/>
        </a:solidFill>
        <a:latin typeface="+mn-lt"/>
        <a:ea typeface="+mn-ea"/>
        <a:cs typeface="+mn-cs"/>
      </a:defRPr>
    </a:lvl3pPr>
    <a:lvl4pPr marL="1451564" algn="l" defTabSz="967710" rtl="0" eaLnBrk="1" latinLnBrk="0" hangingPunct="1">
      <a:defRPr kumimoji="1" sz="1270" kern="1200">
        <a:solidFill>
          <a:schemeClr val="tx1"/>
        </a:solidFill>
        <a:latin typeface="+mn-lt"/>
        <a:ea typeface="+mn-ea"/>
        <a:cs typeface="+mn-cs"/>
      </a:defRPr>
    </a:lvl4pPr>
    <a:lvl5pPr marL="1935419" algn="l" defTabSz="967710" rtl="0" eaLnBrk="1" latinLnBrk="0" hangingPunct="1">
      <a:defRPr kumimoji="1" sz="1270" kern="1200">
        <a:solidFill>
          <a:schemeClr val="tx1"/>
        </a:solidFill>
        <a:latin typeface="+mn-lt"/>
        <a:ea typeface="+mn-ea"/>
        <a:cs typeface="+mn-cs"/>
      </a:defRPr>
    </a:lvl5pPr>
    <a:lvl6pPr marL="2419274" algn="l" defTabSz="967710" rtl="0" eaLnBrk="1" latinLnBrk="0" hangingPunct="1">
      <a:defRPr kumimoji="1" sz="1270" kern="1200">
        <a:solidFill>
          <a:schemeClr val="tx1"/>
        </a:solidFill>
        <a:latin typeface="+mn-lt"/>
        <a:ea typeface="+mn-ea"/>
        <a:cs typeface="+mn-cs"/>
      </a:defRPr>
    </a:lvl6pPr>
    <a:lvl7pPr marL="2903129" algn="l" defTabSz="967710" rtl="0" eaLnBrk="1" latinLnBrk="0" hangingPunct="1">
      <a:defRPr kumimoji="1" sz="1270" kern="1200">
        <a:solidFill>
          <a:schemeClr val="tx1"/>
        </a:solidFill>
        <a:latin typeface="+mn-lt"/>
        <a:ea typeface="+mn-ea"/>
        <a:cs typeface="+mn-cs"/>
      </a:defRPr>
    </a:lvl7pPr>
    <a:lvl8pPr marL="3386983" algn="l" defTabSz="967710" rtl="0" eaLnBrk="1" latinLnBrk="0" hangingPunct="1">
      <a:defRPr kumimoji="1" sz="1270" kern="1200">
        <a:solidFill>
          <a:schemeClr val="tx1"/>
        </a:solidFill>
        <a:latin typeface="+mn-lt"/>
        <a:ea typeface="+mn-ea"/>
        <a:cs typeface="+mn-cs"/>
      </a:defRPr>
    </a:lvl8pPr>
    <a:lvl9pPr marL="3870838" algn="l" defTabSz="967710" rtl="0" eaLnBrk="1" latinLnBrk="0" hangingPunct="1">
      <a:defRPr kumimoji="1" sz="12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ヘッダー プレースホルダー 4"/>
          <p:cNvSpPr>
            <a:spLocks noGrp="1"/>
          </p:cNvSpPr>
          <p:nvPr>
            <p:ph type="hdr" sz="quarter" idx="10"/>
          </p:nvPr>
        </p:nvSpPr>
        <p:spPr/>
        <p:txBody>
          <a:bodyPr/>
          <a:lstStyle/>
          <a:p>
            <a:endParaRPr kumimoji="1" lang="ja-JP" altLang="en-US"/>
          </a:p>
        </p:txBody>
      </p:sp>
    </p:spTree>
    <p:extLst>
      <p:ext uri="{BB962C8B-B14F-4D97-AF65-F5344CB8AC3E}">
        <p14:creationId xmlns:p14="http://schemas.microsoft.com/office/powerpoint/2010/main" val="167749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2" y="1620844"/>
            <a:ext cx="5143500" cy="3449637"/>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2" y="5202238"/>
            <a:ext cx="5143500" cy="23923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DBB0B4B-E607-44C3-BE97-C0D842848BF5}"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04064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46A202-7038-4C90-A133-65680085CE19}"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96920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6" y="527051"/>
            <a:ext cx="1477963" cy="83947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9" y="527051"/>
            <a:ext cx="4284662" cy="83947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A273C2-1A50-4213-B3A8-EF69D074CA7E}"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71518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2" y="1620844"/>
            <a:ext cx="5143500" cy="3449637"/>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2" y="5202238"/>
            <a:ext cx="5143500" cy="23923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A5CCDF3-252F-4734-8238-EA5B34A0432A}"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654276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1E89C-8973-40AD-8CED-71DBBF076B55}"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136654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21" y="2470156"/>
            <a:ext cx="5915025" cy="411956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321" y="6629401"/>
            <a:ext cx="5915025" cy="2166938"/>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0112AB-260C-49F9-85E6-B289E5D17BBC}"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1976415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90" y="2636838"/>
            <a:ext cx="2881312"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6" y="2636838"/>
            <a:ext cx="2881313"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9E2BC1-250C-4BD1-A0F2-3B6DFACD0B0D}"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224706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527054"/>
            <a:ext cx="5915025" cy="191452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3079" y="2428876"/>
            <a:ext cx="2900362"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3079" y="3617913"/>
            <a:ext cx="2900362"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8" y="2428876"/>
            <a:ext cx="2916237"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8" y="3617913"/>
            <a:ext cx="2916237"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72758D-E658-4A47-8A54-B78CCBDCCE90}" type="datetime1">
              <a:rPr kumimoji="1" lang="ja-JP" altLang="en-US" smtClean="0"/>
              <a:t>2022/10/28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4279930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CB54B2-AB94-4513-AEF8-1F12A7A97767}"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3903856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CE2A3B-5B2D-44EC-912B-711E72B21022}" type="datetime1">
              <a:rPr kumimoji="1" lang="ja-JP" altLang="en-US" smtClean="0"/>
              <a:t>2022/10/28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3498794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6238" y="1425579"/>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A62196-35F9-4DA5-8BC7-B65AEBAC44A2}"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285832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92D1F1-C6C9-4B0F-92AE-540A34D187AF}"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148176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6238" y="1425579"/>
            <a:ext cx="3471862" cy="7040563"/>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F659F2-D723-4164-AFAF-50219CD79ED9}"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3534955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64126C-4125-49A5-BF1C-B31824708CA5}"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1455829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6" y="527051"/>
            <a:ext cx="1477963" cy="83947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9" y="527051"/>
            <a:ext cx="4284662" cy="83947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D65D6E-9C37-43FD-A67E-9EFA91A46F49}"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1310013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2" y="1620844"/>
            <a:ext cx="5143500" cy="3449637"/>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2" y="5202238"/>
            <a:ext cx="5143500" cy="23923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01F26E-C2D3-466F-8222-8E3A2CD8DBD6}"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39903177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A422B2-D52F-4024-A78E-65982DB4CB70}"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811164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21" y="2470156"/>
            <a:ext cx="5915025" cy="411956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321" y="6629401"/>
            <a:ext cx="5915025" cy="2166938"/>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4D0630-4540-43E5-8221-D3FA0C8831D2}"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1361807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90" y="2636838"/>
            <a:ext cx="2881312"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6" y="2636838"/>
            <a:ext cx="2881313"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F7BA6D-C58C-45BC-830F-B46E30ACB6A1}"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1762627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527054"/>
            <a:ext cx="5915025" cy="191452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3079" y="2428876"/>
            <a:ext cx="2900362"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3079" y="3617913"/>
            <a:ext cx="2900362"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8" y="2428876"/>
            <a:ext cx="2916237"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8" y="3617913"/>
            <a:ext cx="2916237"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D2250D5-20E8-428E-8E1E-D0678B712E6E}" type="datetime1">
              <a:rPr kumimoji="1" lang="ja-JP" altLang="en-US" smtClean="0"/>
              <a:t>2022/10/28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3349007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ACC55C-6144-4FBC-A8FF-60AD908C0B07}"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2545730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B89A80-B632-4D84-BC3D-D011D998E4E6}" type="datetime1">
              <a:rPr kumimoji="1" lang="ja-JP" altLang="en-US" smtClean="0"/>
              <a:t>2022/10/28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404633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21" y="2470156"/>
            <a:ext cx="5915025" cy="411956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321" y="6629401"/>
            <a:ext cx="5915025" cy="2166938"/>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39D78D-B556-4F04-B975-E667C9F88DBC}"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0977962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6238" y="1425579"/>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08B0D2-F1DF-4240-AEA5-0B23C0029AE0}"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20409756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6238" y="1425579"/>
            <a:ext cx="3471862" cy="7040563"/>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D397F0-3B77-4F06-930C-74CDD3FE1969}"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851234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8E29EE-0D7D-4F43-9E71-E75A9A56833B}"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1563017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6" y="527051"/>
            <a:ext cx="1477963" cy="83947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9" y="527051"/>
            <a:ext cx="4284662" cy="83947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D7D788-FECA-4B40-8C19-A19FB60B25C5}"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2262350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2" y="1620844"/>
            <a:ext cx="5143500" cy="3449637"/>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2" y="5202238"/>
            <a:ext cx="5143500" cy="23923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ED8E0B-BF53-49C7-AFF9-33936D3D46F1}"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31550418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A1A36F-9032-41EC-AA02-97A0190043E4}"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148623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21" y="2470156"/>
            <a:ext cx="5915025" cy="411956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321" y="6629401"/>
            <a:ext cx="5915025" cy="2166938"/>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37FF2E-9352-4054-AF4C-6537EE002F24}"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8077572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90" y="2636838"/>
            <a:ext cx="2881312"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6" y="2636838"/>
            <a:ext cx="2881313"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CF250BA-8435-4B78-A50E-EA3CB4466A18}"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24737911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527054"/>
            <a:ext cx="5915025" cy="191452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3079" y="2428876"/>
            <a:ext cx="2900362"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3079" y="3617913"/>
            <a:ext cx="2900362"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8" y="2428876"/>
            <a:ext cx="2916237"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8" y="3617913"/>
            <a:ext cx="2916237"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F53916-4CDF-4A90-A34F-0CF8AA1B4F79}" type="datetime1">
              <a:rPr kumimoji="1" lang="ja-JP" altLang="en-US" smtClean="0"/>
              <a:t>2022/10/28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3491580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13FEB9-3DBE-4EB3-84B4-F4CDE2645C07}"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355647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90" y="2636838"/>
            <a:ext cx="2881312"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6" y="2636838"/>
            <a:ext cx="2881313"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9FC96B-5D59-45FD-BA51-C3F971216884}"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338427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92202F-97F1-4DEA-A767-E4B7ACFAEE28}" type="datetime1">
              <a:rPr kumimoji="1" lang="ja-JP" altLang="en-US" smtClean="0"/>
              <a:t>2022/10/28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13297247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6238" y="1425579"/>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2A78A4-7A2B-4CBF-BF2F-196ADD82A55C}"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28236561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6238" y="1425579"/>
            <a:ext cx="3471862" cy="7040563"/>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ADAEE3-E0EA-482B-A1A8-1BDE77006707}"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3773159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CF568B-44E2-4715-8AC2-F954B26773DB}"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17526008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6" y="527051"/>
            <a:ext cx="1477963" cy="83947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9" y="527051"/>
            <a:ext cx="4284662" cy="83947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171F02-9169-445F-ACFE-213806AA5E15}"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36265725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2" y="1620844"/>
            <a:ext cx="5143500" cy="3449637"/>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2" y="5202238"/>
            <a:ext cx="5143500" cy="23923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2BDF34-CE07-49FB-9AAA-6B18FDA1A029}"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21041483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57B964-1B14-4BA3-9F92-2ED56DA0BA2A}"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19635398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ADE3BF-2EEB-4416-89DB-B3A11AC31B88}"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843376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21" y="2470156"/>
            <a:ext cx="5915025" cy="4119563"/>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321" y="6629401"/>
            <a:ext cx="5915025" cy="2166938"/>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6E020E-057B-4CAF-8AF6-A2727FCF0D4C}"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23677390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90" y="2636838"/>
            <a:ext cx="2881312"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6" y="2636838"/>
            <a:ext cx="2881313" cy="62849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D1D1CE3-4A75-4115-A3BC-70AFD4BAC17C}"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394063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527054"/>
            <a:ext cx="5915025" cy="191452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3079" y="2428876"/>
            <a:ext cx="2900362"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3079" y="3617913"/>
            <a:ext cx="2900362"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8" y="2428876"/>
            <a:ext cx="2916237"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8" y="3617913"/>
            <a:ext cx="2916237"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3F702D-1335-40BE-B2E8-CD9A66C84D65}" type="datetime1">
              <a:rPr kumimoji="1" lang="ja-JP" altLang="en-US" smtClean="0"/>
              <a:t>2022/10/28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3992841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527054"/>
            <a:ext cx="5915025" cy="191452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3079" y="2428876"/>
            <a:ext cx="2900362"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3079" y="3617913"/>
            <a:ext cx="2900362"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8" y="2428876"/>
            <a:ext cx="2916237" cy="1189038"/>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8" y="3617913"/>
            <a:ext cx="2916237" cy="532288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FB09D-BAD3-4B4B-830E-8C2553766D54}" type="datetime1">
              <a:rPr kumimoji="1" lang="ja-JP" altLang="en-US" smtClean="0"/>
              <a:t>2022/10/28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2583432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4C31AA-112A-4AA0-8888-2629D1C36D42}"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581372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952A6B-9395-4AF2-92FF-69ED3EEAB2D8}" type="datetime1">
              <a:rPr kumimoji="1" lang="ja-JP" altLang="en-US" smtClean="0"/>
              <a:t>2022/10/28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15127244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6238" y="1425579"/>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B2709D-C2A2-467F-B331-13F194AEBE18}"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12101567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6238" y="1425579"/>
            <a:ext cx="3471862" cy="7040563"/>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C37F5E-85D8-4FA8-94FF-497BF476150C}"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11080086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BB871-073A-48E7-B37A-FFE637D1B912}"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3623065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6" y="527051"/>
            <a:ext cx="1477963" cy="83947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9" y="527051"/>
            <a:ext cx="4284662" cy="83947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93CEA8-7299-435E-8254-F5A5B4DA947E}" type="datetime1">
              <a:rPr kumimoji="1" lang="ja-JP" altLang="en-US" smtClean="0"/>
              <a:t>2022/10/28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30353022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1F67B1D-EF57-4ECE-B40C-EF58A49915CE}" type="datetime1">
              <a:rPr kumimoji="1" lang="ja-JP" altLang="en-US" smtClean="0"/>
              <a:t>2022/10/28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7512771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AB50E0-4C6C-4839-A73A-3A713633A80A}" type="datetime1">
              <a:rPr kumimoji="1" lang="ja-JP" altLang="en-US" smtClean="0"/>
              <a:t>2022/10/28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5532319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64471-DB90-4324-8B91-B7E78F723656}" type="datetime1">
              <a:rPr kumimoji="1" lang="ja-JP" altLang="en-US" smtClean="0"/>
              <a:t>2022/10/28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8470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E50CCD-2A01-480C-A5B9-A12E6C336BBB}" type="datetime1">
              <a:rPr kumimoji="1" lang="ja-JP" altLang="en-US" smtClean="0"/>
              <a:t>2022/10/28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5373054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A46C88-BF40-4265-8108-AB80B8C0336A}" type="datetime1">
              <a:rPr kumimoji="1" lang="ja-JP" altLang="en-US" smtClean="0"/>
              <a:t>2022/10/28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6885203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D2326EF-6F65-4EE3-A0F7-44FEF2F6BDE6}" type="datetime1">
              <a:rPr kumimoji="1" lang="ja-JP" altLang="en-US" smtClean="0"/>
              <a:t>2022/10/28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10072125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02CB35-D7B7-475A-94FD-81DC4DC3C4AB}" type="datetime1">
              <a:rPr kumimoji="1" lang="ja-JP" altLang="en-US" smtClean="0"/>
              <a:t>2022/10/28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574137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5AAFA-20FA-40E2-901A-ED9EFFB26C8D}" type="datetime1">
              <a:rPr kumimoji="1" lang="ja-JP" altLang="en-US" smtClean="0"/>
              <a:t>2022/10/28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6542300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B44CF42-7B6C-4099-89DF-5FE50B1919D4}" type="datetime1">
              <a:rPr kumimoji="1" lang="ja-JP" altLang="en-US" smtClean="0"/>
              <a:t>2022/10/28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4829190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8A8505-2E92-4A68-B5BA-AFC9AEF95182}" type="datetime1">
              <a:rPr kumimoji="1" lang="ja-JP" altLang="en-US" smtClean="0"/>
              <a:t>2022/10/28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7849674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F2B55E-1176-4D02-A81D-B68A2BDE77D4}" type="datetime1">
              <a:rPr kumimoji="1" lang="ja-JP" altLang="en-US" smtClean="0"/>
              <a:t>2022/10/28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4130878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B86CDF-548C-4C38-98D7-C9A20317EFC9}" type="datetime1">
              <a:rPr kumimoji="1" lang="ja-JP" altLang="en-US" smtClean="0"/>
              <a:t>2022/10/28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421541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4306B2-A391-4C12-B587-DC57ECB09902}" type="datetime1">
              <a:rPr kumimoji="1" lang="ja-JP" altLang="en-US" smtClean="0"/>
              <a:t>2022/10/28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71434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6238" y="1425579"/>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C14D9B-15B8-480C-A069-AF12D2DE9CED}"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82983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7" y="660400"/>
            <a:ext cx="2211388" cy="23114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6238" y="1425579"/>
            <a:ext cx="3471862" cy="7040563"/>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kumimoji="1" lang="ja-JP" altLang="en-US"/>
          </a:p>
        </p:txBody>
      </p:sp>
      <p:sp>
        <p:nvSpPr>
          <p:cNvPr id="4" name="テキスト プレースホルダー 3"/>
          <p:cNvSpPr>
            <a:spLocks noGrp="1"/>
          </p:cNvSpPr>
          <p:nvPr>
            <p:ph type="body" sz="half" idx="2"/>
          </p:nvPr>
        </p:nvSpPr>
        <p:spPr>
          <a:xfrm>
            <a:off x="473077" y="2971800"/>
            <a:ext cx="2211388" cy="5505450"/>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90D9D2-A393-4F57-9971-D7F9FEB87ECA}" type="datetime1">
              <a:rPr kumimoji="1" lang="ja-JP" altLang="en-US" smtClean="0"/>
              <a:t>2022/10/28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351203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92" y="527054"/>
            <a:ext cx="5915025" cy="19145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92" y="2636838"/>
            <a:ext cx="5915025" cy="62849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90"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F4C7997E-E382-40E1-8F6F-DEF957E26C54}" type="datetime1">
              <a:rPr kumimoji="1" lang="ja-JP" altLang="en-US" smtClean="0"/>
              <a:t>2022/10/28</a:t>
            </a:fld>
            <a:endParaRPr kumimoji="1" lang="ja-JP" altLang="en-US"/>
          </a:p>
        </p:txBody>
      </p:sp>
      <p:sp>
        <p:nvSpPr>
          <p:cNvPr id="5" name="フッター プレースホルダー 4"/>
          <p:cNvSpPr>
            <a:spLocks noGrp="1"/>
          </p:cNvSpPr>
          <p:nvPr>
            <p:ph type="ftr" sz="quarter" idx="3"/>
          </p:nvPr>
        </p:nvSpPr>
        <p:spPr>
          <a:xfrm>
            <a:off x="2271717"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4"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59054685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92" y="527054"/>
            <a:ext cx="5915025" cy="19145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92" y="2636838"/>
            <a:ext cx="5915025" cy="62849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90"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89AA78CF-FC5B-4E87-8FF9-E738BCB8C156}" type="datetime1">
              <a:rPr kumimoji="1" lang="ja-JP" altLang="en-US" smtClean="0"/>
              <a:t>2022/10/28</a:t>
            </a:fld>
            <a:endParaRPr kumimoji="1" lang="ja-JP" altLang="en-US"/>
          </a:p>
        </p:txBody>
      </p:sp>
      <p:sp>
        <p:nvSpPr>
          <p:cNvPr id="5" name="フッター プレースホルダー 4"/>
          <p:cNvSpPr>
            <a:spLocks noGrp="1"/>
          </p:cNvSpPr>
          <p:nvPr>
            <p:ph type="ftr" sz="quarter" idx="3"/>
          </p:nvPr>
        </p:nvSpPr>
        <p:spPr>
          <a:xfrm>
            <a:off x="2271717"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4"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66DEBFA0-EC58-43F2-A5F6-5046D3B11820}" type="slidenum">
              <a:rPr kumimoji="1" lang="ja-JP" altLang="en-US" smtClean="0"/>
              <a:t>‹#›</a:t>
            </a:fld>
            <a:endParaRPr kumimoji="1" lang="ja-JP" altLang="en-US"/>
          </a:p>
        </p:txBody>
      </p:sp>
    </p:spTree>
    <p:extLst>
      <p:ext uri="{BB962C8B-B14F-4D97-AF65-F5344CB8AC3E}">
        <p14:creationId xmlns:p14="http://schemas.microsoft.com/office/powerpoint/2010/main" val="3462540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92" y="527054"/>
            <a:ext cx="5915025" cy="19145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92" y="2636838"/>
            <a:ext cx="5915025" cy="62849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90"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F6D88204-A74D-4E20-931E-286B787A7E82}" type="datetime1">
              <a:rPr kumimoji="1" lang="ja-JP" altLang="en-US" smtClean="0"/>
              <a:t>2022/10/28</a:t>
            </a:fld>
            <a:endParaRPr kumimoji="1" lang="ja-JP" altLang="en-US"/>
          </a:p>
        </p:txBody>
      </p:sp>
      <p:sp>
        <p:nvSpPr>
          <p:cNvPr id="5" name="フッター プレースホルダー 4"/>
          <p:cNvSpPr>
            <a:spLocks noGrp="1"/>
          </p:cNvSpPr>
          <p:nvPr>
            <p:ph type="ftr" sz="quarter" idx="3"/>
          </p:nvPr>
        </p:nvSpPr>
        <p:spPr>
          <a:xfrm>
            <a:off x="2271717"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4"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44443DCF-924F-4348-889F-EECBF5A75CF7}" type="slidenum">
              <a:rPr kumimoji="1" lang="ja-JP" altLang="en-US" smtClean="0"/>
              <a:t>‹#›</a:t>
            </a:fld>
            <a:endParaRPr kumimoji="1" lang="ja-JP" altLang="en-US"/>
          </a:p>
        </p:txBody>
      </p:sp>
    </p:spTree>
    <p:extLst>
      <p:ext uri="{BB962C8B-B14F-4D97-AF65-F5344CB8AC3E}">
        <p14:creationId xmlns:p14="http://schemas.microsoft.com/office/powerpoint/2010/main" val="97165000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92" y="527054"/>
            <a:ext cx="5915025" cy="19145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92" y="2636838"/>
            <a:ext cx="5915025" cy="62849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90"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6F1C6C22-35E6-457E-A6E6-264269902FF6}" type="datetime1">
              <a:rPr kumimoji="1" lang="ja-JP" altLang="en-US" smtClean="0"/>
              <a:t>2022/10/28</a:t>
            </a:fld>
            <a:endParaRPr kumimoji="1" lang="ja-JP" altLang="en-US"/>
          </a:p>
        </p:txBody>
      </p:sp>
      <p:sp>
        <p:nvSpPr>
          <p:cNvPr id="5" name="フッター プレースホルダー 4"/>
          <p:cNvSpPr>
            <a:spLocks noGrp="1"/>
          </p:cNvSpPr>
          <p:nvPr>
            <p:ph type="ftr" sz="quarter" idx="3"/>
          </p:nvPr>
        </p:nvSpPr>
        <p:spPr>
          <a:xfrm>
            <a:off x="2271717"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4"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DC0E15A5-7D08-436B-BC74-222CA8B85AA6}" type="slidenum">
              <a:rPr kumimoji="1" lang="ja-JP" altLang="en-US" smtClean="0"/>
              <a:t>‹#›</a:t>
            </a:fld>
            <a:endParaRPr kumimoji="1" lang="ja-JP" altLang="en-US"/>
          </a:p>
        </p:txBody>
      </p:sp>
    </p:spTree>
    <p:extLst>
      <p:ext uri="{BB962C8B-B14F-4D97-AF65-F5344CB8AC3E}">
        <p14:creationId xmlns:p14="http://schemas.microsoft.com/office/powerpoint/2010/main" val="23410650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92" y="527054"/>
            <a:ext cx="5915025" cy="19145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92" y="2636838"/>
            <a:ext cx="5915025" cy="62849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90"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98FCEB22-1DCD-4293-AB48-BA1F344169C4}" type="datetime1">
              <a:rPr kumimoji="1" lang="ja-JP" altLang="en-US" smtClean="0"/>
              <a:t>2022/10/28</a:t>
            </a:fld>
            <a:endParaRPr kumimoji="1" lang="ja-JP" altLang="en-US"/>
          </a:p>
        </p:txBody>
      </p:sp>
      <p:sp>
        <p:nvSpPr>
          <p:cNvPr id="5" name="フッター プレースホルダー 4"/>
          <p:cNvSpPr>
            <a:spLocks noGrp="1"/>
          </p:cNvSpPr>
          <p:nvPr>
            <p:ph type="ftr" sz="quarter" idx="3"/>
          </p:nvPr>
        </p:nvSpPr>
        <p:spPr>
          <a:xfrm>
            <a:off x="2271717"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4"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0EC0D993-4FA3-4D33-B2D7-080B84D0C78B}" type="slidenum">
              <a:rPr kumimoji="1" lang="ja-JP" altLang="en-US" smtClean="0"/>
              <a:t>‹#›</a:t>
            </a:fld>
            <a:endParaRPr kumimoji="1" lang="ja-JP" altLang="en-US"/>
          </a:p>
        </p:txBody>
      </p:sp>
    </p:spTree>
    <p:extLst>
      <p:ext uri="{BB962C8B-B14F-4D97-AF65-F5344CB8AC3E}">
        <p14:creationId xmlns:p14="http://schemas.microsoft.com/office/powerpoint/2010/main" val="5675790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C7997E-E382-40E1-8F6F-DEF957E26C54}" type="datetime1">
              <a:rPr kumimoji="1" lang="ja-JP" altLang="en-US" smtClean="0"/>
              <a:t>2022/10/28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81BAF9-063E-46A3-B9D7-7D80D84630D8}" type="slidenum">
              <a:rPr kumimoji="1" lang="ja-JP" altLang="en-US" smtClean="0"/>
              <a:t>‹#›</a:t>
            </a:fld>
            <a:endParaRPr kumimoji="1" lang="ja-JP" altLang="en-US"/>
          </a:p>
        </p:txBody>
      </p:sp>
    </p:spTree>
    <p:extLst>
      <p:ext uri="{BB962C8B-B14F-4D97-AF65-F5344CB8AC3E}">
        <p14:creationId xmlns:p14="http://schemas.microsoft.com/office/powerpoint/2010/main" val="2888825849"/>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59094" y="317990"/>
            <a:ext cx="6480176" cy="25908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600" dirty="0" smtClean="0">
                <a:latin typeface="ＭＳ Ｐゴシック" panose="020B0600070205080204" pitchFamily="50" charset="-128"/>
                <a:ea typeface="ＭＳ Ｐゴシック" panose="020B0600070205080204" pitchFamily="50" charset="-128"/>
              </a:rPr>
              <a:t>国際情勢を踏まえた「北海道</a:t>
            </a:r>
            <a:r>
              <a:rPr lang="ja-JP" altLang="en-US" sz="1600" dirty="0">
                <a:latin typeface="ＭＳ Ｐゴシック" panose="020B0600070205080204" pitchFamily="50" charset="-128"/>
                <a:ea typeface="ＭＳ Ｐゴシック" panose="020B0600070205080204" pitchFamily="50" charset="-128"/>
              </a:rPr>
              <a:t>グローバル</a:t>
            </a:r>
            <a:r>
              <a:rPr lang="ja-JP" altLang="en-US" sz="1600" dirty="0" smtClean="0">
                <a:latin typeface="ＭＳ Ｐゴシック" panose="020B0600070205080204" pitchFamily="50" charset="-128"/>
                <a:ea typeface="ＭＳ Ｐゴシック" panose="020B0600070205080204" pitchFamily="50" charset="-128"/>
              </a:rPr>
              <a:t>戦略」の今後の展開の検討</a:t>
            </a:r>
            <a:endParaRPr lang="en-US" altLang="ja-JP" sz="1600" dirty="0">
              <a:latin typeface="ＭＳ Ｐゴシック" panose="020B0600070205080204" pitchFamily="50" charset="-128"/>
              <a:ea typeface="ＭＳ Ｐゴシック" panose="020B0600070205080204" pitchFamily="50" charset="-128"/>
            </a:endParaRPr>
          </a:p>
        </p:txBody>
      </p:sp>
      <p:sp>
        <p:nvSpPr>
          <p:cNvPr id="10" name="角丸四角形 9"/>
          <p:cNvSpPr/>
          <p:nvPr/>
        </p:nvSpPr>
        <p:spPr>
          <a:xfrm>
            <a:off x="185206" y="1001866"/>
            <a:ext cx="6660000" cy="216000"/>
          </a:xfrm>
          <a:prstGeom prst="roundRect">
            <a:avLst>
              <a:gd name="adj" fmla="val 0"/>
            </a:avLst>
          </a:prstGeom>
          <a:solidFill>
            <a:schemeClr val="accent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ln w="3175">
                  <a:noFill/>
                </a:ln>
                <a:solidFill>
                  <a:schemeClr val="bg1"/>
                </a:solidFill>
                <a:latin typeface="ＭＳ ゴシック" panose="020B0609070205080204" pitchFamily="49" charset="-128"/>
                <a:ea typeface="ＭＳ ゴシック" panose="020B0609070205080204" pitchFamily="49" charset="-128"/>
              </a:rPr>
              <a:t>▷　戦略の策定･改訂趣旨と今回の検討趣旨</a:t>
            </a:r>
            <a:endParaRPr lang="ja-JP" altLang="en-US" sz="1300" b="1" dirty="0">
              <a:ln w="3175">
                <a:noFill/>
              </a:ln>
              <a:solidFill>
                <a:schemeClr val="bg1"/>
              </a:solidFill>
              <a:latin typeface="ＭＳ ゴシック" panose="020B0609070205080204" pitchFamily="49" charset="-128"/>
              <a:ea typeface="ＭＳ ゴシック" panose="020B0609070205080204" pitchFamily="49" charset="-128"/>
            </a:endParaRPr>
          </a:p>
        </p:txBody>
      </p:sp>
      <p:sp>
        <p:nvSpPr>
          <p:cNvPr id="53" name="二等辺三角形 52"/>
          <p:cNvSpPr/>
          <p:nvPr/>
        </p:nvSpPr>
        <p:spPr>
          <a:xfrm rot="5400000">
            <a:off x="2738279" y="1654546"/>
            <a:ext cx="305704" cy="142289"/>
          </a:xfrm>
          <a:prstGeom prst="triangle">
            <a:avLst/>
          </a:prstGeom>
          <a:no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rgbClr val="FF0000"/>
              </a:solidFill>
            </a:endParaRPr>
          </a:p>
        </p:txBody>
      </p:sp>
      <p:sp>
        <p:nvSpPr>
          <p:cNvPr id="54" name="角丸四角形 53"/>
          <p:cNvSpPr/>
          <p:nvPr/>
        </p:nvSpPr>
        <p:spPr>
          <a:xfrm>
            <a:off x="3054901" y="1522487"/>
            <a:ext cx="3779173" cy="393994"/>
          </a:xfrm>
          <a:prstGeom prst="roundRect">
            <a:avLst>
              <a:gd name="adj" fmla="val 12390"/>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nSpc>
                <a:spcPts val="1200"/>
              </a:lnSpc>
            </a:pPr>
            <a:r>
              <a:rPr lang="ja-JP" altLang="en-US" sz="1050" dirty="0" smtClean="0">
                <a:solidFill>
                  <a:schemeClr val="tx1"/>
                </a:solidFill>
                <a:latin typeface="ＭＳ 明朝" panose="02020609040205080304" pitchFamily="17" charset="-128"/>
                <a:ea typeface="ＭＳ 明朝" panose="02020609040205080304" pitchFamily="17" charset="-128"/>
              </a:rPr>
              <a:t>・社会</a:t>
            </a:r>
            <a:r>
              <a:rPr lang="ja-JP" altLang="en-US" sz="1050" dirty="0">
                <a:solidFill>
                  <a:schemeClr val="tx1"/>
                </a:solidFill>
                <a:latin typeface="ＭＳ 明朝" panose="02020609040205080304" pitchFamily="17" charset="-128"/>
                <a:ea typeface="ＭＳ 明朝" panose="02020609040205080304" pitchFamily="17" charset="-128"/>
              </a:rPr>
              <a:t>変革の動きを</a:t>
            </a:r>
            <a:r>
              <a:rPr lang="ja-JP" altLang="en-US" sz="1050" dirty="0" smtClean="0">
                <a:solidFill>
                  <a:schemeClr val="tx1"/>
                </a:solidFill>
                <a:latin typeface="ＭＳ 明朝" panose="02020609040205080304" pitchFamily="17" charset="-128"/>
                <a:ea typeface="ＭＳ 明朝" panose="02020609040205080304" pitchFamily="17" charset="-128"/>
              </a:rPr>
              <a:t>しっかり</a:t>
            </a:r>
            <a:r>
              <a:rPr lang="ja-JP" altLang="en-US" sz="1050" dirty="0">
                <a:solidFill>
                  <a:schemeClr val="tx1"/>
                </a:solidFill>
                <a:latin typeface="ＭＳ 明朝" panose="02020609040205080304" pitchFamily="17" charset="-128"/>
                <a:ea typeface="ＭＳ 明朝" panose="02020609040205080304" pitchFamily="17" charset="-128"/>
              </a:rPr>
              <a:t>と見極めながら</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a:lnSpc>
                <a:spcPts val="1200"/>
              </a:lnSpc>
            </a:pPr>
            <a:r>
              <a:rPr lang="ja-JP" altLang="en-US" sz="1050" b="1" u="sng" dirty="0" smtClean="0">
                <a:solidFill>
                  <a:schemeClr val="tx1"/>
                </a:solidFill>
                <a:latin typeface="ＭＳ ゴシック" panose="020B0609070205080204" pitchFamily="49" charset="-128"/>
                <a:ea typeface="ＭＳ ゴシック" panose="020B0609070205080204" pitchFamily="49" charset="-128"/>
              </a:rPr>
              <a:t>「</a:t>
            </a:r>
            <a:r>
              <a:rPr lang="ja-JP" altLang="en-US" sz="1050" b="1" u="sng" dirty="0">
                <a:solidFill>
                  <a:schemeClr val="tx1"/>
                </a:solidFill>
                <a:latin typeface="ＭＳ ゴシック" panose="020B0609070205080204" pitchFamily="49" charset="-128"/>
                <a:ea typeface="ＭＳ ゴシック" panose="020B0609070205080204" pitchFamily="49" charset="-128"/>
              </a:rPr>
              <a:t>世界の中の北海道」</a:t>
            </a:r>
            <a:r>
              <a:rPr lang="ja-JP" altLang="en-US" sz="1050" dirty="0">
                <a:solidFill>
                  <a:schemeClr val="tx1"/>
                </a:solidFill>
                <a:latin typeface="ＭＳ 明朝" panose="02020609040205080304" pitchFamily="17" charset="-128"/>
                <a:ea typeface="ＭＳ 明朝" panose="02020609040205080304" pitchFamily="17" charset="-128"/>
              </a:rPr>
              <a:t>として、的確かつ迅速な</a:t>
            </a:r>
            <a:r>
              <a:rPr lang="ja-JP" altLang="en-US" sz="1050" dirty="0" smtClean="0">
                <a:solidFill>
                  <a:schemeClr val="tx1"/>
                </a:solidFill>
                <a:latin typeface="ＭＳ 明朝" panose="02020609040205080304" pitchFamily="17" charset="-128"/>
                <a:ea typeface="ＭＳ 明朝" panose="02020609040205080304" pitchFamily="17" charset="-128"/>
              </a:rPr>
              <a:t>対応が重要</a:t>
            </a:r>
            <a:endParaRPr lang="en-US" altLang="ja-JP" sz="1050" dirty="0" smtClean="0">
              <a:solidFill>
                <a:schemeClr val="tx1"/>
              </a:solidFill>
              <a:latin typeface="ＭＳ 明朝" panose="02020609040205080304" pitchFamily="17" charset="-128"/>
              <a:ea typeface="ＭＳ 明朝" panose="02020609040205080304" pitchFamily="17" charset="-128"/>
            </a:endParaRPr>
          </a:p>
        </p:txBody>
      </p:sp>
      <p:sp>
        <p:nvSpPr>
          <p:cNvPr id="56" name="角丸四角形 55"/>
          <p:cNvSpPr/>
          <p:nvPr/>
        </p:nvSpPr>
        <p:spPr>
          <a:xfrm>
            <a:off x="293764" y="1529901"/>
            <a:ext cx="2469854" cy="386580"/>
          </a:xfrm>
          <a:prstGeom prst="roundRect">
            <a:avLst>
              <a:gd name="adj" fmla="val 0"/>
            </a:avLst>
          </a:prstGeom>
          <a:no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36000" bIns="45720" numCol="1" spcCol="0" rtlCol="0" fromWordArt="0" anchor="ctr" anchorCtr="0" forceAA="0" compatLnSpc="1">
            <a:prstTxWarp prst="textNoShape">
              <a:avLst/>
            </a:prstTxWarp>
            <a:noAutofit/>
          </a:bodyPr>
          <a:lstStyle/>
          <a:p>
            <a:pPr lvl="0" algn="ctr"/>
            <a:r>
              <a:rPr lang="ja-JP" altLang="en-US" sz="1050" dirty="0" smtClean="0">
                <a:solidFill>
                  <a:prstClr val="black"/>
                </a:solidFill>
                <a:latin typeface="ＭＳ 明朝" panose="02020609040205080304" pitchFamily="17" charset="-128"/>
                <a:ea typeface="ＭＳ 明朝" panose="02020609040205080304" pitchFamily="17" charset="-128"/>
              </a:rPr>
              <a:t>急速</a:t>
            </a:r>
            <a:r>
              <a:rPr lang="ja-JP" altLang="en-US" sz="1050" dirty="0">
                <a:solidFill>
                  <a:prstClr val="black"/>
                </a:solidFill>
                <a:latin typeface="ＭＳ 明朝" panose="02020609040205080304" pitchFamily="17" charset="-128"/>
                <a:ea typeface="ＭＳ 明朝" panose="02020609040205080304" pitchFamily="17" charset="-128"/>
              </a:rPr>
              <a:t>に</a:t>
            </a:r>
            <a:r>
              <a:rPr lang="ja-JP" altLang="en-US" sz="1050" dirty="0" smtClean="0">
                <a:solidFill>
                  <a:prstClr val="black"/>
                </a:solidFill>
                <a:latin typeface="ＭＳ 明朝" panose="02020609040205080304" pitchFamily="17" charset="-128"/>
                <a:ea typeface="ＭＳ 明朝" panose="02020609040205080304" pitchFamily="17" charset="-128"/>
              </a:rPr>
              <a:t>進展するグローバル化への対応</a:t>
            </a:r>
            <a:endParaRPr lang="en-US" altLang="ja-JP" sz="1050" dirty="0">
              <a:solidFill>
                <a:prstClr val="black"/>
              </a:solidFill>
              <a:latin typeface="ＭＳ 明朝" panose="02020609040205080304" pitchFamily="17" charset="-128"/>
              <a:ea typeface="ＭＳ 明朝" panose="02020609040205080304" pitchFamily="17" charset="-128"/>
            </a:endParaRPr>
          </a:p>
        </p:txBody>
      </p:sp>
      <p:sp>
        <p:nvSpPr>
          <p:cNvPr id="59" name="角丸四角形 58"/>
          <p:cNvSpPr/>
          <p:nvPr/>
        </p:nvSpPr>
        <p:spPr>
          <a:xfrm>
            <a:off x="293764" y="2790354"/>
            <a:ext cx="2469854" cy="424555"/>
          </a:xfrm>
          <a:prstGeom prst="roundRect">
            <a:avLst>
              <a:gd name="adj" fmla="val 0"/>
            </a:avLst>
          </a:prstGeom>
          <a:noFill/>
          <a:ln w="952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36000" bIns="45720" numCol="1" spcCol="0" rtlCol="0" fromWordArt="0" anchor="ctr" anchorCtr="0" forceAA="0" compatLnSpc="1">
            <a:prstTxWarp prst="textNoShape">
              <a:avLst/>
            </a:prstTxWarp>
            <a:noAutofit/>
          </a:bodyPr>
          <a:lstStyle/>
          <a:p>
            <a:pPr algn="ctr"/>
            <a:r>
              <a:rPr lang="ja-JP" altLang="en-US" sz="1050" dirty="0">
                <a:solidFill>
                  <a:schemeClr val="tx1"/>
                </a:solidFill>
                <a:latin typeface="ＭＳ 明朝" panose="02020609040205080304" pitchFamily="17" charset="-128"/>
                <a:ea typeface="ＭＳ 明朝" panose="02020609040205080304" pitchFamily="17" charset="-128"/>
              </a:rPr>
              <a:t>本道を取り巻く国際情勢の変化</a:t>
            </a:r>
            <a:endParaRPr lang="en-US" altLang="ja-JP" sz="1050" dirty="0">
              <a:solidFill>
                <a:schemeClr val="tx1"/>
              </a:solidFill>
              <a:latin typeface="ＭＳ 明朝" panose="02020609040205080304" pitchFamily="17" charset="-128"/>
              <a:ea typeface="ＭＳ 明朝" panose="02020609040205080304" pitchFamily="17" charset="-128"/>
            </a:endParaRPr>
          </a:p>
          <a:p>
            <a:pPr algn="ctr"/>
            <a:r>
              <a:rPr lang="en-US" altLang="ja-JP" sz="900" dirty="0">
                <a:solidFill>
                  <a:schemeClr val="tx1"/>
                </a:solidFill>
                <a:latin typeface="ＭＳ 明朝" panose="02020609040205080304" pitchFamily="17" charset="-128"/>
                <a:ea typeface="ＭＳ 明朝" panose="02020609040205080304" pitchFamily="17" charset="-128"/>
              </a:rPr>
              <a:t>(</a:t>
            </a:r>
            <a:r>
              <a:rPr lang="ja-JP" altLang="en-US" sz="900" dirty="0">
                <a:solidFill>
                  <a:schemeClr val="tx1"/>
                </a:solidFill>
                <a:latin typeface="ＭＳ 明朝" panose="02020609040205080304" pitchFamily="17" charset="-128"/>
                <a:ea typeface="ＭＳ 明朝" panose="02020609040205080304" pitchFamily="17" charset="-128"/>
              </a:rPr>
              <a:t>感染症の拡大、経済連携</a:t>
            </a:r>
            <a:r>
              <a:rPr lang="ja-JP" altLang="en-US" sz="900" dirty="0" smtClean="0">
                <a:solidFill>
                  <a:schemeClr val="tx1"/>
                </a:solidFill>
                <a:latin typeface="ＭＳ 明朝" panose="02020609040205080304" pitchFamily="17" charset="-128"/>
                <a:ea typeface="ＭＳ 明朝" panose="02020609040205080304" pitchFamily="17" charset="-128"/>
              </a:rPr>
              <a:t>の加速など</a:t>
            </a:r>
            <a:r>
              <a:rPr lang="en-US" altLang="ja-JP" sz="900" dirty="0" smtClean="0">
                <a:solidFill>
                  <a:schemeClr val="tx1"/>
                </a:solidFill>
                <a:latin typeface="ＭＳ 明朝" panose="02020609040205080304" pitchFamily="17" charset="-128"/>
                <a:ea typeface="ＭＳ 明朝" panose="02020609040205080304" pitchFamily="17" charset="-128"/>
              </a:rPr>
              <a:t>)</a:t>
            </a:r>
            <a:endParaRPr lang="en-US" altLang="ja-JP" sz="900" dirty="0">
              <a:solidFill>
                <a:schemeClr val="tx1"/>
              </a:solidFill>
              <a:latin typeface="ＭＳ 明朝" panose="02020609040205080304" pitchFamily="17" charset="-128"/>
              <a:ea typeface="ＭＳ 明朝" panose="02020609040205080304" pitchFamily="17" charset="-128"/>
            </a:endParaRPr>
          </a:p>
        </p:txBody>
      </p:sp>
      <p:sp>
        <p:nvSpPr>
          <p:cNvPr id="74" name="フローチャート: 代替処理 73"/>
          <p:cNvSpPr/>
          <p:nvPr/>
        </p:nvSpPr>
        <p:spPr>
          <a:xfrm>
            <a:off x="246174" y="1406417"/>
            <a:ext cx="1392125" cy="203275"/>
          </a:xfrm>
          <a:prstGeom prst="flowChartAlternateProcess">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46800" bIns="36000" rtlCol="0" anchor="ctr"/>
          <a:lstStyle/>
          <a:p>
            <a:pPr algn="ct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戦略策定時（</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2</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017</a:t>
            </a: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p:txBody>
      </p:sp>
      <p:sp>
        <p:nvSpPr>
          <p:cNvPr id="75" name="フローチャート: 代替処理 74"/>
          <p:cNvSpPr/>
          <p:nvPr/>
        </p:nvSpPr>
        <p:spPr>
          <a:xfrm>
            <a:off x="239899" y="2623243"/>
            <a:ext cx="1398400" cy="218632"/>
          </a:xfrm>
          <a:prstGeom prst="flowChartAlternateProcess">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lstStyle/>
          <a:p>
            <a:pPr algn="ct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戦略改訂時（</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2</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021</a:t>
            </a: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p:txBody>
      </p:sp>
      <p:sp>
        <p:nvSpPr>
          <p:cNvPr id="51" name="正方形/長方形 50"/>
          <p:cNvSpPr/>
          <p:nvPr/>
        </p:nvSpPr>
        <p:spPr>
          <a:xfrm>
            <a:off x="2434205" y="3003514"/>
            <a:ext cx="382587" cy="161583"/>
          </a:xfrm>
          <a:prstGeom prst="rect">
            <a:avLst/>
          </a:prstGeom>
        </p:spPr>
        <p:txBody>
          <a:bodyPr wrap="square" lIns="0" tIns="0" rIns="0" bIns="0">
            <a:spAutoFit/>
          </a:bodyPr>
          <a:lstStyle/>
          <a:p>
            <a:r>
              <a:rPr lang="ja-JP" altLang="en-US" sz="105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p:txBody>
      </p:sp>
      <p:sp>
        <p:nvSpPr>
          <p:cNvPr id="61" name="二等辺三角形 60"/>
          <p:cNvSpPr/>
          <p:nvPr/>
        </p:nvSpPr>
        <p:spPr>
          <a:xfrm rot="5400000">
            <a:off x="2740341" y="2940066"/>
            <a:ext cx="305704" cy="142289"/>
          </a:xfrm>
          <a:prstGeom prst="triangle">
            <a:avLst/>
          </a:prstGeom>
          <a:no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rgbClr val="FF0000"/>
              </a:solidFill>
            </a:endParaRPr>
          </a:p>
        </p:txBody>
      </p:sp>
      <p:sp>
        <p:nvSpPr>
          <p:cNvPr id="62" name="角丸四角形 61"/>
          <p:cNvSpPr/>
          <p:nvPr/>
        </p:nvSpPr>
        <p:spPr>
          <a:xfrm>
            <a:off x="3054901" y="2811019"/>
            <a:ext cx="3779173" cy="397597"/>
          </a:xfrm>
          <a:prstGeom prst="roundRect">
            <a:avLst>
              <a:gd name="adj" fmla="val 12390"/>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nSpc>
                <a:spcPts val="1200"/>
              </a:lnSpc>
            </a:pPr>
            <a:r>
              <a:rPr lang="ja-JP" altLang="en-US" sz="1000" dirty="0" smtClean="0">
                <a:solidFill>
                  <a:schemeClr val="tx1"/>
                </a:solidFill>
                <a:latin typeface="ＭＳ 明朝" panose="02020609040205080304" pitchFamily="17" charset="-128"/>
                <a:ea typeface="ＭＳ 明朝" panose="02020609040205080304" pitchFamily="17" charset="-128"/>
              </a:rPr>
              <a:t>・ポストコロナに向け、北海道がめざす姿を道民の皆様</a:t>
            </a:r>
            <a:endParaRPr lang="en-US" altLang="ja-JP" sz="1000" dirty="0" smtClean="0">
              <a:solidFill>
                <a:schemeClr val="tx1"/>
              </a:solidFill>
              <a:latin typeface="ＭＳ 明朝" panose="02020609040205080304" pitchFamily="17" charset="-128"/>
              <a:ea typeface="ＭＳ 明朝" panose="02020609040205080304" pitchFamily="17" charset="-128"/>
            </a:endParaRPr>
          </a:p>
          <a:p>
            <a:pPr>
              <a:lnSpc>
                <a:spcPts val="1200"/>
              </a:lnSpc>
            </a:pPr>
            <a:r>
              <a:rPr lang="ja-JP" altLang="en-US" sz="1000" dirty="0" smtClean="0">
                <a:solidFill>
                  <a:schemeClr val="tx1"/>
                </a:solidFill>
                <a:latin typeface="ＭＳ 明朝" panose="02020609040205080304" pitchFamily="17" charset="-128"/>
                <a:ea typeface="ＭＳ 明朝" panose="02020609040205080304" pitchFamily="17" charset="-128"/>
              </a:rPr>
              <a:t>　と共有しながら、戦略的・効果的に国際関連施策を展開</a:t>
            </a:r>
            <a:endParaRPr lang="ja-JP" altLang="en-US" sz="1000" dirty="0">
              <a:solidFill>
                <a:schemeClr val="tx1"/>
              </a:solidFill>
              <a:latin typeface="ＭＳ 明朝" panose="02020609040205080304" pitchFamily="17" charset="-128"/>
              <a:ea typeface="ＭＳ 明朝" panose="02020609040205080304" pitchFamily="17" charset="-128"/>
            </a:endParaRPr>
          </a:p>
        </p:txBody>
      </p:sp>
      <p:sp>
        <p:nvSpPr>
          <p:cNvPr id="76" name="角丸四角形 75"/>
          <p:cNvSpPr/>
          <p:nvPr/>
        </p:nvSpPr>
        <p:spPr>
          <a:xfrm>
            <a:off x="289274" y="5734579"/>
            <a:ext cx="2006251" cy="1283224"/>
          </a:xfrm>
          <a:prstGeom prst="roundRect">
            <a:avLst>
              <a:gd name="adj" fmla="val 0"/>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108000" rIns="36000" bIns="45720" numCol="1" spcCol="0" rtlCol="0" fromWordArt="0" anchor="ctr" anchorCtr="0" forceAA="0" compatLnSpc="1">
            <a:prstTxWarp prst="textNoShape">
              <a:avLst/>
            </a:prstTxWarp>
            <a:noAutofit/>
          </a:bodyPr>
          <a:lstStyle/>
          <a:p>
            <a:pPr algn="ctr">
              <a:lnSpc>
                <a:spcPts val="1560"/>
              </a:lnSpc>
            </a:pPr>
            <a:r>
              <a:rPr lang="ja-JP" altLang="en-US" sz="1300" b="1" dirty="0" smtClean="0">
                <a:solidFill>
                  <a:schemeClr val="tx1"/>
                </a:solidFill>
                <a:latin typeface="ＭＳ ゴシック" panose="020B0609070205080204" pitchFamily="49" charset="-128"/>
                <a:ea typeface="ＭＳ ゴシック" panose="020B0609070205080204" pitchFamily="49" charset="-128"/>
              </a:rPr>
              <a:t>世界秩序を揺るがす</a:t>
            </a:r>
            <a:endParaRPr lang="en-US" altLang="ja-JP" sz="1300" b="1" dirty="0" smtClean="0">
              <a:solidFill>
                <a:schemeClr val="tx1"/>
              </a:solidFill>
              <a:latin typeface="ＭＳ ゴシック" panose="020B0609070205080204" pitchFamily="49" charset="-128"/>
              <a:ea typeface="ＭＳ ゴシック" panose="020B0609070205080204" pitchFamily="49" charset="-128"/>
            </a:endParaRPr>
          </a:p>
          <a:p>
            <a:pPr algn="ctr">
              <a:lnSpc>
                <a:spcPts val="1560"/>
              </a:lnSpc>
            </a:pPr>
            <a:r>
              <a:rPr lang="ja-JP" altLang="en-US" sz="1300" b="1" dirty="0" smtClean="0">
                <a:solidFill>
                  <a:schemeClr val="tx1"/>
                </a:solidFill>
                <a:latin typeface="ＭＳ ゴシック" panose="020B0609070205080204" pitchFamily="49" charset="-128"/>
                <a:ea typeface="ＭＳ ゴシック" panose="020B0609070205080204" pitchFamily="49" charset="-128"/>
              </a:rPr>
              <a:t>大きな国際情勢</a:t>
            </a:r>
            <a:r>
              <a:rPr lang="ja-JP" altLang="en-US" sz="1300" b="1" dirty="0">
                <a:solidFill>
                  <a:schemeClr val="tx1"/>
                </a:solidFill>
                <a:latin typeface="ＭＳ ゴシック" panose="020B0609070205080204" pitchFamily="49" charset="-128"/>
                <a:ea typeface="ＭＳ ゴシック" panose="020B0609070205080204" pitchFamily="49" charset="-128"/>
              </a:rPr>
              <a:t>の</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変化に伴うグローバルリスク</a:t>
            </a:r>
            <a:endParaRPr lang="en-US" altLang="ja-JP" sz="1300" b="1" dirty="0" smtClean="0">
              <a:solidFill>
                <a:schemeClr val="tx1"/>
              </a:solidFill>
              <a:latin typeface="ＭＳ ゴシック" panose="020B0609070205080204" pitchFamily="49" charset="-128"/>
              <a:ea typeface="ＭＳ ゴシック" panose="020B0609070205080204" pitchFamily="49" charset="-128"/>
            </a:endParaRPr>
          </a:p>
          <a:p>
            <a:pPr algn="ctr">
              <a:lnSpc>
                <a:spcPts val="1560"/>
              </a:lnSpc>
            </a:pPr>
            <a:r>
              <a:rPr lang="ja-JP" altLang="en-US" sz="1300" b="1" dirty="0" err="1" smtClean="0">
                <a:solidFill>
                  <a:schemeClr val="tx1"/>
                </a:solidFill>
                <a:latin typeface="ＭＳ ゴシック" panose="020B0609070205080204" pitchFamily="49" charset="-128"/>
                <a:ea typeface="ＭＳ ゴシック" panose="020B0609070205080204" pitchFamily="49" charset="-128"/>
              </a:rPr>
              <a:t>への</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対応がより一層重要</a:t>
            </a:r>
            <a:endParaRPr lang="en-US" altLang="ja-JP" sz="900" dirty="0">
              <a:solidFill>
                <a:schemeClr val="tx1"/>
              </a:solidFill>
              <a:latin typeface="ＭＳ 明朝" panose="02020609040205080304" pitchFamily="17" charset="-128"/>
              <a:ea typeface="ＭＳ 明朝" panose="02020609040205080304" pitchFamily="17" charset="-128"/>
            </a:endParaRPr>
          </a:p>
        </p:txBody>
      </p:sp>
      <p:sp>
        <p:nvSpPr>
          <p:cNvPr id="77" name="フローチャート: 代替処理 76"/>
          <p:cNvSpPr/>
          <p:nvPr/>
        </p:nvSpPr>
        <p:spPr>
          <a:xfrm>
            <a:off x="230374" y="5632619"/>
            <a:ext cx="1313226" cy="194261"/>
          </a:xfrm>
          <a:prstGeom prst="flowChartAlternateProcess">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39600" bIns="32400" rtlCol="0" anchor="ctr"/>
          <a:lstStyle/>
          <a:p>
            <a:pPr algn="ct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今回検討</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p:txBody>
      </p:sp>
      <p:sp>
        <p:nvSpPr>
          <p:cNvPr id="78" name="二等辺三角形 77"/>
          <p:cNvSpPr/>
          <p:nvPr/>
        </p:nvSpPr>
        <p:spPr>
          <a:xfrm rot="5400000">
            <a:off x="2205804" y="6327888"/>
            <a:ext cx="456801" cy="123262"/>
          </a:xfrm>
          <a:prstGeom prst="triangle">
            <a:avLst/>
          </a:prstGeom>
          <a:solidFill>
            <a:schemeClr val="accent2">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rgbClr val="FF0000"/>
              </a:solidFill>
            </a:endParaRPr>
          </a:p>
        </p:txBody>
      </p:sp>
      <p:sp>
        <p:nvSpPr>
          <p:cNvPr id="79" name="角丸四角形 78"/>
          <p:cNvSpPr/>
          <p:nvPr/>
        </p:nvSpPr>
        <p:spPr>
          <a:xfrm>
            <a:off x="2572884" y="5730948"/>
            <a:ext cx="4151766" cy="1286855"/>
          </a:xfrm>
          <a:prstGeom prst="roundRect">
            <a:avLst>
              <a:gd name="adj" fmla="val 5027"/>
            </a:avLst>
          </a:prstGeom>
          <a:solidFill>
            <a:srgbClr val="FFCCFF"/>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ts val="1400"/>
              </a:lnSpc>
            </a:pPr>
            <a:r>
              <a:rPr lang="ja-JP" altLang="en-US" sz="1300" b="1" dirty="0" smtClean="0">
                <a:solidFill>
                  <a:schemeClr val="tx1"/>
                </a:solidFill>
                <a:latin typeface="ＭＳ ゴシック" panose="020B0609070205080204" pitchFamily="49" charset="-128"/>
                <a:ea typeface="ＭＳ ゴシック" panose="020B0609070205080204" pitchFamily="49" charset="-128"/>
              </a:rPr>
              <a:t>▷ １次</a:t>
            </a:r>
            <a:r>
              <a:rPr lang="ja-JP" altLang="en-US" sz="1300" b="1" dirty="0">
                <a:solidFill>
                  <a:schemeClr val="tx1"/>
                </a:solidFill>
                <a:latin typeface="ＭＳ ゴシック" panose="020B0609070205080204" pitchFamily="49" charset="-128"/>
                <a:ea typeface="ＭＳ ゴシック" panose="020B0609070205080204" pitchFamily="49" charset="-128"/>
              </a:rPr>
              <a:t>産業や観光、貿易などの経済分野をはじめ、国際協力や交流団体、学識経験者など幅広い分野</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の有識者の皆様からご意見をいただきながら、今般の国際情勢の変化を踏まえた対応力の強化の</a:t>
            </a:r>
            <a:r>
              <a:rPr lang="ja-JP" altLang="en-US" sz="1300" b="1" smtClean="0">
                <a:solidFill>
                  <a:schemeClr val="tx1"/>
                </a:solidFill>
                <a:latin typeface="ＭＳ ゴシック" panose="020B0609070205080204" pitchFamily="49" charset="-128"/>
                <a:ea typeface="ＭＳ ゴシック" panose="020B0609070205080204" pitchFamily="49" charset="-128"/>
              </a:rPr>
              <a:t>観点から見直し</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を検討</a:t>
            </a:r>
            <a:endParaRPr lang="ja-JP" altLang="en-US" sz="1300" b="1" dirty="0">
              <a:solidFill>
                <a:schemeClr val="tx1"/>
              </a:solidFill>
              <a:latin typeface="ＭＳ ゴシック" panose="020B0609070205080204" pitchFamily="49" charset="-128"/>
              <a:ea typeface="ＭＳ ゴシック" panose="020B0609070205080204" pitchFamily="49" charset="-128"/>
            </a:endParaRPr>
          </a:p>
        </p:txBody>
      </p:sp>
      <p:sp>
        <p:nvSpPr>
          <p:cNvPr id="42" name="角丸四角形 41"/>
          <p:cNvSpPr/>
          <p:nvPr/>
        </p:nvSpPr>
        <p:spPr>
          <a:xfrm>
            <a:off x="183599" y="7464758"/>
            <a:ext cx="6660000" cy="216000"/>
          </a:xfrm>
          <a:prstGeom prst="roundRect">
            <a:avLst>
              <a:gd name="adj" fmla="val 0"/>
            </a:avLst>
          </a:prstGeom>
          <a:solidFill>
            <a:schemeClr val="accent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ln w="3175">
                  <a:noFill/>
                </a:ln>
                <a:solidFill>
                  <a:schemeClr val="bg1"/>
                </a:solidFill>
                <a:latin typeface="ＭＳ ゴシック" panose="020B0609070205080204" pitchFamily="49" charset="-128"/>
                <a:ea typeface="ＭＳ ゴシック" panose="020B0609070205080204" pitchFamily="49" charset="-128"/>
              </a:rPr>
              <a:t>▷　検討スケジュール（予定）</a:t>
            </a:r>
            <a:endParaRPr lang="ja-JP" altLang="en-US" sz="1300" b="1" dirty="0">
              <a:ln w="3175">
                <a:noFill/>
              </a:ln>
              <a:solidFill>
                <a:schemeClr val="bg1"/>
              </a:solidFill>
              <a:latin typeface="ＭＳ ゴシック" panose="020B0609070205080204" pitchFamily="49" charset="-128"/>
              <a:ea typeface="ＭＳ ゴシック" panose="020B0609070205080204" pitchFamily="49" charset="-128"/>
            </a:endParaRPr>
          </a:p>
        </p:txBody>
      </p:sp>
      <p:sp>
        <p:nvSpPr>
          <p:cNvPr id="83" name="正方形/長方形 82"/>
          <p:cNvSpPr/>
          <p:nvPr/>
        </p:nvSpPr>
        <p:spPr>
          <a:xfrm>
            <a:off x="447887" y="7791066"/>
            <a:ext cx="5838614" cy="1698345"/>
          </a:xfrm>
          <a:prstGeom prst="rect">
            <a:avLst/>
          </a:prstGeom>
          <a:ln w="12700">
            <a:solidFill>
              <a:schemeClr val="accent1"/>
            </a:solidFill>
          </a:ln>
        </p:spPr>
        <p:txBody>
          <a:bodyPr wrap="square" tIns="36000">
            <a:spAutoFit/>
          </a:bodyPr>
          <a:lstStyle/>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第１回</a:t>
            </a:r>
            <a:r>
              <a:rPr lang="ja-JP" altLang="en-US" sz="1100" dirty="0">
                <a:latin typeface="ＭＳ ゴシック" panose="020B0609070205080204" pitchFamily="49" charset="-128"/>
                <a:ea typeface="ＭＳ ゴシック" panose="020B0609070205080204" pitchFamily="49" charset="-128"/>
              </a:rPr>
              <a:t>有識者会議（</a:t>
            </a:r>
            <a:r>
              <a:rPr lang="en-US" altLang="ja-JP" sz="1100" b="1" u="sng" dirty="0">
                <a:latin typeface="ＭＳ ゴシック" panose="020B0609070205080204" pitchFamily="49" charset="-128"/>
                <a:ea typeface="ＭＳ ゴシック" panose="020B0609070205080204" pitchFamily="49" charset="-128"/>
              </a:rPr>
              <a:t>10/31</a:t>
            </a:r>
            <a:r>
              <a:rPr lang="ja-JP" altLang="en-US" sz="1100" dirty="0" smtClean="0">
                <a:latin typeface="ＭＳ ゴシック" panose="020B0609070205080204" pitchFamily="49" charset="-128"/>
                <a:ea typeface="ＭＳ ゴシック" panose="020B0609070205080204" pitchFamily="49" charset="-128"/>
              </a:rPr>
              <a:t>）～情報収集や課題抽出等</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［ヒアリング事項］</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　　</a:t>
            </a:r>
            <a:r>
              <a:rPr lang="ja-JP" altLang="en-US" sz="900" dirty="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　　　　　　　　　　　　　　　　　・</a:t>
            </a:r>
            <a:r>
              <a:rPr lang="ja-JP" altLang="en-US" sz="900" dirty="0">
                <a:latin typeface="ＭＳ 明朝" panose="02020609040205080304" pitchFamily="17" charset="-128"/>
                <a:ea typeface="ＭＳ 明朝" panose="02020609040205080304" pitchFamily="17" charset="-128"/>
              </a:rPr>
              <a:t>大きな国際情勢の変化により顕在化したリスクや</a:t>
            </a:r>
            <a:r>
              <a:rPr lang="ja-JP" altLang="en-US" sz="900" dirty="0" smtClean="0">
                <a:latin typeface="ＭＳ 明朝" panose="02020609040205080304" pitchFamily="17" charset="-128"/>
                <a:ea typeface="ＭＳ 明朝" panose="02020609040205080304" pitchFamily="17" charset="-128"/>
              </a:rPr>
              <a:t>課題</a:t>
            </a:r>
            <a:endParaRPr lang="en-US" altLang="ja-JP" sz="900" dirty="0" smtClean="0">
              <a:latin typeface="ＭＳ 明朝" panose="02020609040205080304" pitchFamily="17" charset="-128"/>
              <a:ea typeface="ＭＳ 明朝" panose="02020609040205080304" pitchFamily="17" charset="-128"/>
            </a:endParaRPr>
          </a:p>
          <a:p>
            <a:r>
              <a:rPr lang="ja-JP" altLang="en-US" sz="900" dirty="0" smtClean="0">
                <a:latin typeface="ＭＳ 明朝" panose="02020609040205080304" pitchFamily="17" charset="-128"/>
                <a:ea typeface="ＭＳ 明朝" panose="02020609040205080304" pitchFamily="17" charset="-128"/>
              </a:rPr>
              <a:t>　　　　　　　　　　　　　　　　　　　　・</a:t>
            </a:r>
            <a:r>
              <a:rPr lang="ja-JP" altLang="en-US" sz="900" dirty="0">
                <a:solidFill>
                  <a:sysClr val="windowText" lastClr="000000"/>
                </a:solidFill>
                <a:latin typeface="ＭＳ 明朝" panose="02020609040205080304" pitchFamily="17" charset="-128"/>
                <a:ea typeface="ＭＳ 明朝" panose="02020609040205080304" pitchFamily="17" charset="-128"/>
              </a:rPr>
              <a:t>リスク対応や課題解決に</a:t>
            </a:r>
            <a:r>
              <a:rPr lang="ja-JP" altLang="en-US" sz="900" dirty="0" smtClean="0">
                <a:solidFill>
                  <a:sysClr val="windowText" lastClr="000000"/>
                </a:solidFill>
                <a:latin typeface="ＭＳ 明朝" panose="02020609040205080304" pitchFamily="17" charset="-128"/>
                <a:ea typeface="ＭＳ 明朝" panose="02020609040205080304" pitchFamily="17" charset="-128"/>
              </a:rPr>
              <a:t>向けて求められるもの　　　　など</a:t>
            </a:r>
            <a:endParaRPr lang="en-US" altLang="ja-JP" sz="900" dirty="0" smtClean="0">
              <a:solidFill>
                <a:sysClr val="windowText" lastClr="000000"/>
              </a:solidFill>
              <a:latin typeface="ＭＳ 明朝" panose="02020609040205080304" pitchFamily="17" charset="-128"/>
              <a:ea typeface="ＭＳ 明朝" panose="02020609040205080304" pitchFamily="17" charset="-128"/>
            </a:endParaRPr>
          </a:p>
          <a:p>
            <a:endParaRPr lang="en-US" altLang="ja-JP" sz="900" dirty="0" smtClean="0">
              <a:solidFill>
                <a:sysClr val="windowText" lastClr="000000"/>
              </a:solidFill>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第２回有識者会議（年明け） </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第３回有識者会議（年度末） 　   戦略の見直しを検討</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第４回有識者会議（年度明け） </a:t>
            </a:r>
            <a:endParaRPr lang="en-US" altLang="ja-JP" sz="1100" dirty="0">
              <a:latin typeface="ＭＳ ゴシック" panose="020B0609070205080204" pitchFamily="49" charset="-128"/>
              <a:ea typeface="ＭＳ ゴシック" panose="020B0609070205080204" pitchFamily="49" charset="-128"/>
            </a:endParaRPr>
          </a:p>
        </p:txBody>
      </p:sp>
      <p:sp>
        <p:nvSpPr>
          <p:cNvPr id="109" name="正方形/長方形 108"/>
          <p:cNvSpPr/>
          <p:nvPr/>
        </p:nvSpPr>
        <p:spPr>
          <a:xfrm>
            <a:off x="298799" y="1980661"/>
            <a:ext cx="6340470" cy="461665"/>
          </a:xfrm>
          <a:prstGeom prst="rect">
            <a:avLst/>
          </a:prstGeom>
        </p:spPr>
        <p:txBody>
          <a:bodyPr wrap="square">
            <a:spAutoFit/>
          </a:bodyPr>
          <a:lstStyle/>
          <a:p>
            <a:r>
              <a:rPr lang="ja-JP" altLang="en-US" sz="1200" dirty="0" smtClean="0"/>
              <a:t>～「世界に売り込む」「世界とつながる」「世界と向き合う」の</a:t>
            </a:r>
            <a:r>
              <a:rPr lang="ja-JP" altLang="en-US" sz="1200" b="1" u="sng" dirty="0" smtClean="0">
                <a:latin typeface="ＭＳ ゴシック" panose="020B0609070205080204" pitchFamily="49" charset="-128"/>
                <a:ea typeface="ＭＳ ゴシック" panose="020B0609070205080204" pitchFamily="49" charset="-128"/>
              </a:rPr>
              <a:t>３つの視点</a:t>
            </a:r>
            <a:r>
              <a:rPr lang="ja-JP" altLang="en-US" sz="1200" dirty="0" smtClean="0"/>
              <a:t>に立ち、</a:t>
            </a:r>
            <a:endParaRPr lang="en-US" altLang="ja-JP" sz="1200" dirty="0" smtClean="0"/>
          </a:p>
          <a:p>
            <a:r>
              <a:rPr lang="ja-JP" altLang="en-US" sz="1200" dirty="0" smtClean="0"/>
              <a:t>　グローバル化に対応した取組を機動的かつ柔軟に推進</a:t>
            </a:r>
            <a:endParaRPr lang="ja-JP" altLang="en-US" sz="1200" dirty="0"/>
          </a:p>
        </p:txBody>
      </p:sp>
      <p:sp>
        <p:nvSpPr>
          <p:cNvPr id="110" name="正方形/長方形 109"/>
          <p:cNvSpPr/>
          <p:nvPr/>
        </p:nvSpPr>
        <p:spPr>
          <a:xfrm>
            <a:off x="307186" y="3246421"/>
            <a:ext cx="6340470" cy="707886"/>
          </a:xfrm>
          <a:prstGeom prst="rect">
            <a:avLst/>
          </a:prstGeom>
        </p:spPr>
        <p:txBody>
          <a:bodyPr wrap="square">
            <a:spAutoFit/>
          </a:bodyPr>
          <a:lstStyle/>
          <a:p>
            <a:pPr>
              <a:lnSpc>
                <a:spcPts val="1600"/>
              </a:lnSpc>
            </a:pPr>
            <a:r>
              <a:rPr lang="ja-JP" altLang="en-US" sz="1200" dirty="0" smtClean="0"/>
              <a:t>～上記の</a:t>
            </a:r>
            <a:r>
              <a:rPr lang="ja-JP" altLang="en-US" sz="1200" b="1" u="sng" dirty="0" smtClean="0">
                <a:latin typeface="ＭＳ ゴシック" panose="020B0609070205080204" pitchFamily="49" charset="-128"/>
                <a:ea typeface="ＭＳ ゴシック" panose="020B0609070205080204" pitchFamily="49" charset="-128"/>
              </a:rPr>
              <a:t>３つ</a:t>
            </a:r>
            <a:r>
              <a:rPr lang="ja-JP" altLang="en-US" sz="1200" b="1" u="sng" dirty="0">
                <a:latin typeface="ＭＳ ゴシック" panose="020B0609070205080204" pitchFamily="49" charset="-128"/>
                <a:ea typeface="ＭＳ ゴシック" panose="020B0609070205080204" pitchFamily="49" charset="-128"/>
              </a:rPr>
              <a:t>の視点</a:t>
            </a:r>
            <a:r>
              <a:rPr lang="ja-JP" altLang="en-US" sz="1200" dirty="0" smtClean="0"/>
              <a:t>に立ち、グローバル化に対応した取組を、</a:t>
            </a:r>
            <a:r>
              <a:rPr lang="ja-JP" altLang="en-US" sz="1200" b="1" u="sng" dirty="0" smtClean="0">
                <a:latin typeface="ＭＳ ゴシック" panose="020B0609070205080204" pitchFamily="49" charset="-128"/>
                <a:ea typeface="ＭＳ ゴシック" panose="020B0609070205080204" pitchFamily="49" charset="-128"/>
              </a:rPr>
              <a:t>デジタル化の進展や脱炭素化といった社会経済情勢の変化に的確に対応しつつ、ターゲットを明確化・重点化</a:t>
            </a:r>
            <a:r>
              <a:rPr lang="ja-JP" altLang="en-US" sz="1200" dirty="0" smtClean="0"/>
              <a:t>しながら、機動的かつ柔軟に推進</a:t>
            </a:r>
            <a:endParaRPr lang="ja-JP" altLang="en-US" sz="1200" dirty="0"/>
          </a:p>
        </p:txBody>
      </p:sp>
      <p:sp>
        <p:nvSpPr>
          <p:cNvPr id="57" name="正方形/長方形 56"/>
          <p:cNvSpPr/>
          <p:nvPr/>
        </p:nvSpPr>
        <p:spPr>
          <a:xfrm>
            <a:off x="5065547" y="566403"/>
            <a:ext cx="1968552" cy="461665"/>
          </a:xfrm>
          <a:prstGeom prst="rect">
            <a:avLst/>
          </a:prstGeom>
        </p:spPr>
        <p:txBody>
          <a:bodyPr wrap="square">
            <a:spAutoFit/>
          </a:bodyPr>
          <a:lstStyle/>
          <a:p>
            <a:r>
              <a:rPr lang="ja-JP" altLang="en-US" sz="800" dirty="0" smtClean="0">
                <a:latin typeface="ＭＳ 明朝" panose="02020609040205080304" pitchFamily="17" charset="-128"/>
                <a:ea typeface="ＭＳ 明朝" panose="02020609040205080304" pitchFamily="17" charset="-128"/>
              </a:rPr>
              <a:t>令和４年１０月３１日</a:t>
            </a:r>
            <a:endParaRPr lang="en-US" altLang="ja-JP" sz="800" dirty="0" smtClean="0">
              <a:latin typeface="ＭＳ 明朝" panose="02020609040205080304" pitchFamily="17" charset="-128"/>
              <a:ea typeface="ＭＳ 明朝" panose="02020609040205080304" pitchFamily="17" charset="-128"/>
            </a:endParaRPr>
          </a:p>
          <a:p>
            <a:r>
              <a:rPr lang="ja-JP" altLang="en-US" sz="800" dirty="0" smtClean="0">
                <a:latin typeface="ＭＳ 明朝" panose="02020609040205080304" pitchFamily="17" charset="-128"/>
                <a:ea typeface="ＭＳ 明朝" panose="02020609040205080304" pitchFamily="17" charset="-128"/>
              </a:rPr>
              <a:t>北海道総合政策部国際局国際課</a:t>
            </a:r>
            <a:endParaRPr lang="en-US" altLang="ja-JP" sz="800" dirty="0" smtClean="0">
              <a:latin typeface="ＭＳ 明朝" panose="02020609040205080304" pitchFamily="17" charset="-128"/>
              <a:ea typeface="ＭＳ 明朝" panose="02020609040205080304" pitchFamily="17" charset="-128"/>
            </a:endParaRPr>
          </a:p>
          <a:p>
            <a:r>
              <a:rPr lang="ja-JP" altLang="en-US" sz="800" dirty="0" smtClean="0">
                <a:latin typeface="ＭＳ 明朝" panose="02020609040205080304" pitchFamily="17" charset="-128"/>
                <a:ea typeface="ＭＳ 明朝" panose="02020609040205080304" pitchFamily="17" charset="-128"/>
              </a:rPr>
              <a:t>北海道経済部経済企画局国際経済課</a:t>
            </a:r>
            <a:endParaRPr lang="ja-JP" altLang="en-US" sz="800" dirty="0">
              <a:latin typeface="ＭＳ 明朝" panose="02020609040205080304" pitchFamily="17" charset="-128"/>
              <a:ea typeface="ＭＳ 明朝" panose="02020609040205080304" pitchFamily="17" charset="-128"/>
            </a:endParaRPr>
          </a:p>
        </p:txBody>
      </p:sp>
      <p:sp>
        <p:nvSpPr>
          <p:cNvPr id="2" name="右中かっこ 1"/>
          <p:cNvSpPr/>
          <p:nvPr/>
        </p:nvSpPr>
        <p:spPr>
          <a:xfrm>
            <a:off x="2681855" y="8629650"/>
            <a:ext cx="183472" cy="7429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正方形/長方形 63"/>
          <p:cNvSpPr/>
          <p:nvPr/>
        </p:nvSpPr>
        <p:spPr>
          <a:xfrm>
            <a:off x="165711" y="4586777"/>
            <a:ext cx="6682764" cy="990015"/>
          </a:xfrm>
          <a:prstGeom prst="rect">
            <a:avLst/>
          </a:prstGeom>
        </p:spPr>
        <p:txBody>
          <a:bodyPr wrap="square">
            <a:spAutoFit/>
          </a:bodyPr>
          <a:lstStyle/>
          <a:p>
            <a:pPr>
              <a:lnSpc>
                <a:spcPts val="1400"/>
              </a:lnSpc>
            </a:pPr>
            <a:r>
              <a:rPr lang="en-US" altLang="ja-JP" sz="1000" dirty="0" smtClean="0">
                <a:latin typeface="ＭＳ 明朝" panose="02020609040205080304" pitchFamily="17" charset="-128"/>
                <a:ea typeface="ＭＳ 明朝" panose="02020609040205080304" pitchFamily="17" charset="-128"/>
              </a:rPr>
              <a:t>《</a:t>
            </a:r>
            <a:r>
              <a:rPr lang="ja-JP" altLang="en-US" sz="1000" dirty="0" smtClean="0">
                <a:latin typeface="ＭＳ 明朝" panose="02020609040205080304" pitchFamily="17" charset="-128"/>
                <a:ea typeface="ＭＳ 明朝" panose="02020609040205080304" pitchFamily="17" charset="-128"/>
              </a:rPr>
              <a:t>情勢の変化</a:t>
            </a:r>
            <a:r>
              <a:rPr lang="en-US" altLang="ja-JP" sz="1000" dirty="0">
                <a:latin typeface="ＭＳ 明朝" panose="02020609040205080304" pitchFamily="17" charset="-128"/>
                <a:ea typeface="ＭＳ 明朝" panose="02020609040205080304" pitchFamily="17" charset="-128"/>
              </a:rPr>
              <a:t>》</a:t>
            </a:r>
          </a:p>
          <a:p>
            <a:pPr>
              <a:lnSpc>
                <a:spcPts val="1400"/>
              </a:lnSpc>
            </a:pPr>
            <a:r>
              <a:rPr lang="ja-JP" altLang="en-US" sz="1000" dirty="0">
                <a:latin typeface="ＭＳ 明朝" panose="02020609040205080304" pitchFamily="17" charset="-128"/>
                <a:ea typeface="ＭＳ 明朝" panose="02020609040205080304" pitchFamily="17" charset="-128"/>
              </a:rPr>
              <a:t>　</a:t>
            </a:r>
            <a:r>
              <a:rPr lang="ja-JP" altLang="en-US" sz="1050" dirty="0">
                <a:latin typeface="ＭＳ 明朝" panose="02020609040205080304" pitchFamily="17" charset="-128"/>
                <a:ea typeface="ＭＳ 明朝" panose="02020609040205080304" pitchFamily="17" charset="-128"/>
              </a:rPr>
              <a:t>・ロシアによるウクライナ侵略により、ロシアとの交流事業はもとより、燃料・食品価格の高騰による道　</a:t>
            </a:r>
            <a:endParaRPr lang="en-US" altLang="ja-JP" sz="1050" dirty="0">
              <a:latin typeface="ＭＳ 明朝" panose="02020609040205080304" pitchFamily="17" charset="-128"/>
              <a:ea typeface="ＭＳ 明朝" panose="02020609040205080304" pitchFamily="17" charset="-128"/>
            </a:endParaRPr>
          </a:p>
          <a:p>
            <a:pPr>
              <a:lnSpc>
                <a:spcPts val="1400"/>
              </a:lnSpc>
            </a:pPr>
            <a:r>
              <a:rPr lang="ja-JP" altLang="en-US" sz="1050" dirty="0">
                <a:latin typeface="ＭＳ 明朝" panose="02020609040205080304" pitchFamily="17" charset="-128"/>
                <a:ea typeface="ＭＳ 明朝" panose="02020609040205080304" pitchFamily="17" charset="-128"/>
              </a:rPr>
              <a:t>　　民の生活や農業・水産業といった道内産業に大きな影響</a:t>
            </a:r>
            <a:r>
              <a:rPr lang="ja-JP" altLang="en-US" sz="1050" dirty="0" smtClean="0">
                <a:latin typeface="ＭＳ 明朝" panose="02020609040205080304" pitchFamily="17" charset="-128"/>
                <a:ea typeface="ＭＳ 明朝" panose="02020609040205080304" pitchFamily="17" charset="-128"/>
              </a:rPr>
              <a:t>が及ぶ状況。</a:t>
            </a:r>
            <a:endParaRPr lang="en-US" altLang="ja-JP" sz="1050" dirty="0">
              <a:latin typeface="ＭＳ 明朝" panose="02020609040205080304" pitchFamily="17" charset="-128"/>
              <a:ea typeface="ＭＳ 明朝" panose="02020609040205080304" pitchFamily="17" charset="-128"/>
            </a:endParaRPr>
          </a:p>
          <a:p>
            <a:pPr>
              <a:lnSpc>
                <a:spcPts val="1400"/>
              </a:lnSpc>
            </a:pPr>
            <a:r>
              <a:rPr lang="ja-JP" altLang="en-US" sz="1050" dirty="0">
                <a:latin typeface="ＭＳ 明朝" panose="02020609040205080304" pitchFamily="17" charset="-128"/>
                <a:ea typeface="ＭＳ 明朝" panose="02020609040205080304" pitchFamily="17" charset="-128"/>
              </a:rPr>
              <a:t>　・東アジア地域に</a:t>
            </a:r>
            <a:r>
              <a:rPr lang="ja-JP" altLang="en-US" sz="1050" dirty="0" smtClean="0">
                <a:latin typeface="ＭＳ 明朝" panose="02020609040205080304" pitchFamily="17" charset="-128"/>
                <a:ea typeface="ＭＳ 明朝" panose="02020609040205080304" pitchFamily="17" charset="-128"/>
              </a:rPr>
              <a:t>おける大規模な軍事演習や北朝鮮による弾道ミサイルの発射といった緊張</a:t>
            </a:r>
            <a:r>
              <a:rPr lang="ja-JP" altLang="en-US" sz="1050" dirty="0">
                <a:latin typeface="ＭＳ 明朝" panose="02020609040205080304" pitchFamily="17" charset="-128"/>
                <a:ea typeface="ＭＳ 明朝" panose="02020609040205080304" pitchFamily="17" charset="-128"/>
              </a:rPr>
              <a:t>の高まり</a:t>
            </a:r>
            <a:r>
              <a:rPr lang="ja-JP" altLang="en-US" sz="1050" dirty="0" smtClean="0">
                <a:latin typeface="ＭＳ 明朝" panose="02020609040205080304" pitchFamily="17" charset="-128"/>
                <a:ea typeface="ＭＳ 明朝" panose="02020609040205080304" pitchFamily="17" charset="-128"/>
              </a:rPr>
              <a:t>など</a:t>
            </a:r>
            <a:endParaRPr lang="en-US" altLang="ja-JP" sz="1050" dirty="0" smtClean="0">
              <a:latin typeface="ＭＳ 明朝" panose="02020609040205080304" pitchFamily="17" charset="-128"/>
              <a:ea typeface="ＭＳ 明朝" panose="02020609040205080304" pitchFamily="17" charset="-128"/>
            </a:endParaRPr>
          </a:p>
          <a:p>
            <a:pPr>
              <a:lnSpc>
                <a:spcPts val="1400"/>
              </a:lnSpc>
            </a:pPr>
            <a:r>
              <a:rPr lang="ja-JP" altLang="en-US" sz="1050" dirty="0" smtClean="0">
                <a:latin typeface="ＭＳ 明朝" panose="02020609040205080304" pitchFamily="17" charset="-128"/>
                <a:ea typeface="ＭＳ 明朝" panose="02020609040205080304" pitchFamily="17" charset="-128"/>
              </a:rPr>
              <a:t>　　に</a:t>
            </a:r>
            <a:r>
              <a:rPr lang="ja-JP" altLang="en-US" sz="1050" dirty="0">
                <a:latin typeface="ＭＳ 明朝" panose="02020609040205080304" pitchFamily="17" charset="-128"/>
                <a:ea typeface="ＭＳ 明朝" panose="02020609040205080304" pitchFamily="17" charset="-128"/>
              </a:rPr>
              <a:t>より、今後、道内経済や、文化、スポーツ等の交流への</a:t>
            </a:r>
            <a:r>
              <a:rPr lang="ja-JP" altLang="en-US" sz="1050" dirty="0" smtClean="0">
                <a:latin typeface="ＭＳ 明朝" panose="02020609040205080304" pitchFamily="17" charset="-128"/>
                <a:ea typeface="ＭＳ 明朝" panose="02020609040205080304" pitchFamily="17" charset="-128"/>
              </a:rPr>
              <a:t>さらなる影響も懸念。</a:t>
            </a:r>
            <a:endParaRPr lang="en-US" altLang="ja-JP" sz="1050" dirty="0" smtClean="0">
              <a:latin typeface="ＭＳ 明朝" panose="02020609040205080304" pitchFamily="17" charset="-128"/>
              <a:ea typeface="ＭＳ 明朝" panose="02020609040205080304" pitchFamily="17" charset="-128"/>
            </a:endParaRPr>
          </a:p>
        </p:txBody>
      </p:sp>
      <p:sp>
        <p:nvSpPr>
          <p:cNvPr id="4" name="正方形/長方形 3"/>
          <p:cNvSpPr/>
          <p:nvPr/>
        </p:nvSpPr>
        <p:spPr>
          <a:xfrm>
            <a:off x="159094" y="4514850"/>
            <a:ext cx="6674980" cy="2623437"/>
          </a:xfrm>
          <a:prstGeom prst="rect">
            <a:avLst/>
          </a:prstGeom>
          <a:noFill/>
          <a:ln w="1587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二等辺三角形 27"/>
          <p:cNvSpPr/>
          <p:nvPr/>
        </p:nvSpPr>
        <p:spPr>
          <a:xfrm rot="10800000">
            <a:off x="2188709" y="4073213"/>
            <a:ext cx="2356970" cy="217406"/>
          </a:xfrm>
          <a:prstGeom prst="triangle">
            <a:avLst/>
          </a:prstGeom>
          <a:no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rgbClr val="FF0000"/>
              </a:solidFill>
            </a:endParaRPr>
          </a:p>
        </p:txBody>
      </p:sp>
      <p:sp>
        <p:nvSpPr>
          <p:cNvPr id="5" name="正方形/長方形 4"/>
          <p:cNvSpPr/>
          <p:nvPr/>
        </p:nvSpPr>
        <p:spPr>
          <a:xfrm>
            <a:off x="6229350" y="28683"/>
            <a:ext cx="590550" cy="2417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資料２</a:t>
            </a:r>
            <a:endParaRPr kumimoji="1" lang="ja-JP" altLang="en-US" sz="1000" dirty="0"/>
          </a:p>
        </p:txBody>
      </p:sp>
    </p:spTree>
    <p:extLst>
      <p:ext uri="{BB962C8B-B14F-4D97-AF65-F5344CB8AC3E}">
        <p14:creationId xmlns:p14="http://schemas.microsoft.com/office/powerpoint/2010/main" val="1099113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4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デザインの設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18321</TotalTime>
  <Words>529</Words>
  <Application>Microsoft Office PowerPoint</Application>
  <PresentationFormat>A4 210 x 297 mm</PresentationFormat>
  <Paragraphs>40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vt:i4>
      </vt:variant>
    </vt:vector>
  </HeadingPairs>
  <TitlesOfParts>
    <vt:vector size="15" baseType="lpstr">
      <vt:lpstr>ＭＳ Ｐゴシック</vt:lpstr>
      <vt:lpstr>ＭＳ ゴシック</vt:lpstr>
      <vt:lpstr>ＭＳ 明朝</vt:lpstr>
      <vt:lpstr>游ゴシック</vt:lpstr>
      <vt:lpstr>游ゴシック Light</vt:lpstr>
      <vt:lpstr>Arial</vt:lpstr>
      <vt:lpstr>Calibri</vt:lpstr>
      <vt:lpstr>Calibri Light</vt:lpstr>
      <vt:lpstr>4_デザインの設定</vt:lpstr>
      <vt:lpstr>2_デザインの設定</vt:lpstr>
      <vt:lpstr>3_デザインの設定</vt:lpstr>
      <vt:lpstr>デザインの設定</vt:lpstr>
      <vt:lpstr>1_デザインの設定</vt:lpstr>
      <vt:lpstr>6_デザインの設定</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北海道グローバル戦略（仮称）の骨子（案）</dc:title>
  <dc:creator>岡部＿善尚</dc:creator>
  <cp:lastModifiedBy>hokkaido</cp:lastModifiedBy>
  <cp:revision>1768</cp:revision>
  <cp:lastPrinted>2022-10-28T07:29:24Z</cp:lastPrinted>
  <dcterms:created xsi:type="dcterms:W3CDTF">2017-04-28T06:49:29Z</dcterms:created>
  <dcterms:modified xsi:type="dcterms:W3CDTF">2022-10-28T08:35:04Z</dcterms:modified>
</cp:coreProperties>
</file>