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60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570D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0" autoAdjust="0"/>
    <p:restoredTop sz="96429" autoAdjust="0"/>
  </p:normalViewPr>
  <p:slideViewPr>
    <p:cSldViewPr>
      <p:cViewPr varScale="1">
        <p:scale>
          <a:sx n="51" d="100"/>
          <a:sy n="51" d="100"/>
        </p:scale>
        <p:origin x="2442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presProps" Target="presProp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ableStyles" Target="tableStyles.xml" />
  <Relationship Id="rId5" Type="http://schemas.openxmlformats.org/officeDocument/2006/relationships/theme" Target="theme/theme1.xml" />
  <Relationship Id="rId4" Type="http://schemas.openxmlformats.org/officeDocument/2006/relationships/viewProps" Target="viewProps.xml" />
</Relationship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B979-AA92-44AA-A5AA-DD49F8EED982}" type="datetimeFigureOut">
              <a:rPr kumimoji="1" lang="ja-JP" altLang="en-US" smtClean="0"/>
              <a:pPr/>
              <a:t>2021/2/2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AA21-19E5-4493-BF59-A9F16193D62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9097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B979-AA92-44AA-A5AA-DD49F8EED982}" type="datetimeFigureOut">
              <a:rPr kumimoji="1" lang="ja-JP" altLang="en-US" smtClean="0"/>
              <a:pPr/>
              <a:t>2021/2/2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AA21-19E5-4493-BF59-A9F16193D62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3934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B979-AA92-44AA-A5AA-DD49F8EED982}" type="datetimeFigureOut">
              <a:rPr kumimoji="1" lang="ja-JP" altLang="en-US" smtClean="0"/>
              <a:pPr/>
              <a:t>2021/2/2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AA21-19E5-4493-BF59-A9F16193D62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7642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B979-AA92-44AA-A5AA-DD49F8EED982}" type="datetimeFigureOut">
              <a:rPr kumimoji="1" lang="ja-JP" altLang="en-US" smtClean="0"/>
              <a:pPr/>
              <a:t>2021/2/2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AA21-19E5-4493-BF59-A9F16193D62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8739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B979-AA92-44AA-A5AA-DD49F8EED982}" type="datetimeFigureOut">
              <a:rPr kumimoji="1" lang="ja-JP" altLang="en-US" smtClean="0"/>
              <a:pPr/>
              <a:t>2021/2/2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AA21-19E5-4493-BF59-A9F16193D62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0378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B979-AA92-44AA-A5AA-DD49F8EED982}" type="datetimeFigureOut">
              <a:rPr kumimoji="1" lang="ja-JP" altLang="en-US" smtClean="0"/>
              <a:pPr/>
              <a:t>2021/2/2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AA21-19E5-4493-BF59-A9F16193D62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6452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B979-AA92-44AA-A5AA-DD49F8EED982}" type="datetimeFigureOut">
              <a:rPr kumimoji="1" lang="ja-JP" altLang="en-US" smtClean="0"/>
              <a:pPr/>
              <a:t>2021/2/2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AA21-19E5-4493-BF59-A9F16193D62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2218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B979-AA92-44AA-A5AA-DD49F8EED982}" type="datetimeFigureOut">
              <a:rPr kumimoji="1" lang="ja-JP" altLang="en-US" smtClean="0"/>
              <a:pPr/>
              <a:t>2021/2/2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AA21-19E5-4493-BF59-A9F16193D62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4635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B979-AA92-44AA-A5AA-DD49F8EED982}" type="datetimeFigureOut">
              <a:rPr kumimoji="1" lang="ja-JP" altLang="en-US" smtClean="0"/>
              <a:pPr/>
              <a:t>2021/2/2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AA21-19E5-4493-BF59-A9F16193D62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440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B979-AA92-44AA-A5AA-DD49F8EED982}" type="datetimeFigureOut">
              <a:rPr kumimoji="1" lang="ja-JP" altLang="en-US" smtClean="0"/>
              <a:pPr/>
              <a:t>2021/2/2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AA21-19E5-4493-BF59-A9F16193D62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401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B979-AA92-44AA-A5AA-DD49F8EED982}" type="datetimeFigureOut">
              <a:rPr kumimoji="1" lang="ja-JP" altLang="en-US" smtClean="0"/>
              <a:pPr/>
              <a:t>2021/2/2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AA21-19E5-4493-BF59-A9F16193D62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1485237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3B979-AA92-44AA-A5AA-DD49F8EED982}" type="datetimeFigureOut">
              <a:rPr kumimoji="1" lang="ja-JP" altLang="en-US" smtClean="0"/>
              <a:pPr/>
              <a:t>2021/2/2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3AA21-19E5-4493-BF59-A9F16193D62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8807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jpeg" />
  <Relationship Id="rId1" Type="http://schemas.openxmlformats.org/officeDocument/2006/relationships/slideLayout" Target="../slideLayouts/slideLayout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正方形/長方形 39"/>
          <p:cNvSpPr/>
          <p:nvPr/>
        </p:nvSpPr>
        <p:spPr>
          <a:xfrm>
            <a:off x="0" y="2648743"/>
            <a:ext cx="6858000" cy="383758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0" y="75678"/>
            <a:ext cx="43204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建物</a:t>
            </a:r>
            <a:r>
              <a:rPr lang="ja-JP" altLang="ja-JP" sz="16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の所有者・管理者の皆様へ</a:t>
            </a:r>
            <a:endParaRPr lang="ja-JP" altLang="en-US" sz="1600" dirty="0">
              <a:solidFill>
                <a:schemeClr val="accent5">
                  <a:lumMod val="75000"/>
                </a:schemeClr>
              </a:solidFill>
              <a:latin typeface="ＤＦ太丸ゴシック体" pitchFamily="49" charset="-128"/>
              <a:ea typeface="ＤＦ太丸ゴシック体" pitchFamily="49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4649371"/>
            <a:ext cx="6858000" cy="19774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77800" algn="just"/>
            <a:r>
              <a:rPr lang="ja-JP" altLang="ja-JP" sz="1400" b="1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平成１８年６月</a:t>
            </a:r>
            <a:r>
              <a:rPr lang="ja-JP" altLang="en-US" sz="1400" b="1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に</a:t>
            </a:r>
            <a:r>
              <a:rPr lang="ja-JP" altLang="ja-JP" sz="1400" b="1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東京都港区の共同住宅で発生した</a:t>
            </a:r>
            <a:r>
              <a:rPr lang="ja-JP" altLang="en-US" sz="1400" b="1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高校生の</a:t>
            </a:r>
            <a:r>
              <a:rPr lang="ja-JP" altLang="ja-JP" sz="1400" b="1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死亡事故を受け、平成２１年９月２８日以降に</a:t>
            </a:r>
            <a:r>
              <a:rPr lang="ja-JP" altLang="en-US" sz="1400" b="1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設置</a:t>
            </a:r>
            <a:r>
              <a:rPr lang="ja-JP" altLang="ja-JP" sz="1400" b="1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するエレベーターには「戸開走行保護装置」の設置が義務付けられています。</a:t>
            </a:r>
          </a:p>
          <a:p>
            <a:pPr indent="177800" algn="just"/>
            <a:r>
              <a:rPr lang="ja-JP" altLang="ja-JP" sz="1400" b="1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一方、平成２１年９月</a:t>
            </a:r>
            <a:r>
              <a:rPr lang="ja-JP" altLang="ja-JP" sz="1400" b="1" kern="1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２</a:t>
            </a:r>
            <a:r>
              <a:rPr lang="ja-JP" altLang="en-US" sz="1400" b="1" kern="1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８</a:t>
            </a:r>
            <a:r>
              <a:rPr lang="ja-JP" altLang="ja-JP" sz="1400" b="1" kern="1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日</a:t>
            </a:r>
            <a:r>
              <a:rPr lang="ja-JP" altLang="en-US" sz="1400" b="1" kern="1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より前</a:t>
            </a:r>
            <a:r>
              <a:rPr lang="ja-JP" altLang="en-US" sz="1400" b="1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に設置された</a:t>
            </a:r>
            <a:r>
              <a:rPr lang="ja-JP" altLang="ja-JP" sz="1400" b="1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エレベーター</a:t>
            </a:r>
            <a:r>
              <a:rPr lang="ja-JP" altLang="en-US" sz="1400" b="1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に</a:t>
            </a:r>
            <a:r>
              <a:rPr lang="ja-JP" altLang="ja-JP" sz="1400" b="1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は、戸開走行保護装置の設置</a:t>
            </a:r>
            <a:r>
              <a:rPr lang="ja-JP" altLang="en-US" sz="1400" b="1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の</a:t>
            </a:r>
            <a:r>
              <a:rPr lang="ja-JP" altLang="ja-JP" sz="1400" b="1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義務</a:t>
            </a:r>
            <a:r>
              <a:rPr lang="ja-JP" altLang="en-US" sz="1400" b="1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はありませんが</a:t>
            </a:r>
            <a:r>
              <a:rPr lang="ja-JP" altLang="ja-JP" sz="1400" b="1" kern="1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、</a:t>
            </a:r>
            <a:r>
              <a:rPr lang="ja-JP" altLang="en-US" sz="1400" b="1" kern="1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既設</a:t>
            </a:r>
            <a:r>
              <a:rPr lang="ja-JP" altLang="ja-JP" sz="1400" b="1" kern="1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エレベーター</a:t>
            </a:r>
            <a:r>
              <a:rPr lang="ja-JP" altLang="ja-JP" sz="1400" b="1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の安全性確保のため</a:t>
            </a:r>
            <a:r>
              <a:rPr lang="ja-JP" altLang="en-US" sz="1400" b="1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に、</a:t>
            </a:r>
            <a:r>
              <a:rPr lang="ja-JP" altLang="ja-JP" sz="1400" b="1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戸開走行保護装置の積極的な取り付けをお願いいたします。</a:t>
            </a:r>
            <a:endParaRPr lang="en-US" altLang="ja-JP" sz="1400" b="1" kern="100" dirty="0">
              <a:solidFill>
                <a:schemeClr val="accent5">
                  <a:lumMod val="75000"/>
                </a:schemeClr>
              </a:solidFill>
              <a:latin typeface="ＤＦ太丸ゴシック体" pitchFamily="49" charset="-128"/>
              <a:ea typeface="ＤＦ太丸ゴシック体" pitchFamily="49" charset="-128"/>
              <a:cs typeface="Times New Roman" panose="02020603050405020304" pitchFamily="18" charset="0"/>
            </a:endParaRPr>
          </a:p>
          <a:p>
            <a:pPr indent="177800" algn="just"/>
            <a:r>
              <a:rPr lang="ja-JP" altLang="ja-JP" sz="14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既設エレベーターへの取付けの可否、具体的な改修方法、改修期間、改修費用については、エレベーターの製造業者、保守点検業者にご相談ください</a:t>
            </a:r>
            <a:r>
              <a:rPr lang="ja-JP" altLang="ja-JP" sz="14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。</a:t>
            </a:r>
            <a:endParaRPr lang="en-US" altLang="ja-JP" sz="1400" dirty="0" smtClean="0">
              <a:solidFill>
                <a:schemeClr val="accent5">
                  <a:lumMod val="75000"/>
                </a:schemeClr>
              </a:solidFill>
              <a:latin typeface="ＤＦ太丸ゴシック体" pitchFamily="49" charset="-128"/>
              <a:ea typeface="ＤＦ太丸ゴシック体" pitchFamily="49" charset="-128"/>
              <a:cs typeface="Times New Roman" panose="02020603050405020304" pitchFamily="18" charset="0"/>
            </a:endParaRPr>
          </a:p>
          <a:p>
            <a:pPr indent="177800" algn="just"/>
            <a:endParaRPr lang="ja-JP" altLang="en-US" sz="1050" dirty="0">
              <a:solidFill>
                <a:schemeClr val="accent5">
                  <a:lumMod val="75000"/>
                </a:schemeClr>
              </a:solidFill>
              <a:latin typeface="ＤＦ太丸ゴシック体" pitchFamily="49" charset="-128"/>
              <a:ea typeface="ＤＦ太丸ゴシック体" pitchFamily="49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441256"/>
            <a:ext cx="6858000" cy="83099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marL="66675" algn="just"/>
            <a:r>
              <a:rPr lang="ja-JP" altLang="ja-JP" sz="2400" b="1" kern="100" dirty="0">
                <a:solidFill>
                  <a:schemeClr val="bg1"/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あなたの</a:t>
            </a:r>
            <a:r>
              <a:rPr lang="ja-JP" altLang="en-US" sz="2400" b="1" kern="100" dirty="0">
                <a:solidFill>
                  <a:schemeClr val="bg1"/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建物の</a:t>
            </a:r>
            <a:r>
              <a:rPr lang="ja-JP" altLang="ja-JP" sz="2400" b="1" kern="100" dirty="0">
                <a:solidFill>
                  <a:schemeClr val="bg1"/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エレベーターは、</a:t>
            </a:r>
            <a:endParaRPr lang="en-US" altLang="ja-JP" sz="2400" b="1" kern="100" dirty="0">
              <a:solidFill>
                <a:schemeClr val="bg1"/>
              </a:solidFill>
              <a:latin typeface="ＤＦ太丸ゴシック体" pitchFamily="49" charset="-128"/>
              <a:ea typeface="ＤＦ太丸ゴシック体" pitchFamily="49" charset="-128"/>
              <a:cs typeface="Times New Roman" panose="02020603050405020304" pitchFamily="18" charset="0"/>
            </a:endParaRPr>
          </a:p>
          <a:p>
            <a:pPr marL="66675" algn="just"/>
            <a:r>
              <a:rPr lang="ja-JP" altLang="ja-JP" sz="2400" b="1" kern="100" dirty="0">
                <a:solidFill>
                  <a:schemeClr val="bg1"/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平成</a:t>
            </a:r>
            <a:r>
              <a:rPr lang="ja-JP" altLang="en-US" sz="2400" b="1" kern="100" dirty="0">
                <a:solidFill>
                  <a:schemeClr val="bg1"/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２１</a:t>
            </a:r>
            <a:r>
              <a:rPr lang="ja-JP" altLang="ja-JP" sz="2400" b="1" kern="100" dirty="0">
                <a:solidFill>
                  <a:schemeClr val="bg1"/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年９月以降に設置されたも</a:t>
            </a:r>
            <a:r>
              <a:rPr lang="ja-JP" altLang="en-US" sz="2400" b="1" kern="100" dirty="0">
                <a:solidFill>
                  <a:schemeClr val="bg1"/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の</a:t>
            </a:r>
            <a:r>
              <a:rPr lang="ja-JP" altLang="ja-JP" sz="2400" b="1" dirty="0">
                <a:solidFill>
                  <a:schemeClr val="bg1"/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ですか？</a:t>
            </a:r>
            <a:endParaRPr lang="ja-JP" altLang="en-US" sz="2400" b="1" dirty="0">
              <a:solidFill>
                <a:schemeClr val="bg1"/>
              </a:solidFill>
              <a:latin typeface="ＤＦ太丸ゴシック体" pitchFamily="49" charset="-128"/>
              <a:ea typeface="ＤＦ太丸ゴシック体" pitchFamily="49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0" y="1324815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</a:rPr>
              <a:t>平成２１年９月より前に設置されたエレベーターにも</a:t>
            </a:r>
            <a:endParaRPr lang="en-US" altLang="ja-JP" sz="1600" dirty="0">
              <a:solidFill>
                <a:schemeClr val="accent5">
                  <a:lumMod val="75000"/>
                </a:schemeClr>
              </a:solidFill>
              <a:latin typeface="ＤＦ太丸ゴシック体" pitchFamily="49" charset="-128"/>
              <a:ea typeface="ＤＦ太丸ゴシック体" pitchFamily="49" charset="-128"/>
            </a:endParaRPr>
          </a:p>
          <a:p>
            <a:r>
              <a:rPr lang="ja-JP" altLang="en-US" sz="2800" b="1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</a:rPr>
              <a:t>「戸開走行保護装置」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</a:rPr>
              <a:t>を取り付けましょう</a:t>
            </a:r>
          </a:p>
        </p:txBody>
      </p:sp>
      <p:pic>
        <p:nvPicPr>
          <p:cNvPr id="22" name="図 21" descr="C:\Users\kubota-k2un\Pictures\135218903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192" y="6532485"/>
            <a:ext cx="1512168" cy="1512168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正方形/長方形 25"/>
          <p:cNvSpPr/>
          <p:nvPr/>
        </p:nvSpPr>
        <p:spPr>
          <a:xfrm>
            <a:off x="0" y="6431706"/>
            <a:ext cx="515719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000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◆</a:t>
            </a:r>
            <a:r>
              <a:rPr lang="ja-JP" altLang="ja-JP" sz="2000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安全マーク</a:t>
            </a:r>
            <a:r>
              <a:rPr lang="ja-JP" altLang="en-US" sz="2000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の表示</a:t>
            </a:r>
            <a:r>
              <a:rPr lang="ja-JP" altLang="ja-JP" sz="2000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制度</a:t>
            </a:r>
            <a:endParaRPr lang="en-US" altLang="ja-JP" sz="2000" kern="100" dirty="0">
              <a:solidFill>
                <a:schemeClr val="accent5">
                  <a:lumMod val="75000"/>
                </a:schemeClr>
              </a:solidFill>
              <a:latin typeface="ＤＦ太丸ゴシック体" pitchFamily="49" charset="-128"/>
              <a:ea typeface="ＤＦ太丸ゴシック体" pitchFamily="49" charset="-128"/>
              <a:cs typeface="Times New Roman" panose="02020603050405020304" pitchFamily="18" charset="0"/>
            </a:endParaRPr>
          </a:p>
          <a:p>
            <a:pPr indent="101600" algn="just"/>
            <a:endParaRPr lang="en-US" altLang="ja-JP" sz="1200" dirty="0">
              <a:solidFill>
                <a:schemeClr val="accent5">
                  <a:lumMod val="75000"/>
                </a:schemeClr>
              </a:solidFill>
              <a:latin typeface="ＤＦ太丸ゴシック体" pitchFamily="49" charset="-128"/>
              <a:ea typeface="ＤＦ太丸ゴシック体" pitchFamily="49" charset="-128"/>
              <a:cs typeface="Times New Roman" panose="02020603050405020304" pitchFamily="18" charset="0"/>
            </a:endParaRPr>
          </a:p>
          <a:p>
            <a:pPr indent="101600" algn="just"/>
            <a:r>
              <a:rPr lang="ja-JP" altLang="ja-JP" sz="12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エレベーターに「戸開走行保護装置」が設置されていることを</a:t>
            </a:r>
            <a:r>
              <a:rPr lang="ja-JP" altLang="en-US" sz="12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利用者が認識できるよう、設置済みであることを</a:t>
            </a:r>
            <a:r>
              <a:rPr lang="ja-JP" altLang="ja-JP" sz="12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マーク</a:t>
            </a:r>
            <a:r>
              <a:rPr lang="ja-JP" altLang="en-US" sz="12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で</a:t>
            </a:r>
            <a:r>
              <a:rPr lang="ja-JP" altLang="ja-JP" sz="12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表示する任意の制度です。</a:t>
            </a:r>
            <a:endParaRPr lang="ja-JP" altLang="en-US" sz="1200" dirty="0">
              <a:solidFill>
                <a:schemeClr val="accent5">
                  <a:lumMod val="75000"/>
                </a:schemeClr>
              </a:solidFill>
              <a:latin typeface="ＤＦ太丸ゴシック体" pitchFamily="49" charset="-128"/>
              <a:ea typeface="ＤＦ太丸ゴシック体" pitchFamily="49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72008" y="7600304"/>
            <a:ext cx="4869160" cy="577081"/>
          </a:xfrm>
          <a:prstGeom prst="rect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050" kern="1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本</a:t>
            </a:r>
            <a:r>
              <a:rPr lang="ja-JP" altLang="ja-JP" sz="1050" kern="1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制度</a:t>
            </a:r>
            <a:r>
              <a:rPr lang="ja-JP" altLang="ja-JP" sz="1050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に関する詳細については</a:t>
            </a:r>
            <a:r>
              <a:rPr lang="ja-JP" altLang="ja-JP" sz="1050" kern="1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、</a:t>
            </a:r>
            <a:r>
              <a:rPr lang="ja-JP" altLang="en-US" sz="1050" kern="1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以下</a:t>
            </a:r>
            <a:r>
              <a:rPr lang="ja-JP" altLang="ja-JP" sz="1050" kern="1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に</a:t>
            </a:r>
            <a:r>
              <a:rPr lang="ja-JP" altLang="ja-JP" sz="1050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お問合せください。</a:t>
            </a:r>
          </a:p>
          <a:p>
            <a:r>
              <a:rPr lang="ja-JP" altLang="ja-JP" sz="1050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一般</a:t>
            </a:r>
            <a:r>
              <a:rPr lang="ja-JP" altLang="en-US" sz="1050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社団</a:t>
            </a:r>
            <a:r>
              <a:rPr lang="ja-JP" altLang="ja-JP" sz="1050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法人建築性能基準推進協会</a:t>
            </a:r>
            <a:endParaRPr lang="en-US" altLang="ja-JP" sz="1050" kern="100" dirty="0">
              <a:solidFill>
                <a:schemeClr val="accent5">
                  <a:lumMod val="75000"/>
                </a:schemeClr>
              </a:solidFill>
              <a:latin typeface="ＤＦ太丸ゴシック体" pitchFamily="49" charset="-128"/>
              <a:ea typeface="ＤＦ太丸ゴシック体" pitchFamily="49" charset="-128"/>
              <a:cs typeface="Times New Roman" panose="02020603050405020304" pitchFamily="18" charset="0"/>
            </a:endParaRPr>
          </a:p>
          <a:p>
            <a:r>
              <a:rPr lang="ja-JP" altLang="en-US" sz="1050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電話</a:t>
            </a:r>
            <a:r>
              <a:rPr lang="en-US" altLang="ja-JP" sz="1050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:</a:t>
            </a:r>
            <a:r>
              <a:rPr lang="ja-JP" altLang="en-US" sz="1050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０３－３５１３－７５６１</a:t>
            </a:r>
            <a:r>
              <a:rPr lang="en-US" altLang="ja-JP" sz="1050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 </a:t>
            </a:r>
            <a:r>
              <a:rPr lang="ja-JP" altLang="en-US" sz="1050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　ＷＥＢ</a:t>
            </a:r>
            <a:r>
              <a:rPr lang="en-US" altLang="ja-JP" sz="1050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: </a:t>
            </a:r>
            <a:r>
              <a:rPr lang="en-US" altLang="ja-JP" sz="105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https://</a:t>
            </a:r>
            <a:r>
              <a:rPr lang="en-US" altLang="ja-JP" sz="105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www.seinokyo.jp/</a:t>
            </a:r>
            <a:endParaRPr lang="ja-JP" altLang="en-US" sz="1050" dirty="0">
              <a:solidFill>
                <a:schemeClr val="accent5">
                  <a:lumMod val="75000"/>
                </a:schemeClr>
              </a:solidFill>
              <a:latin typeface="ＤＦ太丸ゴシック体" pitchFamily="49" charset="-128"/>
              <a:ea typeface="ＤＦ太丸ゴシック体" pitchFamily="49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0" y="8279535"/>
            <a:ext cx="6858000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ja-JP" altLang="en-US" sz="2000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◆</a:t>
            </a:r>
            <a:r>
              <a:rPr lang="ja-JP" altLang="ja-JP" sz="2000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エレベーターの安全対策に</a:t>
            </a:r>
            <a:r>
              <a:rPr lang="ja-JP" altLang="en-US" sz="2000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対する</a:t>
            </a:r>
            <a:r>
              <a:rPr lang="ja-JP" altLang="ja-JP" sz="2000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補助制度</a:t>
            </a:r>
            <a:endParaRPr lang="en-US" altLang="ja-JP" sz="2000" kern="100" dirty="0">
              <a:solidFill>
                <a:schemeClr val="accent5">
                  <a:lumMod val="75000"/>
                </a:schemeClr>
              </a:solidFill>
              <a:latin typeface="ＤＦ太丸ゴシック体" pitchFamily="49" charset="-128"/>
              <a:ea typeface="ＤＦ太丸ゴシック体" pitchFamily="49" charset="-128"/>
              <a:cs typeface="Times New Roman" panose="02020603050405020304" pitchFamily="18" charset="0"/>
            </a:endParaRPr>
          </a:p>
          <a:p>
            <a:pPr indent="177800" algn="just"/>
            <a:endParaRPr lang="en-US" altLang="ja-JP" sz="1200" kern="100" dirty="0">
              <a:solidFill>
                <a:schemeClr val="accent5">
                  <a:lumMod val="75000"/>
                </a:schemeClr>
              </a:solidFill>
              <a:latin typeface="ＤＦ太丸ゴシック体" pitchFamily="49" charset="-128"/>
              <a:ea typeface="ＤＦ太丸ゴシック体" pitchFamily="49" charset="-128"/>
              <a:cs typeface="Times New Roman" panose="02020603050405020304" pitchFamily="18" charset="0"/>
            </a:endParaRPr>
          </a:p>
          <a:p>
            <a:pPr indent="177800" algn="just"/>
            <a:r>
              <a:rPr lang="ja-JP" altLang="ja-JP" sz="1200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所有者</a:t>
            </a:r>
            <a:r>
              <a:rPr lang="ja-JP" altLang="ja-JP" sz="1200" kern="1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が</a:t>
            </a:r>
            <a:r>
              <a:rPr lang="ja-JP" altLang="en-US" sz="1200" kern="1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実施する</a:t>
            </a:r>
            <a:r>
              <a:rPr lang="ja-JP" altLang="ja-JP" sz="1200" kern="1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エレベーター</a:t>
            </a:r>
            <a:r>
              <a:rPr lang="ja-JP" altLang="ja-JP" sz="1200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の</a:t>
            </a:r>
            <a:r>
              <a:rPr lang="ja-JP" altLang="en-US" sz="1200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安全</a:t>
            </a:r>
            <a:r>
              <a:rPr lang="ja-JP" altLang="ja-JP" sz="1200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対策（戸開走行保護装置</a:t>
            </a:r>
            <a:r>
              <a:rPr lang="ja-JP" altLang="en-US" sz="1200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や</a:t>
            </a:r>
            <a:r>
              <a:rPr lang="ja-JP" altLang="ja-JP" sz="1200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地震時管制運転装置</a:t>
            </a:r>
            <a:r>
              <a:rPr lang="ja-JP" altLang="en-US" sz="1200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の設置</a:t>
            </a:r>
            <a:r>
              <a:rPr lang="ja-JP" altLang="ja-JP" sz="1200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、耐震補強措置等</a:t>
            </a:r>
            <a:r>
              <a:rPr lang="ja-JP" altLang="ja-JP" sz="1200" kern="1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）</a:t>
            </a:r>
            <a:r>
              <a:rPr lang="ja-JP" altLang="en-US" sz="1200" kern="1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に対して、</a:t>
            </a:r>
            <a:r>
              <a:rPr lang="ja-JP" altLang="ja-JP" sz="1200" kern="1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地方</a:t>
            </a:r>
            <a:r>
              <a:rPr lang="ja-JP" altLang="ja-JP" sz="1200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公共</a:t>
            </a:r>
            <a:r>
              <a:rPr lang="ja-JP" altLang="ja-JP" sz="1200" kern="1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団体</a:t>
            </a:r>
            <a:r>
              <a:rPr lang="ja-JP" altLang="en-US" sz="1200" kern="1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が</a:t>
            </a:r>
            <a:r>
              <a:rPr lang="ja-JP" altLang="ja-JP" sz="1200" kern="1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費用</a:t>
            </a:r>
            <a:r>
              <a:rPr lang="ja-JP" altLang="ja-JP" sz="1200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の</a:t>
            </a:r>
            <a:r>
              <a:rPr lang="ja-JP" altLang="ja-JP" sz="1200" kern="1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一部</a:t>
            </a:r>
            <a:r>
              <a:rPr lang="ja-JP" altLang="en-US" sz="1200" kern="1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の</a:t>
            </a:r>
            <a:r>
              <a:rPr lang="ja-JP" altLang="ja-JP" sz="1200" kern="1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補助</a:t>
            </a:r>
            <a:r>
              <a:rPr lang="ja-JP" altLang="ja-JP" sz="1200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を行う</a:t>
            </a:r>
            <a:r>
              <a:rPr lang="ja-JP" altLang="ja-JP" sz="1200" kern="1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制度</a:t>
            </a:r>
            <a:r>
              <a:rPr lang="ja-JP" altLang="en-US" sz="1200" kern="1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を用意している</a:t>
            </a:r>
            <a:r>
              <a:rPr lang="ja-JP" altLang="en-US" sz="1200" kern="100" dirty="0" err="1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場合が</a:t>
            </a:r>
            <a:r>
              <a:rPr lang="ja-JP" altLang="ja-JP" sz="1200" kern="100" dirty="0" err="1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があります</a:t>
            </a:r>
            <a:r>
              <a:rPr lang="ja-JP" altLang="en-US" sz="1200" kern="100" dirty="0" err="1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ので</a:t>
            </a:r>
            <a:r>
              <a:rPr lang="ja-JP" altLang="en-US" sz="1200" kern="1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、</a:t>
            </a:r>
            <a:r>
              <a:rPr lang="ja-JP" altLang="ja-JP" sz="12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お近くの</a:t>
            </a:r>
            <a:r>
              <a:rPr lang="ja-JP" altLang="en-US" sz="12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市町村</a:t>
            </a:r>
            <a:r>
              <a:rPr lang="ja-JP" altLang="ja-JP" sz="12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に</a:t>
            </a:r>
            <a:r>
              <a:rPr lang="ja-JP" altLang="ja-JP" sz="12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ご相談ください</a:t>
            </a:r>
            <a:r>
              <a:rPr lang="ja-JP" altLang="ja-JP" sz="12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。</a:t>
            </a:r>
            <a:endParaRPr lang="en-US" altLang="ja-JP" sz="1200" dirty="0" smtClean="0">
              <a:solidFill>
                <a:schemeClr val="accent5">
                  <a:lumMod val="75000"/>
                </a:schemeClr>
              </a:solidFill>
              <a:latin typeface="ＤＦ太丸ゴシック体" pitchFamily="49" charset="-128"/>
              <a:ea typeface="ＤＦ太丸ゴシック体" pitchFamily="49" charset="-128"/>
              <a:cs typeface="Times New Roman" panose="02020603050405020304" pitchFamily="18" charset="0"/>
            </a:endParaRPr>
          </a:p>
          <a:p>
            <a:pPr indent="177800" algn="just"/>
            <a:endParaRPr lang="en-US" altLang="ja-JP" sz="1200" dirty="0" smtClean="0">
              <a:solidFill>
                <a:schemeClr val="accent5">
                  <a:lumMod val="75000"/>
                </a:schemeClr>
              </a:solidFill>
              <a:latin typeface="ＤＦ太丸ゴシック体" pitchFamily="49" charset="-128"/>
              <a:ea typeface="ＤＦ太丸ゴシック体" pitchFamily="49" charset="-128"/>
              <a:cs typeface="Times New Roman" panose="02020603050405020304" pitchFamily="18" charset="0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4977384" y="8044653"/>
            <a:ext cx="1908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ja-JP" sz="900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戸開走行保護装置設置済みマーク</a:t>
            </a:r>
            <a:endParaRPr lang="ja-JP" altLang="en-US" sz="900" dirty="0">
              <a:solidFill>
                <a:schemeClr val="accent5">
                  <a:lumMod val="75000"/>
                </a:schemeClr>
              </a:solidFill>
              <a:latin typeface="ＤＦ太丸ゴシック体" pitchFamily="49" charset="-128"/>
              <a:ea typeface="ＤＦ太丸ゴシック体" pitchFamily="49" charset="-128"/>
            </a:endParaRPr>
          </a:p>
        </p:txBody>
      </p:sp>
      <p:sp>
        <p:nvSpPr>
          <p:cNvPr id="68" name="右矢印 67"/>
          <p:cNvSpPr/>
          <p:nvPr/>
        </p:nvSpPr>
        <p:spPr>
          <a:xfrm>
            <a:off x="3068960" y="4016896"/>
            <a:ext cx="720080" cy="360040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83" name="グループ化 82"/>
          <p:cNvGrpSpPr/>
          <p:nvPr/>
        </p:nvGrpSpPr>
        <p:grpSpPr>
          <a:xfrm>
            <a:off x="1376776" y="3152800"/>
            <a:ext cx="3567940" cy="1476152"/>
            <a:chOff x="1376776" y="2771800"/>
            <a:chExt cx="3567940" cy="1476152"/>
          </a:xfrm>
        </p:grpSpPr>
        <p:grpSp>
          <p:nvGrpSpPr>
            <p:cNvPr id="55" name="グループ化 54"/>
            <p:cNvGrpSpPr/>
            <p:nvPr/>
          </p:nvGrpSpPr>
          <p:grpSpPr>
            <a:xfrm>
              <a:off x="1376776" y="2842256"/>
              <a:ext cx="656528" cy="1405696"/>
              <a:chOff x="836712" y="2842256"/>
              <a:chExt cx="656528" cy="1405696"/>
            </a:xfrm>
          </p:grpSpPr>
          <p:sp>
            <p:nvSpPr>
              <p:cNvPr id="43" name="正方形/長方形 42"/>
              <p:cNvSpPr/>
              <p:nvPr/>
            </p:nvSpPr>
            <p:spPr>
              <a:xfrm>
                <a:off x="1412776" y="2842256"/>
                <a:ext cx="80464" cy="685584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4" name="正方形/長方形 43"/>
              <p:cNvSpPr/>
              <p:nvPr/>
            </p:nvSpPr>
            <p:spPr>
              <a:xfrm>
                <a:off x="908720" y="3347864"/>
                <a:ext cx="504000" cy="720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5" name="正方形/長方形 44"/>
              <p:cNvSpPr/>
              <p:nvPr/>
            </p:nvSpPr>
            <p:spPr>
              <a:xfrm>
                <a:off x="908720" y="4139952"/>
                <a:ext cx="576000" cy="720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0" name="テキスト ボックス 49"/>
              <p:cNvSpPr txBox="1"/>
              <p:nvPr/>
            </p:nvSpPr>
            <p:spPr>
              <a:xfrm>
                <a:off x="836712" y="3851920"/>
                <a:ext cx="60785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050" dirty="0">
                    <a:solidFill>
                      <a:schemeClr val="accent5">
                        <a:lumMod val="75000"/>
                      </a:schemeClr>
                    </a:solidFill>
                    <a:latin typeface="ＤＦ太丸ゴシック体" pitchFamily="49" charset="-128"/>
                    <a:ea typeface="ＤＦ太丸ゴシック体" pitchFamily="49" charset="-128"/>
                  </a:rPr>
                  <a:t>乗り場</a:t>
                </a:r>
              </a:p>
            </p:txBody>
          </p:sp>
          <p:sp>
            <p:nvSpPr>
              <p:cNvPr id="51" name="正方形/長方形 50"/>
              <p:cNvSpPr/>
              <p:nvPr/>
            </p:nvSpPr>
            <p:spPr>
              <a:xfrm>
                <a:off x="1412776" y="4139952"/>
                <a:ext cx="72008" cy="1080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grpSp>
          <p:nvGrpSpPr>
            <p:cNvPr id="54" name="グループ化 53"/>
            <p:cNvGrpSpPr/>
            <p:nvPr/>
          </p:nvGrpSpPr>
          <p:grpSpPr>
            <a:xfrm>
              <a:off x="2024848" y="2771800"/>
              <a:ext cx="2919868" cy="1404152"/>
              <a:chOff x="1484784" y="2771800"/>
              <a:chExt cx="2919868" cy="1404152"/>
            </a:xfrm>
          </p:grpSpPr>
          <p:sp>
            <p:nvSpPr>
              <p:cNvPr id="46" name="正方形/長方形 45"/>
              <p:cNvSpPr/>
              <p:nvPr/>
            </p:nvSpPr>
            <p:spPr>
              <a:xfrm>
                <a:off x="1484784" y="3419872"/>
                <a:ext cx="504056" cy="72008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50" dirty="0">
                    <a:latin typeface="ＤＦ太丸ゴシック体" pitchFamily="49" charset="-128"/>
                    <a:ea typeface="ＤＦ太丸ゴシック体" pitchFamily="49" charset="-128"/>
                  </a:rPr>
                  <a:t>かご</a:t>
                </a:r>
                <a:endParaRPr lang="en-US" altLang="ja-JP" sz="1050" dirty="0">
                  <a:latin typeface="ＤＦ太丸ゴシック体" pitchFamily="49" charset="-128"/>
                  <a:ea typeface="ＤＦ太丸ゴシック体" pitchFamily="49" charset="-128"/>
                </a:endParaRPr>
              </a:p>
              <a:p>
                <a:pPr algn="ctr"/>
                <a:endParaRPr lang="en-US" altLang="ja-JP" sz="1050" dirty="0">
                  <a:latin typeface="ＤＦ太丸ゴシック体" pitchFamily="49" charset="-128"/>
                  <a:ea typeface="ＤＦ太丸ゴシック体" pitchFamily="49" charset="-128"/>
                </a:endParaRPr>
              </a:p>
              <a:p>
                <a:pPr algn="ctr"/>
                <a:endParaRPr lang="ja-JP" altLang="en-US" sz="1050" dirty="0">
                  <a:latin typeface="ＤＦ太丸ゴシック体" pitchFamily="49" charset="-128"/>
                  <a:ea typeface="ＤＦ太丸ゴシック体" pitchFamily="49" charset="-128"/>
                </a:endParaRPr>
              </a:p>
            </p:txBody>
          </p:sp>
          <p:sp>
            <p:nvSpPr>
              <p:cNvPr id="47" name="正方形/長方形 46"/>
              <p:cNvSpPr/>
              <p:nvPr/>
            </p:nvSpPr>
            <p:spPr>
              <a:xfrm>
                <a:off x="1484784" y="3383872"/>
                <a:ext cx="504000" cy="360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8" name="正方形/長方形 47"/>
              <p:cNvSpPr/>
              <p:nvPr/>
            </p:nvSpPr>
            <p:spPr>
              <a:xfrm>
                <a:off x="1988840" y="3383912"/>
                <a:ext cx="36000" cy="7920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49" name="正方形/長方形 48"/>
              <p:cNvSpPr/>
              <p:nvPr/>
            </p:nvSpPr>
            <p:spPr>
              <a:xfrm>
                <a:off x="1484784" y="4139952"/>
                <a:ext cx="540000" cy="360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cxnSp>
            <p:nvCxnSpPr>
              <p:cNvPr id="53" name="直線コネクタ 52"/>
              <p:cNvCxnSpPr>
                <a:endCxn id="47" idx="2"/>
              </p:cNvCxnSpPr>
              <p:nvPr/>
            </p:nvCxnSpPr>
            <p:spPr>
              <a:xfrm flipH="1">
                <a:off x="1736784" y="3131840"/>
                <a:ext cx="0" cy="288032"/>
              </a:xfrm>
              <a:prstGeom prst="line">
                <a:avLst/>
              </a:prstGeom>
              <a:ln w="285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コネクタ 51"/>
              <p:cNvCxnSpPr/>
              <p:nvPr/>
            </p:nvCxnSpPr>
            <p:spPr>
              <a:xfrm>
                <a:off x="4404652" y="2771800"/>
                <a:ext cx="0" cy="180016"/>
              </a:xfrm>
              <a:prstGeom prst="line">
                <a:avLst/>
              </a:prstGeom>
              <a:ln w="285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グループ化 72"/>
            <p:cNvGrpSpPr/>
            <p:nvPr/>
          </p:nvGrpSpPr>
          <p:grpSpPr>
            <a:xfrm>
              <a:off x="1952840" y="3635896"/>
              <a:ext cx="90000" cy="504056"/>
              <a:chOff x="1322776" y="3635896"/>
              <a:chExt cx="90000" cy="504056"/>
            </a:xfrm>
            <a:solidFill>
              <a:schemeClr val="tx1"/>
            </a:solidFill>
          </p:grpSpPr>
          <p:sp>
            <p:nvSpPr>
              <p:cNvPr id="69" name="円/楕円 68"/>
              <p:cNvSpPr/>
              <p:nvPr/>
            </p:nvSpPr>
            <p:spPr>
              <a:xfrm>
                <a:off x="1340768" y="3635896"/>
                <a:ext cx="72008" cy="720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0" name="円/楕円 69"/>
              <p:cNvSpPr/>
              <p:nvPr/>
            </p:nvSpPr>
            <p:spPr>
              <a:xfrm>
                <a:off x="1322776" y="3707904"/>
                <a:ext cx="90000" cy="28803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1" name="正方形/長方形 70"/>
              <p:cNvSpPr/>
              <p:nvPr/>
            </p:nvSpPr>
            <p:spPr>
              <a:xfrm>
                <a:off x="1340768" y="3923928"/>
                <a:ext cx="54000" cy="21602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</p:grpSp>
      <p:grpSp>
        <p:nvGrpSpPr>
          <p:cNvPr id="82" name="グループ化 81"/>
          <p:cNvGrpSpPr/>
          <p:nvPr/>
        </p:nvGrpSpPr>
        <p:grpSpPr>
          <a:xfrm>
            <a:off x="4081286" y="3230716"/>
            <a:ext cx="1157577" cy="1398236"/>
            <a:chOff x="4081285" y="2849716"/>
            <a:chExt cx="1157577" cy="1398236"/>
          </a:xfrm>
        </p:grpSpPr>
        <p:grpSp>
          <p:nvGrpSpPr>
            <p:cNvPr id="56" name="グループ化 55"/>
            <p:cNvGrpSpPr/>
            <p:nvPr/>
          </p:nvGrpSpPr>
          <p:grpSpPr>
            <a:xfrm>
              <a:off x="4081285" y="2849716"/>
              <a:ext cx="607859" cy="1398236"/>
              <a:chOff x="876925" y="2849716"/>
              <a:chExt cx="607859" cy="1398236"/>
            </a:xfrm>
          </p:grpSpPr>
          <p:sp>
            <p:nvSpPr>
              <p:cNvPr id="57" name="正方形/長方形 56"/>
              <p:cNvSpPr/>
              <p:nvPr/>
            </p:nvSpPr>
            <p:spPr>
              <a:xfrm>
                <a:off x="1412776" y="2849716"/>
                <a:ext cx="72008" cy="678124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8" name="正方形/長方形 57"/>
              <p:cNvSpPr/>
              <p:nvPr/>
            </p:nvSpPr>
            <p:spPr>
              <a:xfrm>
                <a:off x="908720" y="3347864"/>
                <a:ext cx="504000" cy="720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9" name="正方形/長方形 58"/>
              <p:cNvSpPr/>
              <p:nvPr/>
            </p:nvSpPr>
            <p:spPr>
              <a:xfrm>
                <a:off x="908720" y="4139952"/>
                <a:ext cx="576000" cy="720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0" name="テキスト ボックス 59"/>
              <p:cNvSpPr txBox="1"/>
              <p:nvPr/>
            </p:nvSpPr>
            <p:spPr>
              <a:xfrm>
                <a:off x="876925" y="3851920"/>
                <a:ext cx="60785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050" dirty="0">
                    <a:solidFill>
                      <a:schemeClr val="accent5">
                        <a:lumMod val="75000"/>
                      </a:schemeClr>
                    </a:solidFill>
                    <a:latin typeface="ＤＦ太丸ゴシック体" pitchFamily="49" charset="-128"/>
                    <a:ea typeface="ＤＦ太丸ゴシック体" pitchFamily="49" charset="-128"/>
                  </a:rPr>
                  <a:t>乗り場</a:t>
                </a:r>
              </a:p>
            </p:txBody>
          </p:sp>
          <p:sp>
            <p:nvSpPr>
              <p:cNvPr id="61" name="正方形/長方形 60"/>
              <p:cNvSpPr/>
              <p:nvPr/>
            </p:nvSpPr>
            <p:spPr>
              <a:xfrm>
                <a:off x="1412776" y="4139952"/>
                <a:ext cx="72008" cy="1080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grpSp>
          <p:nvGrpSpPr>
            <p:cNvPr id="62" name="グループ化 61"/>
            <p:cNvGrpSpPr/>
            <p:nvPr/>
          </p:nvGrpSpPr>
          <p:grpSpPr>
            <a:xfrm>
              <a:off x="4689144" y="2915815"/>
              <a:ext cx="549718" cy="800003"/>
              <a:chOff x="1484784" y="3383871"/>
              <a:chExt cx="549718" cy="800003"/>
            </a:xfrm>
          </p:grpSpPr>
          <p:sp>
            <p:nvSpPr>
              <p:cNvPr id="63" name="正方形/長方形 62"/>
              <p:cNvSpPr/>
              <p:nvPr/>
            </p:nvSpPr>
            <p:spPr>
              <a:xfrm>
                <a:off x="1484784" y="3419872"/>
                <a:ext cx="540000" cy="75600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ja-JP" sz="1050" dirty="0">
                  <a:latin typeface="ＤＦ太丸ゴシック体" pitchFamily="49" charset="-128"/>
                  <a:ea typeface="ＤＦ太丸ゴシック体" pitchFamily="49" charset="-128"/>
                </a:endParaRPr>
              </a:p>
              <a:p>
                <a:pPr algn="ctr"/>
                <a:r>
                  <a:rPr lang="ja-JP" altLang="en-US" sz="1050" dirty="0">
                    <a:latin typeface="ＤＦ太丸ゴシック体" pitchFamily="49" charset="-128"/>
                    <a:ea typeface="ＤＦ太丸ゴシック体" pitchFamily="49" charset="-128"/>
                  </a:rPr>
                  <a:t>かご</a:t>
                </a:r>
                <a:endParaRPr lang="en-US" altLang="ja-JP" sz="1050" dirty="0">
                  <a:latin typeface="ＤＦ太丸ゴシック体" pitchFamily="49" charset="-128"/>
                  <a:ea typeface="ＤＦ太丸ゴシック体" pitchFamily="49" charset="-128"/>
                </a:endParaRPr>
              </a:p>
              <a:p>
                <a:pPr algn="ctr"/>
                <a:endParaRPr lang="en-US" altLang="ja-JP" sz="1050" dirty="0">
                  <a:latin typeface="ＤＦ太丸ゴシック体" pitchFamily="49" charset="-128"/>
                  <a:ea typeface="ＤＦ太丸ゴシック体" pitchFamily="49" charset="-128"/>
                </a:endParaRPr>
              </a:p>
              <a:p>
                <a:pPr algn="ctr"/>
                <a:endParaRPr lang="ja-JP" altLang="en-US" sz="1050" dirty="0">
                  <a:latin typeface="ＤＦ太丸ゴシック体" pitchFamily="49" charset="-128"/>
                  <a:ea typeface="ＤＦ太丸ゴシック体" pitchFamily="49" charset="-128"/>
                </a:endParaRPr>
              </a:p>
            </p:txBody>
          </p:sp>
          <p:sp>
            <p:nvSpPr>
              <p:cNvPr id="64" name="正方形/長方形 63"/>
              <p:cNvSpPr/>
              <p:nvPr/>
            </p:nvSpPr>
            <p:spPr>
              <a:xfrm>
                <a:off x="1484784" y="3383872"/>
                <a:ext cx="504000" cy="360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5" name="正方形/長方形 64"/>
              <p:cNvSpPr/>
              <p:nvPr/>
            </p:nvSpPr>
            <p:spPr>
              <a:xfrm>
                <a:off x="1988783" y="3383871"/>
                <a:ext cx="45719" cy="800003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6" name="正方形/長方形 65"/>
              <p:cNvSpPr/>
              <p:nvPr/>
            </p:nvSpPr>
            <p:spPr>
              <a:xfrm>
                <a:off x="1484784" y="4139952"/>
                <a:ext cx="540000" cy="360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79" name="爆発 1 78"/>
            <p:cNvSpPr/>
            <p:nvPr/>
          </p:nvSpPr>
          <p:spPr>
            <a:xfrm>
              <a:off x="4329104" y="3347864"/>
              <a:ext cx="720080" cy="504056"/>
            </a:xfrm>
            <a:prstGeom prst="irregularSeal1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grpSp>
          <p:nvGrpSpPr>
            <p:cNvPr id="74" name="グループ化 73"/>
            <p:cNvGrpSpPr/>
            <p:nvPr/>
          </p:nvGrpSpPr>
          <p:grpSpPr>
            <a:xfrm rot="4212168">
              <a:off x="4608486" y="3328175"/>
              <a:ext cx="90000" cy="504056"/>
              <a:chOff x="1322776" y="3635896"/>
              <a:chExt cx="90000" cy="504056"/>
            </a:xfrm>
            <a:solidFill>
              <a:schemeClr val="tx1"/>
            </a:solidFill>
          </p:grpSpPr>
          <p:sp>
            <p:nvSpPr>
              <p:cNvPr id="75" name="円/楕円 74"/>
              <p:cNvSpPr/>
              <p:nvPr/>
            </p:nvSpPr>
            <p:spPr>
              <a:xfrm>
                <a:off x="1340768" y="3635896"/>
                <a:ext cx="72008" cy="720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6" name="円/楕円 75"/>
              <p:cNvSpPr/>
              <p:nvPr/>
            </p:nvSpPr>
            <p:spPr>
              <a:xfrm>
                <a:off x="1322776" y="3707904"/>
                <a:ext cx="90000" cy="28803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7" name="正方形/長方形 76"/>
              <p:cNvSpPr/>
              <p:nvPr/>
            </p:nvSpPr>
            <p:spPr>
              <a:xfrm>
                <a:off x="1340768" y="3923928"/>
                <a:ext cx="54000" cy="21602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cxnSp>
          <p:nvCxnSpPr>
            <p:cNvPr id="81" name="直線矢印コネクタ 80"/>
            <p:cNvCxnSpPr/>
            <p:nvPr/>
          </p:nvCxnSpPr>
          <p:spPr>
            <a:xfrm flipV="1">
              <a:off x="4977176" y="3851920"/>
              <a:ext cx="0" cy="360040"/>
            </a:xfrm>
            <a:prstGeom prst="straightConnector1">
              <a:avLst/>
            </a:prstGeom>
            <a:ln w="19050">
              <a:solidFill>
                <a:schemeClr val="accent5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正方形/長方形 17"/>
          <p:cNvSpPr/>
          <p:nvPr/>
        </p:nvSpPr>
        <p:spPr>
          <a:xfrm>
            <a:off x="0" y="2059763"/>
            <a:ext cx="6858000" cy="11627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2000" b="1" kern="1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◆戸開走行保護装置と</a:t>
            </a:r>
            <a:r>
              <a:rPr lang="ja-JP" altLang="en-US" sz="2000" b="1" kern="1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は</a:t>
            </a:r>
            <a:endParaRPr lang="en-US" altLang="ja-JP" sz="2000" b="1" kern="100" dirty="0">
              <a:solidFill>
                <a:schemeClr val="accent5">
                  <a:lumMod val="75000"/>
                </a:schemeClr>
              </a:solidFill>
              <a:latin typeface="ＤＦ太丸ゴシック体" pitchFamily="49" charset="-128"/>
              <a:ea typeface="ＤＦ太丸ゴシック体" pitchFamily="49" charset="-128"/>
              <a:cs typeface="Times New Roman" panose="02020603050405020304" pitchFamily="18" charset="0"/>
            </a:endParaRPr>
          </a:p>
          <a:p>
            <a:pPr lvl="0" algn="just"/>
            <a:endParaRPr kumimoji="0" lang="en-US" altLang="ja-JP" sz="1200" dirty="0">
              <a:solidFill>
                <a:schemeClr val="accent5">
                  <a:lumMod val="75000"/>
                </a:schemeClr>
              </a:solidFill>
              <a:latin typeface="ＤＦ太丸ゴシック体" pitchFamily="49" charset="-128"/>
              <a:ea typeface="ＤＦ太丸ゴシック体" pitchFamily="49" charset="-128"/>
              <a:cs typeface="Times New Roman" panose="02020603050405020304" pitchFamily="18" charset="0"/>
            </a:endParaRPr>
          </a:p>
          <a:p>
            <a:pPr lvl="0" algn="just"/>
            <a:r>
              <a:rPr kumimoji="0" lang="ja-JP" altLang="en-US" sz="14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　</a:t>
            </a:r>
            <a:r>
              <a:rPr kumimoji="0" lang="ja-JP" altLang="ja-JP" sz="14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エレベーター</a:t>
            </a:r>
            <a:r>
              <a:rPr kumimoji="0" lang="ja-JP" altLang="ja-JP" sz="14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のドアが開い</a:t>
            </a:r>
            <a:r>
              <a:rPr kumimoji="0" lang="ja-JP" altLang="en-US" sz="14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たまま</a:t>
            </a:r>
            <a:r>
              <a:rPr kumimoji="0" lang="ja-JP" altLang="ja-JP" sz="14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走行</a:t>
            </a:r>
            <a:r>
              <a:rPr kumimoji="0" lang="ja-JP" altLang="en-US" sz="14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したら、そのことを検知</a:t>
            </a:r>
            <a:r>
              <a:rPr kumimoji="0" lang="ja-JP" altLang="en-US" sz="14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して直ちに緊急停止させる</a:t>
            </a:r>
            <a:r>
              <a:rPr kumimoji="0" lang="ja-JP" altLang="ja-JP" sz="1400" dirty="0" smtClean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装置</a:t>
            </a:r>
            <a:r>
              <a:rPr kumimoji="0" lang="ja-JP" altLang="ja-JP" sz="14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です。 </a:t>
            </a:r>
            <a:r>
              <a:rPr kumimoji="0" lang="ja-JP" altLang="en-US" sz="14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利用者が乗場のドアの枠とかごの間に挟まれる事故を防ぎ、利用者の安全を守ります。</a:t>
            </a:r>
            <a:endParaRPr kumimoji="0" lang="ja-JP" altLang="en-US" sz="1400" dirty="0">
              <a:solidFill>
                <a:schemeClr val="accent5">
                  <a:lumMod val="75000"/>
                </a:schemeClr>
              </a:solidFill>
              <a:latin typeface="ＤＦ太丸ゴシック体" pitchFamily="49" charset="-128"/>
              <a:ea typeface="ＤＦ太丸ゴシック体" pitchFamily="49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3040118" y="3793424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solidFill>
                  <a:schemeClr val="accent5">
                    <a:lumMod val="75000"/>
                  </a:schemeClr>
                </a:solidFill>
                <a:latin typeface="ＤＦ太丸ゴシック体" pitchFamily="49" charset="-128"/>
                <a:ea typeface="ＤＦ太丸ゴシック体" pitchFamily="49" charset="-128"/>
              </a:rPr>
              <a:t>戸開走行</a:t>
            </a:r>
          </a:p>
        </p:txBody>
      </p:sp>
      <p:sp>
        <p:nvSpPr>
          <p:cNvPr id="67" name="正方形/長方形 66"/>
          <p:cNvSpPr/>
          <p:nvPr/>
        </p:nvSpPr>
        <p:spPr>
          <a:xfrm>
            <a:off x="0" y="9451112"/>
            <a:ext cx="6858000" cy="46166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marL="66675" algn="just"/>
            <a:r>
              <a:rPr lang="ja-JP" altLang="en-US" sz="1200" b="1" kern="100" dirty="0" smtClean="0">
                <a:solidFill>
                  <a:schemeClr val="bg1"/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お問い合わせ先　</a:t>
            </a:r>
            <a:r>
              <a:rPr lang="ja-JP" altLang="en-US" sz="1200" b="1" kern="100" dirty="0" smtClean="0">
                <a:solidFill>
                  <a:schemeClr val="bg1"/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北海道建設部建築指導課建築防災係</a:t>
            </a:r>
            <a:r>
              <a:rPr lang="ja-JP" altLang="en-US" sz="1200" b="1" kern="100" dirty="0" smtClean="0">
                <a:solidFill>
                  <a:schemeClr val="bg1"/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　　　　　</a:t>
            </a:r>
            <a:endParaRPr lang="en-US" altLang="ja-JP" sz="1200" b="1" kern="100" dirty="0" smtClean="0">
              <a:solidFill>
                <a:schemeClr val="bg1"/>
              </a:solidFill>
              <a:latin typeface="ＤＦ太丸ゴシック体" pitchFamily="49" charset="-128"/>
              <a:ea typeface="ＤＦ太丸ゴシック体" pitchFamily="49" charset="-128"/>
              <a:cs typeface="Times New Roman" panose="02020603050405020304" pitchFamily="18" charset="0"/>
            </a:endParaRPr>
          </a:p>
          <a:p>
            <a:pPr marL="66675" algn="just"/>
            <a:r>
              <a:rPr lang="ja-JP" altLang="en-US" sz="1200" b="1" kern="100" dirty="0" smtClean="0">
                <a:solidFill>
                  <a:schemeClr val="bg1"/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　　　　　　　　電話</a:t>
            </a:r>
            <a:r>
              <a:rPr lang="ja-JP" altLang="en-US" sz="1200" b="1" kern="100" dirty="0" smtClean="0">
                <a:solidFill>
                  <a:schemeClr val="bg1"/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：０１１ー２３１ー４１１１</a:t>
            </a:r>
            <a:r>
              <a:rPr lang="ja-JP" altLang="en-US" sz="1200" b="1" kern="100" dirty="0" smtClean="0">
                <a:solidFill>
                  <a:schemeClr val="bg1"/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　　</a:t>
            </a:r>
            <a:r>
              <a:rPr lang="ja-JP" altLang="en-US" sz="1200" b="1" kern="100" dirty="0" smtClean="0">
                <a:solidFill>
                  <a:schemeClr val="bg1"/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（</a:t>
            </a:r>
            <a:r>
              <a:rPr lang="ja-JP" altLang="en-US" sz="1200" b="1" kern="100" dirty="0" smtClean="0">
                <a:solidFill>
                  <a:schemeClr val="bg1"/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内線　</a:t>
            </a:r>
            <a:r>
              <a:rPr lang="ja-JP" altLang="en-US" sz="1200" b="1" kern="100" dirty="0" smtClean="0">
                <a:solidFill>
                  <a:schemeClr val="bg1"/>
                </a:solidFill>
                <a:latin typeface="ＤＦ太丸ゴシック体" pitchFamily="49" charset="-128"/>
                <a:ea typeface="ＤＦ太丸ゴシック体" pitchFamily="49" charset="-128"/>
                <a:cs typeface="Times New Roman" panose="02020603050405020304" pitchFamily="18" charset="0"/>
              </a:rPr>
              <a:t>２９ー４７８　）</a:t>
            </a:r>
            <a:endParaRPr lang="en-US" altLang="ja-JP" sz="1200" b="1" kern="100" dirty="0">
              <a:solidFill>
                <a:schemeClr val="bg1"/>
              </a:solidFill>
              <a:latin typeface="ＤＦ太丸ゴシック体" pitchFamily="49" charset="-128"/>
              <a:ea typeface="ＤＦ太丸ゴシック体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9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4626</TotalTime>
  <Words>414</Words>
  <Application>Microsoft Office PowerPoint</Application>
  <PresentationFormat>A4 210 x 297 mm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ＤＦ太丸ゴシック体</vt:lpstr>
      <vt:lpstr>ＭＳ Ｐゴシック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遊戯施設告示第1419号仕様分類</dc:title>
  <dc:creator>金田 宏</dc:creator>
  <cp:lastModifiedBy>大坪＿芳美</cp:lastModifiedBy>
  <cp:revision>230</cp:revision>
  <cp:lastPrinted>2021-02-02T02:53:52Z</cp:lastPrinted>
  <dcterms:created xsi:type="dcterms:W3CDTF">2015-01-16T02:58:22Z</dcterms:created>
  <dcterms:modified xsi:type="dcterms:W3CDTF">2021-02-02T02:57:17Z</dcterms:modified>
</cp:coreProperties>
</file>