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62" r:id="rId2"/>
    <p:sldId id="281" r:id="rId3"/>
    <p:sldId id="282" r:id="rId4"/>
    <p:sldId id="286" r:id="rId5"/>
    <p:sldId id="283" r:id="rId6"/>
    <p:sldId id="257" r:id="rId7"/>
    <p:sldId id="258" r:id="rId8"/>
    <p:sldId id="259" r:id="rId9"/>
    <p:sldId id="265" r:id="rId10"/>
    <p:sldId id="266" r:id="rId11"/>
    <p:sldId id="269" r:id="rId12"/>
    <p:sldId id="263" r:id="rId13"/>
    <p:sldId id="268" r:id="rId14"/>
    <p:sldId id="264" r:id="rId15"/>
    <p:sldId id="273" r:id="rId16"/>
    <p:sldId id="267" r:id="rId17"/>
    <p:sldId id="271" r:id="rId18"/>
    <p:sldId id="270" r:id="rId19"/>
    <p:sldId id="288" r:id="rId20"/>
    <p:sldId id="284" r:id="rId21"/>
    <p:sldId id="287" r:id="rId22"/>
    <p:sldId id="272" r:id="rId23"/>
    <p:sldId id="285" r:id="rId2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G:\01%20&#29305;&#21029;&#25903;&#25588;&#25945;&#32946;&#35506;\&#9733;&#9733;&#9733;\&#22312;&#12426;&#26041;&#26908;&#35342;\04%20&#38306;&#20418;&#35506;&#38263;&#20250;&#35696;&#12395;&#21521;&#12369;&#12390;\&#20107;&#26989;backdat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051588644516E-2"/>
          <c:y val="0.15625768900326317"/>
          <c:w val="0.89576566290400628"/>
          <c:h val="0.58588389756331694"/>
        </c:manualLayout>
      </c:layout>
      <c:barChart>
        <c:barDir val="col"/>
        <c:grouping val="clustered"/>
        <c:varyColors val="0"/>
        <c:ser>
          <c:idx val="0"/>
          <c:order val="0"/>
          <c:tx>
            <c:strRef>
              <c:f>Sheet1!$A$3</c:f>
              <c:strCache>
                <c:ptCount val="1"/>
                <c:pt idx="0">
                  <c:v>R1</c:v>
                </c:pt>
              </c:strCache>
            </c:strRef>
          </c:tx>
          <c:spPr>
            <a:solidFill>
              <a:schemeClr val="accent1"/>
            </a:solidFill>
            <a:ln>
              <a:noFill/>
            </a:ln>
            <a:effectLst/>
          </c:spPr>
          <c:invertIfNegative val="0"/>
          <c:dLbls>
            <c:dLbl>
              <c:idx val="0"/>
              <c:layout>
                <c:manualLayout>
                  <c:x val="-1.7214589115771048E-2"/>
                  <c:y val="1.62661084104105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47-439F-BE81-916404946428}"/>
                </c:ext>
              </c:extLst>
            </c:dLbl>
            <c:dLbl>
              <c:idx val="2"/>
              <c:layout>
                <c:manualLayout>
                  <c:x val="-2.86909818596178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D47-439F-BE81-916404946428}"/>
                </c:ext>
              </c:extLst>
            </c:dLbl>
            <c:dLbl>
              <c:idx val="3"/>
              <c:layout>
                <c:manualLayout>
                  <c:x val="-1.7214589115771155E-2"/>
                  <c:y val="-8.13305420520528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47-439F-BE81-916404946428}"/>
                </c:ext>
              </c:extLst>
            </c:dLbl>
            <c:dLbl>
              <c:idx val="4"/>
              <c:layout>
                <c:manualLayout>
                  <c:x val="-1.72145891157710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D47-439F-BE81-9164049464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幼稚園</c:v>
                </c:pt>
                <c:pt idx="1">
                  <c:v>小学校</c:v>
                </c:pt>
                <c:pt idx="2">
                  <c:v>中学校</c:v>
                </c:pt>
                <c:pt idx="3">
                  <c:v>高等学校</c:v>
                </c:pt>
                <c:pt idx="4">
                  <c:v>全体</c:v>
                </c:pt>
              </c:strCache>
            </c:strRef>
          </c:cat>
          <c:val>
            <c:numRef>
              <c:f>Sheet1!$B$3:$F$3</c:f>
              <c:numCache>
                <c:formatCode>General</c:formatCode>
                <c:ptCount val="5"/>
                <c:pt idx="0">
                  <c:v>6.5</c:v>
                </c:pt>
                <c:pt idx="1">
                  <c:v>7.4</c:v>
                </c:pt>
                <c:pt idx="2">
                  <c:v>3.1</c:v>
                </c:pt>
                <c:pt idx="3">
                  <c:v>0.9</c:v>
                </c:pt>
                <c:pt idx="4">
                  <c:v>4.7</c:v>
                </c:pt>
              </c:numCache>
            </c:numRef>
          </c:val>
          <c:extLst>
            <c:ext xmlns:c16="http://schemas.microsoft.com/office/drawing/2014/chart" uri="{C3380CC4-5D6E-409C-BE32-E72D297353CC}">
              <c16:uniqueId val="{00000000-BD47-439F-BE81-916404946428}"/>
            </c:ext>
          </c:extLst>
        </c:ser>
        <c:ser>
          <c:idx val="1"/>
          <c:order val="1"/>
          <c:tx>
            <c:strRef>
              <c:f>Sheet1!$A$4</c:f>
              <c:strCache>
                <c:ptCount val="1"/>
                <c:pt idx="0">
                  <c:v>R2</c:v>
                </c:pt>
              </c:strCache>
            </c:strRef>
          </c:tx>
          <c:spPr>
            <a:solidFill>
              <a:schemeClr val="accent2"/>
            </a:solidFill>
            <a:ln>
              <a:noFill/>
            </a:ln>
            <a:effectLst/>
          </c:spPr>
          <c:invertIfNegative val="0"/>
          <c:dLbls>
            <c:dLbl>
              <c:idx val="0"/>
              <c:layout>
                <c:manualLayout>
                  <c:x val="-2.8690981859618545E-3"/>
                  <c:y val="3.25322168208211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47-439F-BE81-916404946428}"/>
                </c:ext>
              </c:extLst>
            </c:dLbl>
            <c:dLbl>
              <c:idx val="1"/>
              <c:layout>
                <c:manualLayout>
                  <c:x val="0"/>
                  <c:y val="3.25322168208211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47-439F-BE81-916404946428}"/>
                </c:ext>
              </c:extLst>
            </c:dLbl>
            <c:dLbl>
              <c:idx val="2"/>
              <c:layout>
                <c:manualLayout>
                  <c:x val="-5.2599525775090179E-17"/>
                  <c:y val="2.43991626156158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47-439F-BE81-916404946428}"/>
                </c:ext>
              </c:extLst>
            </c:dLbl>
            <c:dLbl>
              <c:idx val="3"/>
              <c:layout>
                <c:manualLayout>
                  <c:x val="-1.1476392743847366E-2"/>
                  <c:y val="-1.62661084104105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47-439F-BE81-916404946428}"/>
                </c:ext>
              </c:extLst>
            </c:dLbl>
            <c:dLbl>
              <c:idx val="4"/>
              <c:layout>
                <c:manualLayout>
                  <c:x val="0"/>
                  <c:y val="4.0665271026026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D47-439F-BE81-9164049464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幼稚園</c:v>
                </c:pt>
                <c:pt idx="1">
                  <c:v>小学校</c:v>
                </c:pt>
                <c:pt idx="2">
                  <c:v>中学校</c:v>
                </c:pt>
                <c:pt idx="3">
                  <c:v>高等学校</c:v>
                </c:pt>
                <c:pt idx="4">
                  <c:v>全体</c:v>
                </c:pt>
              </c:strCache>
            </c:strRef>
          </c:cat>
          <c:val>
            <c:numRef>
              <c:f>Sheet1!$B$4:$F$4</c:f>
              <c:numCache>
                <c:formatCode>General</c:formatCode>
                <c:ptCount val="5"/>
                <c:pt idx="0">
                  <c:v>6.1</c:v>
                </c:pt>
                <c:pt idx="1">
                  <c:v>6.9</c:v>
                </c:pt>
                <c:pt idx="2">
                  <c:v>2.4</c:v>
                </c:pt>
                <c:pt idx="3">
                  <c:v>0.9</c:v>
                </c:pt>
                <c:pt idx="4">
                  <c:v>4.3</c:v>
                </c:pt>
              </c:numCache>
            </c:numRef>
          </c:val>
          <c:extLst>
            <c:ext xmlns:c16="http://schemas.microsoft.com/office/drawing/2014/chart" uri="{C3380CC4-5D6E-409C-BE32-E72D297353CC}">
              <c16:uniqueId val="{00000001-BD47-439F-BE81-916404946428}"/>
            </c:ext>
          </c:extLst>
        </c:ser>
        <c:ser>
          <c:idx val="2"/>
          <c:order val="2"/>
          <c:tx>
            <c:strRef>
              <c:f>Sheet1!$A$5</c:f>
              <c:strCache>
                <c:ptCount val="1"/>
                <c:pt idx="0">
                  <c:v>R3</c:v>
                </c:pt>
              </c:strCache>
            </c:strRef>
          </c:tx>
          <c:spPr>
            <a:solidFill>
              <a:schemeClr val="accent3"/>
            </a:solidFill>
            <a:ln>
              <a:noFill/>
            </a:ln>
            <a:effectLst/>
          </c:spPr>
          <c:invertIfNegative val="0"/>
          <c:dLbls>
            <c:dLbl>
              <c:idx val="2"/>
              <c:layout>
                <c:manualLayout>
                  <c:x val="8.6072945578855239E-3"/>
                  <c:y val="-8.13305420520528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47-439F-BE81-9164049464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幼稚園</c:v>
                </c:pt>
                <c:pt idx="1">
                  <c:v>小学校</c:v>
                </c:pt>
                <c:pt idx="2">
                  <c:v>中学校</c:v>
                </c:pt>
                <c:pt idx="3">
                  <c:v>高等学校</c:v>
                </c:pt>
                <c:pt idx="4">
                  <c:v>全体</c:v>
                </c:pt>
              </c:strCache>
            </c:strRef>
          </c:cat>
          <c:val>
            <c:numRef>
              <c:f>Sheet1!$B$5:$F$5</c:f>
              <c:numCache>
                <c:formatCode>General</c:formatCode>
                <c:ptCount val="5"/>
                <c:pt idx="0">
                  <c:v>6.7</c:v>
                </c:pt>
                <c:pt idx="1">
                  <c:v>7.7</c:v>
                </c:pt>
                <c:pt idx="2">
                  <c:v>2.7</c:v>
                </c:pt>
                <c:pt idx="3">
                  <c:v>0.8</c:v>
                </c:pt>
                <c:pt idx="4">
                  <c:v>4.8</c:v>
                </c:pt>
              </c:numCache>
            </c:numRef>
          </c:val>
          <c:extLst>
            <c:ext xmlns:c16="http://schemas.microsoft.com/office/drawing/2014/chart" uri="{C3380CC4-5D6E-409C-BE32-E72D297353CC}">
              <c16:uniqueId val="{00000002-BD47-439F-BE81-916404946428}"/>
            </c:ext>
          </c:extLst>
        </c:ser>
        <c:ser>
          <c:idx val="3"/>
          <c:order val="3"/>
          <c:tx>
            <c:strRef>
              <c:f>Sheet1!$A$6</c:f>
              <c:strCache>
                <c:ptCount val="1"/>
                <c:pt idx="0">
                  <c:v>R4</c:v>
                </c:pt>
              </c:strCache>
            </c:strRef>
          </c:tx>
          <c:spPr>
            <a:solidFill>
              <a:schemeClr val="accent4"/>
            </a:solidFill>
            <a:ln>
              <a:noFill/>
            </a:ln>
            <a:effectLst/>
          </c:spPr>
          <c:invertIfNegative val="0"/>
          <c:dLbls>
            <c:dLbl>
              <c:idx val="0"/>
              <c:layout>
                <c:manualLayout>
                  <c:x val="1.72145891157710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7-439F-BE81-916404946428}"/>
                </c:ext>
              </c:extLst>
            </c:dLbl>
            <c:dLbl>
              <c:idx val="1"/>
              <c:layout>
                <c:manualLayout>
                  <c:x val="1.4345490929809154E-2"/>
                  <c:y val="8.13305420520528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47-439F-BE81-916404946428}"/>
                </c:ext>
              </c:extLst>
            </c:dLbl>
            <c:dLbl>
              <c:idx val="2"/>
              <c:layout>
                <c:manualLayout>
                  <c:x val="2.2952785487694628E-2"/>
                  <c:y val="-2.43991626156158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47-439F-BE81-916404946428}"/>
                </c:ext>
              </c:extLst>
            </c:dLbl>
            <c:dLbl>
              <c:idx val="3"/>
              <c:layout>
                <c:manualLayout>
                  <c:x val="1.1476392743847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47-439F-BE81-916404946428}"/>
                </c:ext>
              </c:extLst>
            </c:dLbl>
            <c:dLbl>
              <c:idx val="4"/>
              <c:layout>
                <c:manualLayout>
                  <c:x val="2.00836873017326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D47-439F-BE81-9164049464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幼稚園</c:v>
                </c:pt>
                <c:pt idx="1">
                  <c:v>小学校</c:v>
                </c:pt>
                <c:pt idx="2">
                  <c:v>中学校</c:v>
                </c:pt>
                <c:pt idx="3">
                  <c:v>高等学校</c:v>
                </c:pt>
                <c:pt idx="4">
                  <c:v>全体</c:v>
                </c:pt>
              </c:strCache>
            </c:strRef>
          </c:cat>
          <c:val>
            <c:numRef>
              <c:f>Sheet1!$B$6:$F$6</c:f>
              <c:numCache>
                <c:formatCode>General</c:formatCode>
                <c:ptCount val="5"/>
                <c:pt idx="0">
                  <c:v>7.4</c:v>
                </c:pt>
                <c:pt idx="1">
                  <c:v>8.8000000000000007</c:v>
                </c:pt>
                <c:pt idx="2">
                  <c:v>3.1</c:v>
                </c:pt>
                <c:pt idx="3">
                  <c:v>0.8</c:v>
                </c:pt>
                <c:pt idx="4">
                  <c:v>5.3</c:v>
                </c:pt>
              </c:numCache>
            </c:numRef>
          </c:val>
          <c:extLst>
            <c:ext xmlns:c16="http://schemas.microsoft.com/office/drawing/2014/chart" uri="{C3380CC4-5D6E-409C-BE32-E72D297353CC}">
              <c16:uniqueId val="{00000003-BD47-439F-BE81-916404946428}"/>
            </c:ext>
          </c:extLst>
        </c:ser>
        <c:dLbls>
          <c:dLblPos val="outEnd"/>
          <c:showLegendKey val="0"/>
          <c:showVal val="1"/>
          <c:showCatName val="0"/>
          <c:showSerName val="0"/>
          <c:showPercent val="0"/>
          <c:showBubbleSize val="0"/>
        </c:dLbls>
        <c:gapWidth val="219"/>
        <c:overlap val="-27"/>
        <c:axId val="510884048"/>
        <c:axId val="510887328"/>
      </c:barChart>
      <c:catAx>
        <c:axId val="510884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510887328"/>
        <c:crosses val="autoZero"/>
        <c:auto val="1"/>
        <c:lblAlgn val="ctr"/>
        <c:lblOffset val="100"/>
        <c:noMultiLvlLbl val="0"/>
      </c:catAx>
      <c:valAx>
        <c:axId val="51088732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510884048"/>
        <c:crosses val="autoZero"/>
        <c:crossBetween val="between"/>
      </c:valAx>
      <c:spPr>
        <a:noFill/>
        <a:ln>
          <a:noFill/>
        </a:ln>
        <a:effectLst/>
      </c:spPr>
    </c:plotArea>
    <c:legend>
      <c:legendPos val="b"/>
      <c:layout>
        <c:manualLayout>
          <c:xMode val="edge"/>
          <c:yMode val="edge"/>
          <c:x val="0.36549667704210886"/>
          <c:y val="0.88067977847603451"/>
          <c:w val="0.27474484228770596"/>
          <c:h val="9.4921123431443336E-2"/>
        </c:manualLayout>
      </c:layout>
      <c:overlay val="0"/>
      <c:spPr>
        <a:noFill/>
        <a:ln>
          <a:solidFill>
            <a:schemeClr val="tx1"/>
          </a:solid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5554154283396"/>
          <c:y val="0.16206795172515004"/>
          <c:w val="0.80144312156357989"/>
          <c:h val="0.6935669035842934"/>
        </c:manualLayout>
      </c:layout>
      <c:barChart>
        <c:barDir val="col"/>
        <c:grouping val="clustered"/>
        <c:varyColors val="0"/>
        <c:ser>
          <c:idx val="0"/>
          <c:order val="0"/>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R1</c:v>
                </c:pt>
                <c:pt idx="1">
                  <c:v>R2</c:v>
                </c:pt>
                <c:pt idx="2">
                  <c:v>R3</c:v>
                </c:pt>
                <c:pt idx="3">
                  <c:v>R4</c:v>
                </c:pt>
                <c:pt idx="4">
                  <c:v>R5</c:v>
                </c:pt>
              </c:strCache>
            </c:strRef>
          </c:cat>
          <c:val>
            <c:numRef>
              <c:f>Sheet1!$B$10:$B$14</c:f>
              <c:numCache>
                <c:formatCode>General</c:formatCode>
                <c:ptCount val="5"/>
                <c:pt idx="0">
                  <c:v>14907</c:v>
                </c:pt>
                <c:pt idx="1">
                  <c:v>16064</c:v>
                </c:pt>
                <c:pt idx="2">
                  <c:v>17064</c:v>
                </c:pt>
                <c:pt idx="3">
                  <c:v>18381</c:v>
                </c:pt>
                <c:pt idx="4">
                  <c:v>19400</c:v>
                </c:pt>
              </c:numCache>
            </c:numRef>
          </c:val>
          <c:extLst>
            <c:ext xmlns:c16="http://schemas.microsoft.com/office/drawing/2014/chart" uri="{C3380CC4-5D6E-409C-BE32-E72D297353CC}">
              <c16:uniqueId val="{00000000-2CB6-43C0-97E2-45E29F6E05AF}"/>
            </c:ext>
          </c:extLst>
        </c:ser>
        <c:dLbls>
          <c:dLblPos val="outEnd"/>
          <c:showLegendKey val="0"/>
          <c:showVal val="1"/>
          <c:showCatName val="0"/>
          <c:showSerName val="0"/>
          <c:showPercent val="0"/>
          <c:showBubbleSize val="0"/>
        </c:dLbls>
        <c:gapWidth val="100"/>
        <c:overlap val="-27"/>
        <c:axId val="466330760"/>
        <c:axId val="249970552"/>
      </c:barChart>
      <c:catAx>
        <c:axId val="466330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249970552"/>
        <c:crosses val="autoZero"/>
        <c:auto val="1"/>
        <c:lblAlgn val="ctr"/>
        <c:lblOffset val="100"/>
        <c:noMultiLvlLbl val="0"/>
      </c:catAx>
      <c:valAx>
        <c:axId val="249970552"/>
        <c:scaling>
          <c:orientation val="minMax"/>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663307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1111111111111"/>
          <c:y val="0.16450995506810129"/>
          <c:w val="0.85533333333333328"/>
          <c:h val="0.69365413868803549"/>
        </c:manualLayout>
      </c:layout>
      <c:barChart>
        <c:barDir val="col"/>
        <c:grouping val="clustered"/>
        <c:varyColors val="0"/>
        <c:ser>
          <c:idx val="0"/>
          <c:order val="0"/>
          <c:spPr>
            <a:solidFill>
              <a:schemeClr val="accent6">
                <a:lumMod val="60000"/>
                <a:lumOff val="4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Sheet1!$D$10:$D$14</c:f>
              <c:strCache>
                <c:ptCount val="5"/>
                <c:pt idx="0">
                  <c:v>R1</c:v>
                </c:pt>
                <c:pt idx="1">
                  <c:v>R2</c:v>
                </c:pt>
                <c:pt idx="2">
                  <c:v>R3</c:v>
                </c:pt>
                <c:pt idx="3">
                  <c:v>R4</c:v>
                </c:pt>
                <c:pt idx="4">
                  <c:v>R5</c:v>
                </c:pt>
              </c:strCache>
            </c:strRef>
          </c:cat>
          <c:val>
            <c:numRef>
              <c:f>Sheet1!$E$10:$E$14</c:f>
              <c:numCache>
                <c:formatCode>General</c:formatCode>
                <c:ptCount val="5"/>
                <c:pt idx="0">
                  <c:v>6003</c:v>
                </c:pt>
                <c:pt idx="1">
                  <c:v>6257</c:v>
                </c:pt>
                <c:pt idx="2">
                  <c:v>6710</c:v>
                </c:pt>
                <c:pt idx="3">
                  <c:v>7117</c:v>
                </c:pt>
                <c:pt idx="4">
                  <c:v>7657</c:v>
                </c:pt>
              </c:numCache>
            </c:numRef>
          </c:val>
          <c:extLst>
            <c:ext xmlns:c16="http://schemas.microsoft.com/office/drawing/2014/chart" uri="{C3380CC4-5D6E-409C-BE32-E72D297353CC}">
              <c16:uniqueId val="{00000000-C472-4BB4-BFFC-53388772EA50}"/>
            </c:ext>
          </c:extLst>
        </c:ser>
        <c:dLbls>
          <c:showLegendKey val="0"/>
          <c:showVal val="0"/>
          <c:showCatName val="0"/>
          <c:showSerName val="0"/>
          <c:showPercent val="0"/>
          <c:showBubbleSize val="0"/>
        </c:dLbls>
        <c:gapWidth val="100"/>
        <c:overlap val="-27"/>
        <c:axId val="222653128"/>
        <c:axId val="222655096"/>
      </c:barChart>
      <c:catAx>
        <c:axId val="222653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222655096"/>
        <c:crosses val="autoZero"/>
        <c:auto val="1"/>
        <c:lblAlgn val="ctr"/>
        <c:lblOffset val="100"/>
        <c:noMultiLvlLbl val="0"/>
      </c:catAx>
      <c:valAx>
        <c:axId val="22265509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2226531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solidFill>
                  <a:schemeClr val="tx1"/>
                </a:solidFill>
                <a:latin typeface="ＭＳ ゴシック" panose="020B0609070205080204" pitchFamily="49" charset="-128"/>
                <a:ea typeface="ＭＳ ゴシック" panose="020B0609070205080204" pitchFamily="49" charset="-128"/>
              </a:rPr>
              <a:t>北海道及び全国</a:t>
            </a:r>
            <a:r>
              <a:rPr lang="ja-JP" altLang="en-US" sz="1200" dirty="0" smtClean="0">
                <a:solidFill>
                  <a:schemeClr val="tx1"/>
                </a:solidFill>
                <a:latin typeface="ＭＳ ゴシック" panose="020B0609070205080204" pitchFamily="49" charset="-128"/>
                <a:ea typeface="ＭＳ ゴシック" panose="020B0609070205080204" pitchFamily="49" charset="-128"/>
              </a:rPr>
              <a:t>の特別支援学級に在籍する</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defRPr sz="1200"/>
            </a:pPr>
            <a:r>
              <a:rPr lang="ja-JP" altLang="en-US" sz="1200" dirty="0" smtClean="0">
                <a:solidFill>
                  <a:schemeClr val="tx1"/>
                </a:solidFill>
                <a:latin typeface="ＭＳ ゴシック" panose="020B0609070205080204" pitchFamily="49" charset="-128"/>
                <a:ea typeface="ＭＳ ゴシック" panose="020B0609070205080204" pitchFamily="49" charset="-128"/>
              </a:rPr>
              <a:t>児童生徒の</a:t>
            </a:r>
            <a:r>
              <a:rPr lang="ja-JP" altLang="en-US" sz="1200" dirty="0">
                <a:solidFill>
                  <a:schemeClr val="tx1"/>
                </a:solidFill>
                <a:latin typeface="ＭＳ ゴシック" panose="020B0609070205080204" pitchFamily="49" charset="-128"/>
                <a:ea typeface="ＭＳ ゴシック" panose="020B0609070205080204" pitchFamily="49" charset="-128"/>
              </a:rPr>
              <a:t>割合</a:t>
            </a:r>
          </a:p>
        </c:rich>
      </c:tx>
      <c:layout>
        <c:manualLayout>
          <c:xMode val="edge"/>
          <c:yMode val="edge"/>
          <c:x val="0.18219085662466614"/>
          <c:y val="6.610758045734994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623736494555518E-2"/>
          <c:y val="0.15965865585070307"/>
          <c:w val="0.90419771289501949"/>
          <c:h val="0.63805162741767651"/>
        </c:manualLayout>
      </c:layout>
      <c:lineChart>
        <c:grouping val="standard"/>
        <c:varyColors val="0"/>
        <c:ser>
          <c:idx val="0"/>
          <c:order val="0"/>
          <c:tx>
            <c:strRef>
              <c:f>特別支援学級在籍数!$G$9</c:f>
              <c:strCache>
                <c:ptCount val="1"/>
                <c:pt idx="0">
                  <c:v>北海道</c:v>
                </c:pt>
              </c:strCache>
            </c:strRef>
          </c:tx>
          <c:spPr>
            <a:ln w="28575" cap="rnd">
              <a:solidFill>
                <a:schemeClr val="accent1"/>
              </a:solidFill>
              <a:round/>
            </a:ln>
            <a:effectLst/>
          </c:spPr>
          <c:marker>
            <c:symbol val="circle"/>
            <c:size val="9"/>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特別支援学級在籍数!$H$3:$L$3</c:f>
              <c:strCache>
                <c:ptCount val="5"/>
                <c:pt idx="0">
                  <c:v>R1</c:v>
                </c:pt>
                <c:pt idx="1">
                  <c:v>R2</c:v>
                </c:pt>
                <c:pt idx="2">
                  <c:v>R3</c:v>
                </c:pt>
                <c:pt idx="3">
                  <c:v>R4</c:v>
                </c:pt>
                <c:pt idx="4">
                  <c:v>R5</c:v>
                </c:pt>
              </c:strCache>
            </c:strRef>
          </c:cat>
          <c:val>
            <c:numRef>
              <c:f>特別支援学級在籍数!$H$9:$L$9</c:f>
              <c:numCache>
                <c:formatCode>0.0_ </c:formatCode>
                <c:ptCount val="5"/>
                <c:pt idx="0">
                  <c:v>4.1438634818373332</c:v>
                </c:pt>
                <c:pt idx="1">
                  <c:v>4.5243033509700172</c:v>
                </c:pt>
                <c:pt idx="2">
                  <c:v>4.8647784102430824</c:v>
                </c:pt>
                <c:pt idx="3">
                  <c:v>5.3258627143184603</c:v>
                </c:pt>
                <c:pt idx="4">
                  <c:v>5.7332776934300522</c:v>
                </c:pt>
              </c:numCache>
            </c:numRef>
          </c:val>
          <c:smooth val="0"/>
          <c:extLst>
            <c:ext xmlns:c16="http://schemas.microsoft.com/office/drawing/2014/chart" uri="{C3380CC4-5D6E-409C-BE32-E72D297353CC}">
              <c16:uniqueId val="{00000000-099A-4726-9EEE-0F953D459264}"/>
            </c:ext>
          </c:extLst>
        </c:ser>
        <c:ser>
          <c:idx val="1"/>
          <c:order val="1"/>
          <c:tx>
            <c:strRef>
              <c:f>特別支援学級在籍数!$G$10</c:f>
              <c:strCache>
                <c:ptCount val="1"/>
                <c:pt idx="0">
                  <c:v>全国</c:v>
                </c:pt>
              </c:strCache>
            </c:strRef>
          </c:tx>
          <c:spPr>
            <a:ln w="28575" cap="rnd">
              <a:solidFill>
                <a:schemeClr val="accent2"/>
              </a:solidFill>
              <a:round/>
            </a:ln>
            <a:effectLst/>
          </c:spPr>
          <c:marker>
            <c:symbol val="triangle"/>
            <c:size val="9"/>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特別支援学級在籍数!$H$3:$L$3</c:f>
              <c:strCache>
                <c:ptCount val="5"/>
                <c:pt idx="0">
                  <c:v>R1</c:v>
                </c:pt>
                <c:pt idx="1">
                  <c:v>R2</c:v>
                </c:pt>
                <c:pt idx="2">
                  <c:v>R3</c:v>
                </c:pt>
                <c:pt idx="3">
                  <c:v>R4</c:v>
                </c:pt>
                <c:pt idx="4">
                  <c:v>R5</c:v>
                </c:pt>
              </c:strCache>
            </c:strRef>
          </c:cat>
          <c:val>
            <c:numRef>
              <c:f>特別支援学級在籍数!$H$10:$L$10</c:f>
              <c:numCache>
                <c:formatCode>0.0_ </c:formatCode>
                <c:ptCount val="5"/>
                <c:pt idx="0">
                  <c:v>3.0043070777064771</c:v>
                </c:pt>
                <c:pt idx="1">
                  <c:v>3.2923073166115686</c:v>
                </c:pt>
                <c:pt idx="2">
                  <c:v>3.5744805533103339</c:v>
                </c:pt>
                <c:pt idx="3">
                  <c:v>3.9083169497596861</c:v>
                </c:pt>
                <c:pt idx="4">
                  <c:v>4.2</c:v>
                </c:pt>
              </c:numCache>
            </c:numRef>
          </c:val>
          <c:smooth val="0"/>
          <c:extLst>
            <c:ext xmlns:c16="http://schemas.microsoft.com/office/drawing/2014/chart" uri="{C3380CC4-5D6E-409C-BE32-E72D297353CC}">
              <c16:uniqueId val="{00000001-099A-4726-9EEE-0F953D459264}"/>
            </c:ext>
          </c:extLst>
        </c:ser>
        <c:dLbls>
          <c:showLegendKey val="0"/>
          <c:showVal val="0"/>
          <c:showCatName val="0"/>
          <c:showSerName val="0"/>
          <c:showPercent val="0"/>
          <c:showBubbleSize val="0"/>
        </c:dLbls>
        <c:marker val="1"/>
        <c:smooth val="0"/>
        <c:axId val="635663000"/>
        <c:axId val="635661360"/>
      </c:lineChart>
      <c:catAx>
        <c:axId val="635663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635661360"/>
        <c:crosses val="autoZero"/>
        <c:auto val="1"/>
        <c:lblAlgn val="ctr"/>
        <c:lblOffset val="100"/>
        <c:noMultiLvlLbl val="0"/>
      </c:catAx>
      <c:valAx>
        <c:axId val="635661360"/>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635663000"/>
        <c:crosses val="autoZero"/>
        <c:crossBetween val="between"/>
      </c:valAx>
      <c:spPr>
        <a:noFill/>
        <a:ln>
          <a:noFill/>
        </a:ln>
        <a:effectLst/>
      </c:spPr>
    </c:plotArea>
    <c:legend>
      <c:legendPos val="b"/>
      <c:layout>
        <c:manualLayout>
          <c:xMode val="edge"/>
          <c:yMode val="edge"/>
          <c:x val="0.30494547352047569"/>
          <c:y val="0.91719962088072327"/>
          <c:w val="0.44069678975414039"/>
          <c:h val="8.280037911927676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solidFill>
        <a:schemeClr val="tx1"/>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0.09174</cdr:x>
      <cdr:y>0.16261</cdr:y>
    </cdr:to>
    <cdr:sp macro="" textlink="">
      <cdr:nvSpPr>
        <cdr:cNvPr id="2" name="テキスト ボックス 21"/>
        <cdr:cNvSpPr txBox="1"/>
      </cdr:nvSpPr>
      <cdr:spPr>
        <a:xfrm xmlns:a="http://schemas.openxmlformats.org/drawingml/2006/main">
          <a:off x="0" y="-1263547"/>
          <a:ext cx="406066"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50" dirty="0" smtClean="0">
              <a:latin typeface="BIZ UDゴシック" panose="020B0400000000000000" pitchFamily="49" charset="-128"/>
              <a:ea typeface="BIZ UDゴシック" panose="020B0400000000000000" pitchFamily="49" charset="-128"/>
            </a:rPr>
            <a:t>％</a:t>
          </a:r>
          <a:endParaRPr kumimoji="1" lang="ja-JP" altLang="en-US" sz="1050" dirty="0">
            <a:latin typeface="BIZ UDゴシック" panose="020B0400000000000000" pitchFamily="49" charset="-128"/>
            <a:ea typeface="BIZ UDゴシック" panose="020B0400000000000000"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0.10145</cdr:x>
      <cdr:y>0.12463</cdr:y>
    </cdr:to>
    <cdr:sp macro="" textlink="">
      <cdr:nvSpPr>
        <cdr:cNvPr id="3" name="テキスト ボックス 21"/>
        <cdr:cNvSpPr txBox="1"/>
      </cdr:nvSpPr>
      <cdr:spPr>
        <a:xfrm xmlns:a="http://schemas.openxmlformats.org/drawingml/2006/main">
          <a:off x="0" y="-807210"/>
          <a:ext cx="406066"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50" dirty="0" smtClean="0">
              <a:latin typeface="BIZ UDゴシック" panose="020B0400000000000000" pitchFamily="49" charset="-128"/>
              <a:ea typeface="BIZ UDゴシック" panose="020B0400000000000000" pitchFamily="49" charset="-128"/>
            </a:rPr>
            <a:t>人</a:t>
          </a:r>
          <a:endParaRPr kumimoji="1" lang="ja-JP" altLang="en-US" sz="1050" dirty="0">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0.38557</cdr:x>
      <cdr:y>0</cdr:y>
    </cdr:from>
    <cdr:to>
      <cdr:x>0.7126</cdr:x>
      <cdr:y>0.15106</cdr:y>
    </cdr:to>
    <cdr:sp macro="" textlink="">
      <cdr:nvSpPr>
        <cdr:cNvPr id="4" name="テキスト ボックス 21"/>
        <cdr:cNvSpPr txBox="1"/>
      </cdr:nvSpPr>
      <cdr:spPr>
        <a:xfrm xmlns:a="http://schemas.openxmlformats.org/drawingml/2006/main">
          <a:off x="1543335" y="0"/>
          <a:ext cx="1309003"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200" dirty="0" smtClean="0">
              <a:latin typeface="BIZ UDゴシック" panose="020B0400000000000000" pitchFamily="49" charset="-128"/>
              <a:ea typeface="BIZ UDゴシック" panose="020B0400000000000000" pitchFamily="49" charset="-128"/>
            </a:rPr>
            <a:t>特別支援学級</a:t>
          </a:r>
          <a:endParaRPr kumimoji="1" lang="ja-JP" altLang="en-US" sz="1200" dirty="0">
            <a:latin typeface="BIZ UDゴシック" panose="020B0400000000000000" pitchFamily="49" charset="-128"/>
            <a:ea typeface="BIZ UDゴシック" panose="020B0400000000000000" pitchFamily="49"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0.08882</cdr:x>
      <cdr:y>0.12244</cdr:y>
    </cdr:to>
    <cdr:sp macro="" textlink="">
      <cdr:nvSpPr>
        <cdr:cNvPr id="2" name="テキスト ボックス 21"/>
        <cdr:cNvSpPr txBox="1"/>
      </cdr:nvSpPr>
      <cdr:spPr>
        <a:xfrm xmlns:a="http://schemas.openxmlformats.org/drawingml/2006/main">
          <a:off x="0" y="-807210"/>
          <a:ext cx="406066"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50" dirty="0" smtClean="0">
              <a:latin typeface="BIZ UDゴシック" panose="020B0400000000000000" pitchFamily="49" charset="-128"/>
              <a:ea typeface="BIZ UDゴシック" panose="020B0400000000000000" pitchFamily="49" charset="-128"/>
            </a:rPr>
            <a:t>人</a:t>
          </a:r>
          <a:endParaRPr kumimoji="1" lang="ja-JP" altLang="en-US" sz="1050" dirty="0">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0.33768</cdr:x>
      <cdr:y>0.00677</cdr:y>
    </cdr:from>
    <cdr:to>
      <cdr:x>0.67545</cdr:x>
      <cdr:y>0.15886</cdr:y>
    </cdr:to>
    <cdr:sp macro="" textlink="">
      <cdr:nvSpPr>
        <cdr:cNvPr id="3" name="テキスト ボックス 21"/>
        <cdr:cNvSpPr txBox="1"/>
      </cdr:nvSpPr>
      <cdr:spPr>
        <a:xfrm xmlns:a="http://schemas.openxmlformats.org/drawingml/2006/main">
          <a:off x="1543859" y="12321"/>
          <a:ext cx="1544293"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200" dirty="0" smtClean="0">
              <a:latin typeface="BIZ UDゴシック" panose="020B0400000000000000" pitchFamily="49" charset="-128"/>
              <a:ea typeface="BIZ UDゴシック" panose="020B0400000000000000" pitchFamily="49" charset="-128"/>
            </a:rPr>
            <a:t>通級による指導</a:t>
          </a:r>
          <a:endParaRPr kumimoji="1" lang="ja-JP" altLang="en-US" sz="1200" dirty="0">
            <a:latin typeface="BIZ UDゴシック" panose="020B0400000000000000" pitchFamily="49" charset="-128"/>
            <a:ea typeface="BIZ UDゴシック" panose="020B0400000000000000" pitchFamily="49"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0.17659</cdr:x>
      <cdr:y>0.12817</cdr:y>
    </cdr:to>
    <cdr:sp macro="" textlink="">
      <cdr:nvSpPr>
        <cdr:cNvPr id="2" name="テキスト ボックス 1"/>
        <cdr:cNvSpPr txBox="1"/>
      </cdr:nvSpPr>
      <cdr:spPr>
        <a:xfrm xmlns:a="http://schemas.openxmlformats.org/drawingml/2006/main">
          <a:off x="0" y="0"/>
          <a:ext cx="88914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latin typeface="ＭＳ ゴシック" panose="020B0609070205080204" pitchFamily="49" charset="-128"/>
              <a:ea typeface="ＭＳ ゴシック" panose="020B0609070205080204" pitchFamily="49" charset="-128"/>
            </a:rPr>
            <a:t>％</a:t>
          </a:r>
          <a:endParaRPr kumimoji="1" lang="ja-JP" altLang="en-US" sz="1000" dirty="0">
            <a:latin typeface="ＭＳ ゴシック" panose="020B0609070205080204" pitchFamily="49" charset="-128"/>
            <a:ea typeface="ＭＳ ゴシック" panose="020B0609070205080204" pitchFamily="49"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8C89FE96-1B2F-4D91-A354-FD1695753F91}"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D9357231-790C-4070-8335-0BD4D57DBA58}" type="slidenum">
              <a:rPr kumimoji="1" lang="ja-JP" altLang="en-US" smtClean="0"/>
              <a:t>‹#›</a:t>
            </a:fld>
            <a:endParaRPr kumimoji="1" lang="ja-JP" altLang="en-US"/>
          </a:p>
        </p:txBody>
      </p:sp>
    </p:spTree>
    <p:extLst>
      <p:ext uri="{BB962C8B-B14F-4D97-AF65-F5344CB8AC3E}">
        <p14:creationId xmlns:p14="http://schemas.microsoft.com/office/powerpoint/2010/main" val="29668239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F66BA9-7A74-4785-A422-026EEC5FBBB5}" type="slidenum">
              <a:rPr kumimoji="1" lang="ja-JP" altLang="en-US" smtClean="0"/>
              <a:t>22</a:t>
            </a:fld>
            <a:endParaRPr kumimoji="1" lang="ja-JP" altLang="en-US"/>
          </a:p>
        </p:txBody>
      </p:sp>
    </p:spTree>
    <p:extLst>
      <p:ext uri="{BB962C8B-B14F-4D97-AF65-F5344CB8AC3E}">
        <p14:creationId xmlns:p14="http://schemas.microsoft.com/office/powerpoint/2010/main" val="123627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D9886C3-3DB8-4305-8B1E-F2558D1D7727}"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a:solidFill>
                  <a:schemeClr val="tx1"/>
                </a:solidFill>
                <a:latin typeface="BIZ UDゴシック" panose="020B0400000000000000" pitchFamily="49" charset="-128"/>
                <a:ea typeface="BIZ UDゴシック" panose="020B0400000000000000" pitchFamily="49" charset="-128"/>
              </a:defRPr>
            </a:lvl1pPr>
          </a:lstStyle>
          <a:p>
            <a:fld id="{6480BDED-DE1B-4900-AC31-09A4A80D2BCE}" type="slidenum">
              <a:rPr kumimoji="1" lang="ja-JP" altLang="en-US" smtClean="0"/>
              <a:pPr/>
              <a:t>‹#›</a:t>
            </a:fld>
            <a:endParaRPr kumimoji="1" lang="ja-JP" altLang="en-US"/>
          </a:p>
        </p:txBody>
      </p:sp>
    </p:spTree>
    <p:extLst>
      <p:ext uri="{BB962C8B-B14F-4D97-AF65-F5344CB8AC3E}">
        <p14:creationId xmlns:p14="http://schemas.microsoft.com/office/powerpoint/2010/main" val="1493099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CCD79-FE9C-4D80-A5D6-091796128D0E}"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3346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A74F1C-5924-4491-A0B4-D14BAD05B77D}"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216030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B37D74-48DB-4B57-8002-2176CF1F94DE}"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355455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4396A9E-F34C-4FB6-88B6-5A6CCDB2E5B8}"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372401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2A90E7C-8737-44DD-9317-A6CBB47777B8}"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15265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F5C35A8-FD1A-493F-A6C8-A7D1F43ADF53}" type="datetime1">
              <a:rPr kumimoji="1" lang="ja-JP" altLang="en-US" smtClean="0"/>
              <a:t>2024/3/14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183888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DC72BF-9842-4CA2-8FFE-6F3641B75A25}" type="datetime1">
              <a:rPr kumimoji="1" lang="ja-JP" altLang="en-US" smtClean="0"/>
              <a:t>2024/3/14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94087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7AC6E-8350-4205-88AD-A88982C8C46F}" type="datetime1">
              <a:rPr kumimoji="1" lang="ja-JP" altLang="en-US" smtClean="0"/>
              <a:t>2024/3/14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241729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2EA0586-8F76-4FF6-8D94-120A8F7EF363}"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2092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F41A82-5697-4AC9-A5D4-EEE0EDAC6E03}"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9045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41C7A-15CF-418C-814A-19E5910D8B0E}" type="datetime1">
              <a:rPr kumimoji="1" lang="ja-JP" altLang="en-US" smtClean="0"/>
              <a:t>2024/3/14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0BDED-DE1B-4900-AC31-09A4A80D2BCE}" type="slidenum">
              <a:rPr kumimoji="1" lang="ja-JP" altLang="en-US" smtClean="0"/>
              <a:t>‹#›</a:t>
            </a:fld>
            <a:endParaRPr kumimoji="1" lang="ja-JP" altLang="en-US"/>
          </a:p>
        </p:txBody>
      </p:sp>
    </p:spTree>
    <p:extLst>
      <p:ext uri="{BB962C8B-B14F-4D97-AF65-F5344CB8AC3E}">
        <p14:creationId xmlns:p14="http://schemas.microsoft.com/office/powerpoint/2010/main" val="361050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7552" y="1159085"/>
            <a:ext cx="8762338" cy="376385"/>
          </a:xfrm>
          <a:prstGeom prst="rect">
            <a:avLst/>
          </a:prstGeom>
          <a:noFill/>
        </p:spPr>
        <p:txBody>
          <a:bodyPr wrap="square" rtlCol="0">
            <a:spAutoFit/>
          </a:bodyPr>
          <a:lstStyle/>
          <a:p>
            <a:r>
              <a:rPr lang="ja-JP" altLang="en-US" sz="1846" dirty="0">
                <a:latin typeface="BIZ UDゴシック" panose="020B0400000000000000" pitchFamily="49" charset="-128"/>
                <a:ea typeface="BIZ UDゴシック" panose="020B0400000000000000" pitchFamily="49" charset="-128"/>
              </a:rPr>
              <a:t>令和５年度（</a:t>
            </a:r>
            <a:r>
              <a:rPr lang="en-US" altLang="ja-JP" sz="1846" dirty="0">
                <a:latin typeface="BIZ UDゴシック" panose="020B0400000000000000" pitchFamily="49" charset="-128"/>
                <a:ea typeface="BIZ UDゴシック" panose="020B0400000000000000" pitchFamily="49" charset="-128"/>
              </a:rPr>
              <a:t>2023</a:t>
            </a:r>
            <a:r>
              <a:rPr lang="ja-JP" altLang="en-US" sz="1846" dirty="0">
                <a:latin typeface="BIZ UDゴシック" panose="020B0400000000000000" pitchFamily="49" charset="-128"/>
                <a:ea typeface="BIZ UDゴシック" panose="020B0400000000000000" pitchFamily="49" charset="-128"/>
              </a:rPr>
              <a:t>年度</a:t>
            </a:r>
            <a:r>
              <a:rPr lang="ja-JP" altLang="en-US" sz="1846" dirty="0" smtClean="0">
                <a:latin typeface="BIZ UDゴシック" panose="020B0400000000000000" pitchFamily="49" charset="-128"/>
                <a:ea typeface="BIZ UDゴシック" panose="020B0400000000000000" pitchFamily="49" charset="-128"/>
              </a:rPr>
              <a:t>）北海道発達支援推進協議会・</a:t>
            </a:r>
            <a:r>
              <a:rPr lang="zh-TW" altLang="en-US" sz="1846" dirty="0" smtClean="0">
                <a:latin typeface="BIZ UDゴシック" panose="020B0400000000000000" pitchFamily="49" charset="-128"/>
                <a:ea typeface="BIZ UDゴシック" panose="020B0400000000000000" pitchFamily="49" charset="-128"/>
              </a:rPr>
              <a:t>広域</a:t>
            </a:r>
            <a:r>
              <a:rPr lang="zh-TW" altLang="en-US" sz="1846" dirty="0">
                <a:latin typeface="BIZ UDゴシック" panose="020B0400000000000000" pitchFamily="49" charset="-128"/>
                <a:ea typeface="BIZ UDゴシック" panose="020B0400000000000000" pitchFamily="49" charset="-128"/>
              </a:rPr>
              <a:t>特別支援連携協議会</a:t>
            </a:r>
            <a:endParaRPr lang="ja-JP" altLang="en-US" sz="1846"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47594916-87AF-3654-4540-C105F2CC0D40}"/>
              </a:ext>
            </a:extLst>
          </p:cNvPr>
          <p:cNvSpPr/>
          <p:nvPr/>
        </p:nvSpPr>
        <p:spPr>
          <a:xfrm>
            <a:off x="833780" y="2278113"/>
            <a:ext cx="7476442" cy="17390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dirty="0" smtClean="0">
                <a:solidFill>
                  <a:schemeClr val="tx1"/>
                </a:solidFill>
                <a:latin typeface="ＤＦ特太ゴシック体" panose="020B0509000000000000" pitchFamily="49" charset="-128"/>
                <a:ea typeface="ＤＦ特太ゴシック体" panose="020B0509000000000000" pitchFamily="49" charset="-128"/>
              </a:rPr>
              <a:t>より</a:t>
            </a:r>
            <a:r>
              <a:rPr lang="ja-JP" altLang="en-US" sz="2585" dirty="0">
                <a:solidFill>
                  <a:schemeClr val="tx1"/>
                </a:solidFill>
                <a:latin typeface="ＤＦ特太ゴシック体" panose="020B0509000000000000" pitchFamily="49" charset="-128"/>
                <a:ea typeface="ＤＦ特太ゴシック体" panose="020B0509000000000000" pitchFamily="49" charset="-128"/>
              </a:rPr>
              <a:t>インクルーシブな社会の実現に向けて</a:t>
            </a:r>
          </a:p>
          <a:p>
            <a:pPr algn="ctr"/>
            <a:r>
              <a:rPr lang="ja-JP" altLang="en-US" sz="2585" dirty="0">
                <a:solidFill>
                  <a:schemeClr val="tx1"/>
                </a:solidFill>
                <a:latin typeface="ＤＦ特太ゴシック体" panose="020B0509000000000000" pitchFamily="49" charset="-128"/>
                <a:ea typeface="ＤＦ特太ゴシック体" panose="020B0509000000000000" pitchFamily="49" charset="-128"/>
              </a:rPr>
              <a:t>　～北海道らしい特別支援教育の創造～</a:t>
            </a:r>
          </a:p>
        </p:txBody>
      </p:sp>
      <p:sp>
        <p:nvSpPr>
          <p:cNvPr id="7" name="テキスト ボックス 6"/>
          <p:cNvSpPr txBox="1"/>
          <p:nvPr/>
        </p:nvSpPr>
        <p:spPr>
          <a:xfrm>
            <a:off x="2043245" y="6038613"/>
            <a:ext cx="5057510" cy="376385"/>
          </a:xfrm>
          <a:prstGeom prst="rect">
            <a:avLst/>
          </a:prstGeom>
          <a:noFill/>
        </p:spPr>
        <p:txBody>
          <a:bodyPr wrap="square" rtlCol="0">
            <a:spAutoFit/>
          </a:bodyPr>
          <a:lstStyle/>
          <a:p>
            <a:pPr algn="ctr"/>
            <a:r>
              <a:rPr lang="ja-JP" altLang="en-US" sz="1846" dirty="0">
                <a:latin typeface="BIZ UDゴシック" panose="020B0400000000000000" pitchFamily="49" charset="-128"/>
                <a:ea typeface="BIZ UDゴシック" panose="020B0400000000000000" pitchFamily="49" charset="-128"/>
              </a:rPr>
              <a:t>北海道教育庁学校教育局特別支援教育課</a:t>
            </a:r>
          </a:p>
        </p:txBody>
      </p:sp>
      <p:sp>
        <p:nvSpPr>
          <p:cNvPr id="2" name="スライド番号プレースホルダー 1"/>
          <p:cNvSpPr>
            <a:spLocks noGrp="1"/>
          </p:cNvSpPr>
          <p:nvPr>
            <p:ph type="sldNum" sz="quarter" idx="12"/>
          </p:nvPr>
        </p:nvSpPr>
        <p:spPr>
          <a:xfrm>
            <a:off x="7012490" y="6414998"/>
            <a:ext cx="2057400" cy="365125"/>
          </a:xfrm>
        </p:spPr>
        <p:txBody>
          <a:bodyPr/>
          <a:lstStyle/>
          <a:p>
            <a:fld id="{01FE2A66-7E69-456B-BA4C-9C3C1324E385}" type="slidenum">
              <a:rPr kumimoji="1" lang="ja-JP" altLang="en-US" smtClean="0">
                <a:solidFill>
                  <a:schemeClr val="tx1"/>
                </a:solidFill>
                <a:latin typeface="ＭＳ ゴシック" panose="020B0609070205080204" pitchFamily="49" charset="-128"/>
                <a:ea typeface="ＭＳ ゴシック" panose="020B0609070205080204" pitchFamily="49" charset="-128"/>
              </a:rPr>
              <a:t>1</a:t>
            </a:fld>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235657" y="267115"/>
            <a:ext cx="1486792" cy="3785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游ゴシック" panose="020B0400000000000000" pitchFamily="50" charset="-128"/>
                <a:ea typeface="游ゴシック" panose="020B0400000000000000" pitchFamily="50" charset="-128"/>
              </a:rPr>
              <a:t>資料</a:t>
            </a:r>
            <a:r>
              <a:rPr kumimoji="1" lang="ja-JP" altLang="en-US" sz="1200" dirty="0">
                <a:solidFill>
                  <a:schemeClr val="tx1"/>
                </a:solidFill>
                <a:latin typeface="游ゴシック" panose="020B0400000000000000" pitchFamily="50" charset="-128"/>
                <a:ea typeface="游ゴシック" panose="020B0400000000000000" pitchFamily="50" charset="-128"/>
              </a:rPr>
              <a:t>３</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36560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881"/>
            <a:ext cx="9144000" cy="46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HGS創英角ｺﾞｼｯｸUB" panose="020B0900000000000000" pitchFamily="50" charset="-128"/>
                <a:ea typeface="HGS創英角ｺﾞｼｯｸUB" panose="020B0900000000000000" pitchFamily="50" charset="-128"/>
              </a:rPr>
              <a:t>第２回管理職のための特別支援教育に関する研修会</a:t>
            </a:r>
          </a:p>
        </p:txBody>
      </p:sp>
      <p:sp>
        <p:nvSpPr>
          <p:cNvPr id="5" name="テキスト ボックス 4"/>
          <p:cNvSpPr txBox="1"/>
          <p:nvPr/>
        </p:nvSpPr>
        <p:spPr>
          <a:xfrm>
            <a:off x="260678" y="880243"/>
            <a:ext cx="7437938" cy="774058"/>
          </a:xfrm>
          <a:prstGeom prst="rect">
            <a:avLst/>
          </a:prstGeom>
          <a:solidFill>
            <a:schemeClr val="accent4">
              <a:lumMod val="20000"/>
              <a:lumOff val="80000"/>
            </a:schemeClr>
          </a:solidFill>
          <a:ln>
            <a:solidFill>
              <a:schemeClr val="accent4"/>
            </a:solidFill>
          </a:ln>
        </p:spPr>
        <p:txBody>
          <a:bodyPr wrap="square" rtlCol="0">
            <a:spAutoFit/>
          </a:bodyPr>
          <a:lstStyle/>
          <a:p>
            <a:r>
              <a:rPr kumimoji="1" lang="ja-JP" altLang="en-US" sz="2215" dirty="0">
                <a:latin typeface="UD デジタル 教科書体 NK-B" panose="02020700000000000000" pitchFamily="18" charset="-128"/>
                <a:ea typeface="UD デジタル 教科書体 NK-B" panose="02020700000000000000" pitchFamily="18" charset="-128"/>
              </a:rPr>
              <a:t>講演　特別支援教育コーディネーターの育成と活用について</a:t>
            </a:r>
            <a:endParaRPr kumimoji="1" lang="en-US" altLang="ja-JP" sz="2215" dirty="0">
              <a:latin typeface="UD デジタル 教科書体 NK-B" panose="02020700000000000000" pitchFamily="18" charset="-128"/>
              <a:ea typeface="UD デジタル 教科書体 NK-B" panose="02020700000000000000" pitchFamily="18" charset="-128"/>
            </a:endParaRPr>
          </a:p>
          <a:p>
            <a:r>
              <a:rPr kumimoji="1" lang="ja-JP" altLang="en-US" sz="2215" dirty="0">
                <a:latin typeface="UD デジタル 教科書体 NK-B" panose="02020700000000000000" pitchFamily="18" charset="-128"/>
                <a:ea typeface="UD デジタル 教科書体 NK-B" panose="02020700000000000000" pitchFamily="18" charset="-128"/>
              </a:rPr>
              <a:t>講師　田　中　雅　子　氏</a:t>
            </a:r>
            <a:r>
              <a:rPr kumimoji="1" lang="ja-JP" altLang="en-US" sz="1292" dirty="0">
                <a:latin typeface="UD デジタル 教科書体 NK-B" panose="02020700000000000000" pitchFamily="18" charset="-128"/>
                <a:ea typeface="UD デジタル 教科書体 NK-B" panose="02020700000000000000" pitchFamily="18" charset="-128"/>
              </a:rPr>
              <a:t>（北海道教育大学釧路校准教授）</a:t>
            </a:r>
            <a:r>
              <a:rPr kumimoji="1" lang="ja-JP" altLang="en-US" sz="1846"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　　</a:t>
            </a:r>
          </a:p>
        </p:txBody>
      </p:sp>
      <p:sp>
        <p:nvSpPr>
          <p:cNvPr id="6" name="テキスト ボックス 5"/>
          <p:cNvSpPr txBox="1"/>
          <p:nvPr/>
        </p:nvSpPr>
        <p:spPr>
          <a:xfrm>
            <a:off x="212604" y="1707301"/>
            <a:ext cx="8396557" cy="774251"/>
          </a:xfrm>
          <a:prstGeom prst="rect">
            <a:avLst/>
          </a:prstGeom>
          <a:noFill/>
        </p:spPr>
        <p:txBody>
          <a:bodyPr wrap="square" rtlCol="0">
            <a:spAutoFit/>
          </a:bodyPr>
          <a:lstStyle/>
          <a:p>
            <a:r>
              <a:rPr lang="ja-JP" altLang="en-US" sz="1477" dirty="0">
                <a:latin typeface="BIZ UDゴシック" panose="020B0400000000000000" pitchFamily="49" charset="-128"/>
                <a:ea typeface="BIZ UDゴシック" panose="020B0400000000000000" pitchFamily="49" charset="-128"/>
              </a:rPr>
              <a:t>日　時　　令和５年（</a:t>
            </a:r>
            <a:r>
              <a:rPr lang="en-US" altLang="ja-JP" sz="1477" dirty="0">
                <a:latin typeface="BIZ UDゴシック" panose="020B0400000000000000" pitchFamily="49" charset="-128"/>
                <a:ea typeface="BIZ UDゴシック" panose="020B0400000000000000" pitchFamily="49" charset="-128"/>
              </a:rPr>
              <a:t>2023</a:t>
            </a:r>
            <a:r>
              <a:rPr lang="ja-JP" altLang="en-US" sz="1477" dirty="0">
                <a:latin typeface="BIZ UDゴシック" panose="020B0400000000000000" pitchFamily="49" charset="-128"/>
                <a:ea typeface="BIZ UDゴシック" panose="020B0400000000000000" pitchFamily="49" charset="-128"/>
              </a:rPr>
              <a:t>年）８月８日（火）９：</a:t>
            </a:r>
            <a:r>
              <a:rPr lang="en-US" altLang="ja-JP" sz="1477" dirty="0">
                <a:latin typeface="BIZ UDゴシック" panose="020B0400000000000000" pitchFamily="49" charset="-128"/>
                <a:ea typeface="BIZ UDゴシック" panose="020B0400000000000000" pitchFamily="49" charset="-128"/>
              </a:rPr>
              <a:t>50</a:t>
            </a:r>
            <a:r>
              <a:rPr lang="ja-JP" altLang="en-US" sz="1477" dirty="0">
                <a:latin typeface="BIZ UDゴシック" panose="020B0400000000000000" pitchFamily="49" charset="-128"/>
                <a:ea typeface="BIZ UDゴシック" panose="020B0400000000000000" pitchFamily="49" charset="-128"/>
              </a:rPr>
              <a:t>～</a:t>
            </a:r>
            <a:r>
              <a:rPr lang="en-US" altLang="ja-JP" sz="1477" dirty="0">
                <a:latin typeface="BIZ UDゴシック" panose="020B0400000000000000" pitchFamily="49" charset="-128"/>
                <a:ea typeface="BIZ UDゴシック" panose="020B0400000000000000" pitchFamily="49" charset="-128"/>
              </a:rPr>
              <a:t>11</a:t>
            </a:r>
            <a:r>
              <a:rPr lang="ja-JP" altLang="en-US" sz="1477" dirty="0">
                <a:latin typeface="BIZ UDゴシック" panose="020B0400000000000000" pitchFamily="49" charset="-128"/>
                <a:ea typeface="BIZ UDゴシック" panose="020B0400000000000000" pitchFamily="49" charset="-128"/>
              </a:rPr>
              <a:t>：</a:t>
            </a:r>
            <a:r>
              <a:rPr lang="en-US" altLang="ja-JP" sz="1477" dirty="0" smtClean="0">
                <a:latin typeface="BIZ UDゴシック" panose="020B0400000000000000" pitchFamily="49" charset="-128"/>
                <a:ea typeface="BIZ UDゴシック" panose="020B0400000000000000" pitchFamily="49" charset="-128"/>
              </a:rPr>
              <a:t>30</a:t>
            </a:r>
            <a:r>
              <a:rPr lang="ja-JP" altLang="en-US" sz="1477" dirty="0" smtClean="0">
                <a:latin typeface="BIZ UDゴシック" panose="020B0400000000000000" pitchFamily="49" charset="-128"/>
                <a:ea typeface="BIZ UDゴシック" panose="020B0400000000000000" pitchFamily="49" charset="-128"/>
              </a:rPr>
              <a:t>　　　　</a:t>
            </a:r>
            <a:r>
              <a:rPr lang="en-US" altLang="ja-JP" sz="1477" dirty="0" smtClean="0">
                <a:latin typeface="BIZ UDゴシック" panose="020B0400000000000000" pitchFamily="49" charset="-128"/>
                <a:ea typeface="BIZ UDゴシック" panose="020B0400000000000000" pitchFamily="49" charset="-128"/>
              </a:rPr>
              <a:t>※</a:t>
            </a:r>
            <a:r>
              <a:rPr lang="ja-JP" altLang="en-US" sz="1477" dirty="0">
                <a:latin typeface="BIZ UDゴシック" panose="020B0400000000000000" pitchFamily="49" charset="-128"/>
                <a:ea typeface="BIZ UDゴシック" panose="020B0400000000000000" pitchFamily="49" charset="-128"/>
              </a:rPr>
              <a:t>オンデマンド</a:t>
            </a:r>
            <a:r>
              <a:rPr lang="ja-JP" altLang="en-US" sz="1477" dirty="0" smtClean="0">
                <a:latin typeface="BIZ UDゴシック" panose="020B0400000000000000" pitchFamily="49" charset="-128"/>
                <a:ea typeface="BIZ UDゴシック" panose="020B0400000000000000" pitchFamily="49" charset="-128"/>
              </a:rPr>
              <a:t>視聴数</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方　法　　</a:t>
            </a:r>
            <a:r>
              <a:rPr lang="en-US" altLang="ja-JP" sz="1477" dirty="0">
                <a:latin typeface="BIZ UDゴシック" panose="020B0400000000000000" pitchFamily="49" charset="-128"/>
                <a:ea typeface="BIZ UDゴシック" panose="020B0400000000000000" pitchFamily="49" charset="-128"/>
              </a:rPr>
              <a:t>Web</a:t>
            </a:r>
            <a:r>
              <a:rPr lang="ja-JP" altLang="en-US" sz="1477" dirty="0">
                <a:latin typeface="BIZ UDゴシック" panose="020B0400000000000000" pitchFamily="49" charset="-128"/>
                <a:ea typeface="BIZ UDゴシック" panose="020B0400000000000000" pitchFamily="49" charset="-128"/>
              </a:rPr>
              <a:t>会議システム（</a:t>
            </a:r>
            <a:r>
              <a:rPr lang="en-US" altLang="ja-JP" sz="1477" dirty="0">
                <a:latin typeface="BIZ UDゴシック" panose="020B0400000000000000" pitchFamily="49" charset="-128"/>
                <a:ea typeface="BIZ UDゴシック" panose="020B0400000000000000" pitchFamily="49" charset="-128"/>
              </a:rPr>
              <a:t>Zoom</a:t>
            </a:r>
            <a:r>
              <a:rPr lang="ja-JP" altLang="en-US" sz="1477" dirty="0" smtClean="0">
                <a:latin typeface="BIZ UDゴシック" panose="020B0400000000000000" pitchFamily="49" charset="-128"/>
                <a:ea typeface="BIZ UDゴシック" panose="020B0400000000000000" pitchFamily="49" charset="-128"/>
              </a:rPr>
              <a:t>）　　　　　　　　　　　　　　　　</a:t>
            </a:r>
            <a:r>
              <a:rPr lang="en-US" altLang="ja-JP" sz="1477" dirty="0" smtClean="0">
                <a:latin typeface="BIZ UDゴシック" panose="020B0400000000000000" pitchFamily="49" charset="-128"/>
                <a:ea typeface="BIZ UDゴシック" panose="020B0400000000000000" pitchFamily="49" charset="-128"/>
              </a:rPr>
              <a:t>742</a:t>
            </a:r>
            <a:r>
              <a:rPr lang="ja-JP" altLang="en-US" sz="1477" dirty="0" smtClean="0">
                <a:latin typeface="BIZ UDゴシック" panose="020B0400000000000000" pitchFamily="49" charset="-128"/>
                <a:ea typeface="BIZ UDゴシック" panose="020B0400000000000000" pitchFamily="49" charset="-128"/>
              </a:rPr>
              <a:t>件（３月４日</a:t>
            </a:r>
            <a:r>
              <a:rPr lang="ja-JP" altLang="en-US" sz="1477" dirty="0">
                <a:latin typeface="BIZ UDゴシック" panose="020B0400000000000000" pitchFamily="49" charset="-128"/>
                <a:ea typeface="BIZ UDゴシック" panose="020B0400000000000000" pitchFamily="49" charset="-128"/>
              </a:rPr>
              <a:t>現在</a:t>
            </a:r>
            <a:r>
              <a:rPr lang="ja-JP" altLang="en-US" sz="1477" dirty="0" smtClean="0">
                <a:latin typeface="BIZ UDゴシック" panose="020B0400000000000000" pitchFamily="49" charset="-128"/>
                <a:ea typeface="BIZ UDゴシック" panose="020B0400000000000000" pitchFamily="49" charset="-128"/>
              </a:rPr>
              <a:t>）</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参加者　　</a:t>
            </a:r>
            <a:r>
              <a:rPr lang="en-US" altLang="ja-JP" sz="1477" b="1" dirty="0">
                <a:latin typeface="ＤＦ特太ゴシック体" panose="020B0509000000000000" pitchFamily="49" charset="-128"/>
                <a:ea typeface="ＤＦ特太ゴシック体" panose="020B0509000000000000" pitchFamily="49" charset="-128"/>
              </a:rPr>
              <a:t>618</a:t>
            </a:r>
            <a:r>
              <a:rPr lang="ja-JP" altLang="en-US" sz="1477" b="1" dirty="0">
                <a:latin typeface="ＤＦ特太ゴシック体" panose="020B0509000000000000" pitchFamily="49" charset="-128"/>
                <a:ea typeface="ＤＦ特太ゴシック体" panose="020B0509000000000000" pitchFamily="49" charset="-128"/>
              </a:rPr>
              <a:t>名</a:t>
            </a:r>
            <a:r>
              <a:rPr lang="ja-JP" altLang="en-US" sz="1477" dirty="0">
                <a:latin typeface="BIZ UDゴシック" panose="020B0400000000000000" pitchFamily="49" charset="-128"/>
                <a:ea typeface="BIZ UDゴシック" panose="020B0400000000000000" pitchFamily="49" charset="-128"/>
              </a:rPr>
              <a:t>（小：</a:t>
            </a:r>
            <a:r>
              <a:rPr lang="en-US" altLang="ja-JP" sz="1477" dirty="0">
                <a:latin typeface="BIZ UDゴシック" panose="020B0400000000000000" pitchFamily="49" charset="-128"/>
                <a:ea typeface="BIZ UDゴシック" panose="020B0400000000000000" pitchFamily="49" charset="-128"/>
              </a:rPr>
              <a:t>321</a:t>
            </a:r>
            <a:r>
              <a:rPr lang="ja-JP" altLang="en-US" sz="1477" dirty="0">
                <a:latin typeface="BIZ UDゴシック" panose="020B0400000000000000" pitchFamily="49" charset="-128"/>
                <a:ea typeface="BIZ UDゴシック" panose="020B0400000000000000" pitchFamily="49" charset="-128"/>
              </a:rPr>
              <a:t>名、中：</a:t>
            </a:r>
            <a:r>
              <a:rPr lang="en-US" altLang="ja-JP" sz="1477" dirty="0">
                <a:latin typeface="BIZ UDゴシック" panose="020B0400000000000000" pitchFamily="49" charset="-128"/>
                <a:ea typeface="BIZ UDゴシック" panose="020B0400000000000000" pitchFamily="49" charset="-128"/>
              </a:rPr>
              <a:t>174</a:t>
            </a:r>
            <a:r>
              <a:rPr lang="ja-JP" altLang="en-US" sz="1477" dirty="0">
                <a:latin typeface="BIZ UDゴシック" panose="020B0400000000000000" pitchFamily="49" charset="-128"/>
                <a:ea typeface="BIZ UDゴシック" panose="020B0400000000000000" pitchFamily="49" charset="-128"/>
              </a:rPr>
              <a:t>名、義：</a:t>
            </a:r>
            <a:r>
              <a:rPr lang="en-US" altLang="ja-JP" sz="1477" dirty="0">
                <a:latin typeface="BIZ UDゴシック" panose="020B0400000000000000" pitchFamily="49" charset="-128"/>
                <a:ea typeface="BIZ UDゴシック" panose="020B0400000000000000" pitchFamily="49" charset="-128"/>
              </a:rPr>
              <a:t>18</a:t>
            </a:r>
            <a:r>
              <a:rPr lang="ja-JP" altLang="en-US" sz="1477" dirty="0">
                <a:latin typeface="BIZ UDゴシック" panose="020B0400000000000000" pitchFamily="49" charset="-128"/>
                <a:ea typeface="BIZ UDゴシック" panose="020B0400000000000000" pitchFamily="49" charset="-128"/>
              </a:rPr>
              <a:t>名、高：</a:t>
            </a:r>
            <a:r>
              <a:rPr lang="en-US" altLang="ja-JP" sz="1477" dirty="0">
                <a:latin typeface="BIZ UDゴシック" panose="020B0400000000000000" pitchFamily="49" charset="-128"/>
                <a:ea typeface="BIZ UDゴシック" panose="020B0400000000000000" pitchFamily="49" charset="-128"/>
              </a:rPr>
              <a:t>69</a:t>
            </a:r>
            <a:r>
              <a:rPr lang="ja-JP" altLang="en-US" sz="1477" dirty="0">
                <a:latin typeface="BIZ UDゴシック" panose="020B0400000000000000" pitchFamily="49" charset="-128"/>
                <a:ea typeface="BIZ UDゴシック" panose="020B0400000000000000" pitchFamily="49" charset="-128"/>
              </a:rPr>
              <a:t>名、特：</a:t>
            </a:r>
            <a:r>
              <a:rPr lang="en-US" altLang="ja-JP" sz="1477" dirty="0">
                <a:latin typeface="BIZ UDゴシック" panose="020B0400000000000000" pitchFamily="49" charset="-128"/>
                <a:ea typeface="BIZ UDゴシック" panose="020B0400000000000000" pitchFamily="49" charset="-128"/>
              </a:rPr>
              <a:t>23</a:t>
            </a:r>
            <a:r>
              <a:rPr lang="ja-JP" altLang="en-US" sz="1477" dirty="0">
                <a:latin typeface="BIZ UDゴシック" panose="020B0400000000000000" pitchFamily="49" charset="-128"/>
                <a:ea typeface="BIZ UDゴシック" panose="020B0400000000000000" pitchFamily="49" charset="-128"/>
              </a:rPr>
              <a:t>名、その他：</a:t>
            </a:r>
            <a:r>
              <a:rPr lang="en-US" altLang="ja-JP" sz="1477" dirty="0">
                <a:latin typeface="BIZ UDゴシック" panose="020B0400000000000000" pitchFamily="49" charset="-128"/>
                <a:ea typeface="BIZ UDゴシック" panose="020B0400000000000000" pitchFamily="49" charset="-128"/>
              </a:rPr>
              <a:t>13</a:t>
            </a:r>
            <a:r>
              <a:rPr lang="ja-JP" altLang="en-US" sz="1477" dirty="0">
                <a:latin typeface="BIZ UDゴシック" panose="020B0400000000000000" pitchFamily="49" charset="-128"/>
                <a:ea typeface="BIZ UDゴシック" panose="020B0400000000000000" pitchFamily="49" charset="-128"/>
              </a:rPr>
              <a:t>名）</a:t>
            </a:r>
          </a:p>
        </p:txBody>
      </p:sp>
      <p:sp>
        <p:nvSpPr>
          <p:cNvPr id="2" name="テキスト ボックス 1">
            <a:extLst>
              <a:ext uri="{FF2B5EF4-FFF2-40B4-BE49-F238E27FC236}">
                <a16:creationId xmlns:a16="http://schemas.microsoft.com/office/drawing/2014/main" id="{6396ED29-2750-3A02-766B-38629E419E51}"/>
              </a:ext>
            </a:extLst>
          </p:cNvPr>
          <p:cNvSpPr txBox="1"/>
          <p:nvPr/>
        </p:nvSpPr>
        <p:spPr>
          <a:xfrm>
            <a:off x="230562" y="2618045"/>
            <a:ext cx="8688953" cy="3047309"/>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a:latin typeface="BIZ UDゴシック" panose="020B0400000000000000" pitchFamily="49" charset="-128"/>
                <a:ea typeface="BIZ UDゴシック" panose="020B0400000000000000" pitchFamily="49" charset="-128"/>
              </a:rPr>
              <a:t>○　今年から導入した「特別支援教育ロードマップ」を通して、全職員ともっと本校の課題について話し合い、全職員に自分事として考える体制を作りたい。（小学校長）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日常的なコミュニケーションや期首・期末面談等を生かした教職員との対話から、それぞれの役割や責任を「やりがい」に感じる人材育成に取り組む。（小学校長）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本校の特別支援教育の充実にとどまらず、自らの学校経営に「対話」「つなぐ・むすぶ・わたす」を具現化させる。（中学校長）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コーディネーターを特別支援の枠だけでなく校務のひとつとして全体に周知していく。</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コーディネータを軸に、各学年の役割分担を確立させることで、特別支援体制を再構築する。（高校校長）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特別支援教育コーディネーターと、短時間でも良いので、定期的に対話をしようと考えます。コーディネーターの考えを経営に活かせたらと思います。（高校校長）</a:t>
            </a:r>
            <a:endParaRPr kumimoji="1" lang="en-US" altLang="ja-JP" sz="1477"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a:xfrm>
            <a:off x="7086600" y="6512531"/>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10</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pic>
        <p:nvPicPr>
          <p:cNvPr id="7" name="図 6"/>
          <p:cNvPicPr/>
          <p:nvPr/>
        </p:nvPicPr>
        <p:blipFill>
          <a:blip r:embed="rId2" cstate="print">
            <a:extLst>
              <a:ext uri="{28A0092B-C50C-407E-A947-70E740481C1C}">
                <a14:useLocalDpi xmlns:a14="http://schemas.microsoft.com/office/drawing/2010/main" val="0"/>
              </a:ext>
            </a:extLst>
          </a:blip>
          <a:stretch>
            <a:fillRect/>
          </a:stretch>
        </p:blipFill>
        <p:spPr>
          <a:xfrm>
            <a:off x="7771279" y="561436"/>
            <a:ext cx="1148236" cy="1209432"/>
          </a:xfrm>
          <a:prstGeom prst="rect">
            <a:avLst/>
          </a:prstGeom>
          <a:solidFill>
            <a:srgbClr val="FFC000"/>
          </a:solidFill>
        </p:spPr>
      </p:pic>
    </p:spTree>
    <p:extLst>
      <p:ext uri="{BB962C8B-B14F-4D97-AF65-F5344CB8AC3E}">
        <p14:creationId xmlns:p14="http://schemas.microsoft.com/office/powerpoint/2010/main" val="242061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第２回広域特別支援連携協議会での</a:t>
            </a:r>
            <a:r>
              <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rPr>
              <a:t>意見</a:t>
            </a:r>
          </a:p>
        </p:txBody>
      </p:sp>
      <p:sp>
        <p:nvSpPr>
          <p:cNvPr id="3" name="正方形/長方形 2"/>
          <p:cNvSpPr/>
          <p:nvPr/>
        </p:nvSpPr>
        <p:spPr>
          <a:xfrm>
            <a:off x="250770" y="1951165"/>
            <a:ext cx="8642457" cy="4234493"/>
          </a:xfrm>
          <a:prstGeom prst="rect">
            <a:avLst/>
          </a:prstGeom>
        </p:spPr>
        <p:txBody>
          <a:bodyPr wrap="square">
            <a:spAutoFit/>
          </a:bodyPr>
          <a:lstStyle/>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１</a:t>
            </a:r>
            <a:r>
              <a:rPr lang="ja-JP" altLang="en-US" sz="1600" dirty="0">
                <a:latin typeface="BIZ UDゴシック" panose="020B0400000000000000" pitchFamily="49" charset="-128"/>
                <a:ea typeface="BIZ UDゴシック" panose="020B0400000000000000" pitchFamily="49" charset="-128"/>
              </a:rPr>
              <a:t>　特別支援教育を経験するということは、</a:t>
            </a:r>
            <a:r>
              <a:rPr lang="ja-JP" altLang="en-US" sz="1600" u="sng" dirty="0">
                <a:solidFill>
                  <a:srgbClr val="FF0000"/>
                </a:solidFill>
                <a:latin typeface="BIZ UDゴシック" panose="020B0400000000000000" pitchFamily="49" charset="-128"/>
                <a:ea typeface="BIZ UDゴシック" panose="020B0400000000000000" pitchFamily="49" charset="-128"/>
              </a:rPr>
              <a:t>個別の教育支援計画や個別の指導計画を踏まえた上で実際の子ども個々の指導計画を作成し指導、評価するということ</a:t>
            </a:r>
            <a:r>
              <a:rPr lang="ja-JP" altLang="en-US" sz="1600" dirty="0">
                <a:latin typeface="BIZ UDゴシック" panose="020B0400000000000000" pitchFamily="49" charset="-128"/>
                <a:ea typeface="BIZ UDゴシック" panose="020B0400000000000000" pitchFamily="49" charset="-128"/>
              </a:rPr>
              <a:t>が想定。</a:t>
            </a: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２</a:t>
            </a:r>
            <a:r>
              <a:rPr lang="ja-JP" altLang="en-US" sz="1600" dirty="0">
                <a:latin typeface="BIZ UDゴシック" panose="020B0400000000000000" pitchFamily="49" charset="-128"/>
                <a:ea typeface="BIZ UDゴシック" panose="020B0400000000000000" pitchFamily="49" charset="-128"/>
              </a:rPr>
              <a:t>　特別支援教育を経験する前に、</a:t>
            </a:r>
            <a:r>
              <a:rPr lang="ja-JP" altLang="en-US" sz="1600" u="sng" dirty="0" err="1">
                <a:solidFill>
                  <a:srgbClr val="FF0000"/>
                </a:solidFill>
                <a:latin typeface="BIZ UDゴシック" panose="020B0400000000000000" pitchFamily="49" charset="-128"/>
                <a:ea typeface="BIZ UDゴシック" panose="020B0400000000000000" pitchFamily="49" charset="-128"/>
              </a:rPr>
              <a:t>障がい</a:t>
            </a:r>
            <a:r>
              <a:rPr lang="ja-JP" altLang="en-US" sz="1600" u="sng" dirty="0">
                <a:solidFill>
                  <a:srgbClr val="FF0000"/>
                </a:solidFill>
                <a:latin typeface="BIZ UDゴシック" panose="020B0400000000000000" pitchFamily="49" charset="-128"/>
                <a:ea typeface="BIZ UDゴシック" panose="020B0400000000000000" pitchFamily="49" charset="-128"/>
              </a:rPr>
              <a:t>特性を知ることから始めること</a:t>
            </a:r>
            <a:r>
              <a:rPr lang="ja-JP" altLang="en-US" sz="1600" dirty="0">
                <a:latin typeface="BIZ UDゴシック" panose="020B0400000000000000" pitchFamily="49" charset="-128"/>
                <a:ea typeface="BIZ UDゴシック" panose="020B0400000000000000" pitchFamily="49" charset="-128"/>
              </a:rPr>
              <a:t>が必要。</a:t>
            </a: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３</a:t>
            </a:r>
            <a:r>
              <a:rPr lang="ja-JP" altLang="en-US" sz="1600" dirty="0">
                <a:latin typeface="BIZ UDゴシック" panose="020B0400000000000000" pitchFamily="49" charset="-128"/>
                <a:ea typeface="BIZ UDゴシック" panose="020B0400000000000000" pitchFamily="49" charset="-128"/>
              </a:rPr>
              <a:t>　</a:t>
            </a:r>
            <a:r>
              <a:rPr lang="ja-JP" altLang="en-US" sz="1600" u="sng" dirty="0">
                <a:solidFill>
                  <a:srgbClr val="FF0000"/>
                </a:solidFill>
                <a:latin typeface="BIZ UDゴシック" panose="020B0400000000000000" pitchFamily="49" charset="-128"/>
                <a:ea typeface="BIZ UDゴシック" panose="020B0400000000000000" pitchFamily="49" charset="-128"/>
              </a:rPr>
              <a:t>通常の学級の教諭が空き時間に特別支援学級の活動を見聞きするなど</a:t>
            </a:r>
            <a:r>
              <a:rPr lang="ja-JP" altLang="en-US" sz="1600" dirty="0">
                <a:latin typeface="BIZ UDゴシック" panose="020B0400000000000000" pitchFamily="49" charset="-128"/>
                <a:ea typeface="BIZ UDゴシック" panose="020B0400000000000000" pitchFamily="49" charset="-128"/>
              </a:rPr>
              <a:t>、全ての教員の専門性向上に向け各</a:t>
            </a:r>
            <a:r>
              <a:rPr lang="ja-JP" altLang="en-US" sz="1600" u="sng" dirty="0">
                <a:solidFill>
                  <a:srgbClr val="FF0000"/>
                </a:solidFill>
                <a:latin typeface="BIZ UDゴシック" panose="020B0400000000000000" pitchFamily="49" charset="-128"/>
                <a:ea typeface="BIZ UDゴシック" panose="020B0400000000000000" pitchFamily="49" charset="-128"/>
              </a:rPr>
              <a:t>学校ができることを考え、取組を</a:t>
            </a:r>
            <a:r>
              <a:rPr lang="ja-JP" altLang="en-US" sz="1600" u="sng" dirty="0" smtClean="0">
                <a:solidFill>
                  <a:srgbClr val="FF0000"/>
                </a:solidFill>
                <a:latin typeface="BIZ UDゴシック" panose="020B0400000000000000" pitchFamily="49" charset="-128"/>
                <a:ea typeface="BIZ UDゴシック" panose="020B0400000000000000" pitchFamily="49" charset="-128"/>
              </a:rPr>
              <a:t>行うこと</a:t>
            </a:r>
            <a:r>
              <a:rPr lang="ja-JP" altLang="en-US" sz="1600" dirty="0" smtClean="0">
                <a:latin typeface="BIZ UDゴシック" panose="020B0400000000000000" pitchFamily="49" charset="-128"/>
                <a:ea typeface="BIZ UDゴシック" panose="020B0400000000000000" pitchFamily="49" charset="-128"/>
              </a:rPr>
              <a:t>が必要。</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４</a:t>
            </a:r>
            <a:r>
              <a:rPr lang="ja-JP" altLang="en-US" sz="1600" dirty="0">
                <a:latin typeface="BIZ UDゴシック" panose="020B0400000000000000" pitchFamily="49" charset="-128"/>
                <a:ea typeface="BIZ UDゴシック" panose="020B0400000000000000" pitchFamily="49" charset="-128"/>
              </a:rPr>
              <a:t>　</a:t>
            </a:r>
            <a:r>
              <a:rPr lang="ja-JP" altLang="en-US" sz="1600" u="sng" dirty="0">
                <a:solidFill>
                  <a:srgbClr val="FF0000"/>
                </a:solidFill>
                <a:latin typeface="BIZ UDゴシック" panose="020B0400000000000000" pitchFamily="49" charset="-128"/>
                <a:ea typeface="BIZ UDゴシック" panose="020B0400000000000000" pitchFamily="49" charset="-128"/>
              </a:rPr>
              <a:t>特別支援学級の授業にＴＴで携わる、授業参観や合同での授業研究を行う、オンデマンド研修の受講など</a:t>
            </a:r>
            <a:r>
              <a:rPr lang="ja-JP" altLang="en-US" sz="1600" dirty="0">
                <a:latin typeface="BIZ UDゴシック" panose="020B0400000000000000" pitchFamily="49" charset="-128"/>
                <a:ea typeface="BIZ UDゴシック" panose="020B0400000000000000" pitchFamily="49" charset="-128"/>
              </a:rPr>
              <a:t>可能な範囲での経験を行う</a:t>
            </a:r>
            <a:r>
              <a:rPr lang="ja-JP" altLang="en-US" sz="1600" dirty="0" smtClean="0">
                <a:latin typeface="BIZ UDゴシック" panose="020B0400000000000000" pitchFamily="49" charset="-128"/>
                <a:ea typeface="BIZ UDゴシック" panose="020B0400000000000000" pitchFamily="49" charset="-128"/>
              </a:rPr>
              <a:t>こと。</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５</a:t>
            </a:r>
            <a:r>
              <a:rPr lang="ja-JP" altLang="en-US" sz="1600" dirty="0">
                <a:latin typeface="BIZ UDゴシック" panose="020B0400000000000000" pitchFamily="49" charset="-128"/>
                <a:ea typeface="BIZ UDゴシック" panose="020B0400000000000000" pitchFamily="49" charset="-128"/>
              </a:rPr>
              <a:t>　</a:t>
            </a:r>
            <a:r>
              <a:rPr lang="ja-JP" altLang="en-US" sz="1600" u="sng" dirty="0">
                <a:solidFill>
                  <a:srgbClr val="FF0000"/>
                </a:solidFill>
                <a:latin typeface="BIZ UDゴシック" panose="020B0400000000000000" pitchFamily="49" charset="-128"/>
                <a:ea typeface="BIZ UDゴシック" panose="020B0400000000000000" pitchFamily="49" charset="-128"/>
              </a:rPr>
              <a:t>ユニバーサルデザインの視点から全ての子どもが分かりやすい授業、過ごしやすい環境づくりを行う</a:t>
            </a:r>
            <a:r>
              <a:rPr lang="ja-JP" altLang="en-US" sz="1600" dirty="0">
                <a:latin typeface="BIZ UDゴシック" panose="020B0400000000000000" pitchFamily="49" charset="-128"/>
                <a:ea typeface="BIZ UDゴシック" panose="020B0400000000000000" pitchFamily="49" charset="-128"/>
              </a:rPr>
              <a:t>中で、必要な子どもに合理的配慮を提供することを全ての教員が意識</a:t>
            </a:r>
            <a:r>
              <a:rPr lang="ja-JP" altLang="en-US" sz="1600" dirty="0" smtClean="0">
                <a:latin typeface="BIZ UDゴシック" panose="020B0400000000000000" pitchFamily="49" charset="-128"/>
                <a:ea typeface="BIZ UDゴシック" panose="020B0400000000000000" pitchFamily="49" charset="-128"/>
              </a:rPr>
              <a:t>することが必要。</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６</a:t>
            </a:r>
            <a:r>
              <a:rPr lang="ja-JP" altLang="en-US" sz="1600" dirty="0">
                <a:latin typeface="BIZ UDゴシック" panose="020B0400000000000000" pitchFamily="49" charset="-128"/>
                <a:ea typeface="BIZ UDゴシック" panose="020B0400000000000000" pitchFamily="49" charset="-128"/>
              </a:rPr>
              <a:t>　特別支援教育を経験することの</a:t>
            </a:r>
            <a:r>
              <a:rPr lang="ja-JP" altLang="en-US" sz="1600" u="sng" dirty="0">
                <a:solidFill>
                  <a:srgbClr val="FF0000"/>
                </a:solidFill>
                <a:latin typeface="BIZ UDゴシック" panose="020B0400000000000000" pitchFamily="49" charset="-128"/>
                <a:ea typeface="BIZ UDゴシック" panose="020B0400000000000000" pitchFamily="49" charset="-128"/>
              </a:rPr>
              <a:t>教員のメリットは、子どもが「分かった」と言ってくれる</a:t>
            </a:r>
            <a:r>
              <a:rPr lang="ja-JP" altLang="en-US" sz="1600" u="sng" dirty="0" smtClean="0">
                <a:solidFill>
                  <a:srgbClr val="FF0000"/>
                </a:solidFill>
                <a:latin typeface="BIZ UDゴシック" panose="020B0400000000000000" pitchFamily="49" charset="-128"/>
                <a:ea typeface="BIZ UDゴシック" panose="020B0400000000000000" pitchFamily="49" charset="-128"/>
              </a:rPr>
              <a:t>こと</a:t>
            </a:r>
            <a:r>
              <a:rPr lang="ja-JP" altLang="en-US" sz="1600" dirty="0" smtClean="0">
                <a:latin typeface="BIZ UDゴシック" panose="020B0400000000000000" pitchFamily="49" charset="-128"/>
                <a:ea typeface="BIZ UDゴシック" panose="020B0400000000000000" pitchFamily="49" charset="-128"/>
              </a:rPr>
              <a:t>。</a:t>
            </a:r>
            <a:endParaRPr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7594916-87AF-3654-4540-C105F2CC0D40}"/>
              </a:ext>
            </a:extLst>
          </p:cNvPr>
          <p:cNvSpPr/>
          <p:nvPr/>
        </p:nvSpPr>
        <p:spPr>
          <a:xfrm>
            <a:off x="250770" y="799509"/>
            <a:ext cx="8642458" cy="9054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846" dirty="0">
                <a:solidFill>
                  <a:schemeClr val="tx1"/>
                </a:solidFill>
                <a:latin typeface="ＤＦ特太ゴシック体" panose="020B0509000000000000" pitchFamily="49" charset="-128"/>
                <a:ea typeface="ＤＦ特太ゴシック体" panose="020B0509000000000000" pitchFamily="49" charset="-128"/>
              </a:rPr>
              <a:t>協議テーマ</a:t>
            </a:r>
            <a:endParaRPr lang="en-US" altLang="ja-JP" sz="1846" dirty="0">
              <a:solidFill>
                <a:schemeClr val="tx1"/>
              </a:solidFill>
              <a:latin typeface="ＤＦ特太ゴシック体" panose="020B0509000000000000" pitchFamily="49" charset="-128"/>
              <a:ea typeface="ＤＦ特太ゴシック体" panose="020B0509000000000000" pitchFamily="49" charset="-128"/>
            </a:endParaRPr>
          </a:p>
          <a:p>
            <a:pPr marL="228600" indent="-228600">
              <a:lnSpc>
                <a:spcPts val="3000"/>
              </a:lnSpc>
            </a:pPr>
            <a:r>
              <a:rPr lang="ja-JP" altLang="en-US" sz="1662"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62" dirty="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全ての教員が</a:t>
            </a:r>
            <a:r>
              <a:rPr lang="en-US" altLang="ja-JP" dirty="0">
                <a:solidFill>
                  <a:schemeClr val="tx1"/>
                </a:solidFill>
                <a:latin typeface="HG丸ｺﾞｼｯｸM-PRO" panose="020F0600000000000000" pitchFamily="50" charset="-128"/>
                <a:ea typeface="HG丸ｺﾞｼｯｸM-PRO" panose="020F0600000000000000" pitchFamily="50" charset="-128"/>
              </a:rPr>
              <a:t>10</a:t>
            </a:r>
            <a:r>
              <a:rPr lang="ja-JP" altLang="en-US" dirty="0">
                <a:solidFill>
                  <a:schemeClr val="tx1"/>
                </a:solidFill>
                <a:latin typeface="HG丸ｺﾞｼｯｸM-PRO" panose="020F0600000000000000" pitchFamily="50" charset="-128"/>
                <a:ea typeface="HG丸ｺﾞｼｯｸM-PRO" panose="020F0600000000000000" pitchFamily="50" charset="-128"/>
              </a:rPr>
              <a:t>年以内に特別支援教育を経験するための取組について</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11</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0632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3038" y="13096"/>
            <a:ext cx="9144000" cy="4680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HGS創英角ｺﾞｼｯｸUB" panose="020B0900000000000000" pitchFamily="50" charset="-128"/>
                <a:ea typeface="HGS創英角ｺﾞｼｯｸUB" panose="020B0900000000000000" pitchFamily="50" charset="-128"/>
              </a:rPr>
              <a:t>教育委員会及び特別支援学校管理職のための特別支援教育に関する研修会</a:t>
            </a:r>
          </a:p>
        </p:txBody>
      </p:sp>
      <p:sp>
        <p:nvSpPr>
          <p:cNvPr id="5" name="テキスト ボックス 4"/>
          <p:cNvSpPr txBox="1"/>
          <p:nvPr/>
        </p:nvSpPr>
        <p:spPr>
          <a:xfrm>
            <a:off x="230563" y="820379"/>
            <a:ext cx="8688952" cy="717376"/>
          </a:xfrm>
          <a:prstGeom prst="rect">
            <a:avLst/>
          </a:prstGeom>
          <a:solidFill>
            <a:schemeClr val="accent1">
              <a:lumMod val="20000"/>
              <a:lumOff val="80000"/>
            </a:schemeClr>
          </a:solidFill>
          <a:ln>
            <a:solidFill>
              <a:schemeClr val="accent1"/>
            </a:solidFill>
          </a:ln>
        </p:spPr>
        <p:txBody>
          <a:bodyPr wrap="square" rtlCol="0">
            <a:spAutoFit/>
          </a:bodyPr>
          <a:lstStyle/>
          <a:p>
            <a:r>
              <a:rPr kumimoji="1" lang="ja-JP" altLang="en-US" sz="2031" dirty="0">
                <a:latin typeface="UD デジタル 教科書体 NK-B" panose="02020700000000000000" pitchFamily="18" charset="-128"/>
                <a:ea typeface="UD デジタル 教科書体 NK-B" panose="02020700000000000000" pitchFamily="18" charset="-128"/>
              </a:rPr>
              <a:t>講演　特別支援学級から通常の学級への学びの場の変更に関わる体制づくり</a:t>
            </a:r>
            <a:endParaRPr kumimoji="1" lang="en-US" altLang="ja-JP" sz="2031" dirty="0">
              <a:latin typeface="UD デジタル 教科書体 NK-B" panose="02020700000000000000" pitchFamily="18" charset="-128"/>
              <a:ea typeface="UD デジタル 教科書体 NK-B" panose="02020700000000000000" pitchFamily="18" charset="-128"/>
            </a:endParaRPr>
          </a:p>
          <a:p>
            <a:r>
              <a:rPr kumimoji="1" lang="ja-JP" altLang="en-US" sz="2031" dirty="0">
                <a:latin typeface="UD デジタル 教科書体 NK-B" panose="02020700000000000000" pitchFamily="18" charset="-128"/>
                <a:ea typeface="UD デジタル 教科書体 NK-B" panose="02020700000000000000" pitchFamily="18" charset="-128"/>
              </a:rPr>
              <a:t>講師　大日向　洋　介　氏</a:t>
            </a:r>
            <a:r>
              <a:rPr kumimoji="1" lang="ja-JP" altLang="en-US" sz="1292" dirty="0">
                <a:latin typeface="UD デジタル 教科書体 NK-B" panose="02020700000000000000" pitchFamily="18" charset="-128"/>
                <a:ea typeface="UD デジタル 教科書体 NK-B" panose="02020700000000000000" pitchFamily="18" charset="-128"/>
              </a:rPr>
              <a:t>（長野県教育委員会指導主事）</a:t>
            </a:r>
            <a:r>
              <a:rPr kumimoji="1" lang="ja-JP" altLang="en-US" sz="1846"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　　</a:t>
            </a:r>
          </a:p>
        </p:txBody>
      </p:sp>
      <p:sp>
        <p:nvSpPr>
          <p:cNvPr id="6" name="テキスト ボックス 5"/>
          <p:cNvSpPr txBox="1"/>
          <p:nvPr/>
        </p:nvSpPr>
        <p:spPr>
          <a:xfrm>
            <a:off x="212605" y="1647437"/>
            <a:ext cx="8078364" cy="1001556"/>
          </a:xfrm>
          <a:prstGeom prst="rect">
            <a:avLst/>
          </a:prstGeom>
          <a:noFill/>
        </p:spPr>
        <p:txBody>
          <a:bodyPr wrap="square" rtlCol="0">
            <a:spAutoFit/>
          </a:bodyPr>
          <a:lstStyle/>
          <a:p>
            <a:r>
              <a:rPr lang="ja-JP" altLang="en-US" sz="1477" dirty="0">
                <a:latin typeface="BIZ UDゴシック" panose="020B0400000000000000" pitchFamily="49" charset="-128"/>
                <a:ea typeface="BIZ UDゴシック" panose="020B0400000000000000" pitchFamily="49" charset="-128"/>
              </a:rPr>
              <a:t>日　時　　令和５年（</a:t>
            </a:r>
            <a:r>
              <a:rPr lang="en-US" altLang="ja-JP" sz="1477" dirty="0">
                <a:latin typeface="BIZ UDゴシック" panose="020B0400000000000000" pitchFamily="49" charset="-128"/>
                <a:ea typeface="BIZ UDゴシック" panose="020B0400000000000000" pitchFamily="49" charset="-128"/>
              </a:rPr>
              <a:t>2023</a:t>
            </a:r>
            <a:r>
              <a:rPr lang="ja-JP" altLang="en-US" sz="1477" dirty="0">
                <a:latin typeface="BIZ UDゴシック" panose="020B0400000000000000" pitchFamily="49" charset="-128"/>
                <a:ea typeface="BIZ UDゴシック" panose="020B0400000000000000" pitchFamily="49" charset="-128"/>
              </a:rPr>
              <a:t>年）８月</a:t>
            </a:r>
            <a:r>
              <a:rPr lang="en-US" altLang="ja-JP" sz="1477" dirty="0">
                <a:latin typeface="BIZ UDゴシック" panose="020B0400000000000000" pitchFamily="49" charset="-128"/>
                <a:ea typeface="BIZ UDゴシック" panose="020B0400000000000000" pitchFamily="49" charset="-128"/>
              </a:rPr>
              <a:t>30</a:t>
            </a:r>
            <a:r>
              <a:rPr lang="ja-JP" altLang="en-US" sz="1477" dirty="0">
                <a:latin typeface="BIZ UDゴシック" panose="020B0400000000000000" pitchFamily="49" charset="-128"/>
                <a:ea typeface="BIZ UDゴシック" panose="020B0400000000000000" pitchFamily="49" charset="-128"/>
              </a:rPr>
              <a:t>日（水）</a:t>
            </a:r>
            <a:r>
              <a:rPr lang="en-US" altLang="ja-JP" sz="1477" dirty="0">
                <a:latin typeface="BIZ UDゴシック" panose="020B0400000000000000" pitchFamily="49" charset="-128"/>
                <a:ea typeface="BIZ UDゴシック" panose="020B0400000000000000" pitchFamily="49" charset="-128"/>
              </a:rPr>
              <a:t>10</a:t>
            </a:r>
            <a:r>
              <a:rPr lang="ja-JP" altLang="en-US" sz="1477" dirty="0">
                <a:latin typeface="BIZ UDゴシック" panose="020B0400000000000000" pitchFamily="49" charset="-128"/>
                <a:ea typeface="BIZ UDゴシック" panose="020B0400000000000000" pitchFamily="49" charset="-128"/>
              </a:rPr>
              <a:t>：</a:t>
            </a:r>
            <a:r>
              <a:rPr lang="en-US" altLang="ja-JP" sz="1477" dirty="0">
                <a:latin typeface="BIZ UDゴシック" panose="020B0400000000000000" pitchFamily="49" charset="-128"/>
                <a:ea typeface="BIZ UDゴシック" panose="020B0400000000000000" pitchFamily="49" charset="-128"/>
              </a:rPr>
              <a:t>10</a:t>
            </a:r>
            <a:r>
              <a:rPr lang="ja-JP" altLang="en-US" sz="1477" dirty="0">
                <a:latin typeface="BIZ UDゴシック" panose="020B0400000000000000" pitchFamily="49" charset="-128"/>
                <a:ea typeface="BIZ UDゴシック" panose="020B0400000000000000" pitchFamily="49" charset="-128"/>
              </a:rPr>
              <a:t>～</a:t>
            </a:r>
            <a:r>
              <a:rPr lang="en-US" altLang="ja-JP" sz="1477" dirty="0">
                <a:latin typeface="BIZ UDゴシック" panose="020B0400000000000000" pitchFamily="49" charset="-128"/>
                <a:ea typeface="BIZ UDゴシック" panose="020B0400000000000000" pitchFamily="49" charset="-128"/>
              </a:rPr>
              <a:t>10</a:t>
            </a:r>
            <a:r>
              <a:rPr lang="ja-JP" altLang="en-US" sz="1477" dirty="0">
                <a:latin typeface="BIZ UDゴシック" panose="020B0400000000000000" pitchFamily="49" charset="-128"/>
                <a:ea typeface="BIZ UDゴシック" panose="020B0400000000000000" pitchFamily="49" charset="-128"/>
              </a:rPr>
              <a:t>：</a:t>
            </a:r>
            <a:r>
              <a:rPr lang="en-US" altLang="ja-JP" sz="1477" dirty="0" smtClean="0">
                <a:latin typeface="BIZ UDゴシック" panose="020B0400000000000000" pitchFamily="49" charset="-128"/>
                <a:ea typeface="BIZ UDゴシック" panose="020B0400000000000000" pitchFamily="49" charset="-128"/>
              </a:rPr>
              <a:t>55</a:t>
            </a:r>
            <a:r>
              <a:rPr lang="ja-JP" altLang="en-US" sz="1477" dirty="0" smtClean="0">
                <a:latin typeface="BIZ UDゴシック" panose="020B0400000000000000" pitchFamily="49" charset="-128"/>
                <a:ea typeface="BIZ UDゴシック" panose="020B0400000000000000" pitchFamily="49" charset="-128"/>
              </a:rPr>
              <a:t>　　</a:t>
            </a:r>
            <a:r>
              <a:rPr lang="en-US" altLang="ja-JP" sz="1477" dirty="0">
                <a:latin typeface="BIZ UDゴシック" panose="020B0400000000000000" pitchFamily="49" charset="-128"/>
                <a:ea typeface="BIZ UDゴシック" panose="020B0400000000000000" pitchFamily="49" charset="-128"/>
              </a:rPr>
              <a:t> ※</a:t>
            </a:r>
            <a:r>
              <a:rPr lang="ja-JP" altLang="en-US" sz="1477" dirty="0">
                <a:latin typeface="BIZ UDゴシック" panose="020B0400000000000000" pitchFamily="49" charset="-128"/>
                <a:ea typeface="BIZ UDゴシック" panose="020B0400000000000000" pitchFamily="49" charset="-128"/>
              </a:rPr>
              <a:t>オンデマンド視聴数</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方　法　　</a:t>
            </a:r>
            <a:r>
              <a:rPr lang="en-US" altLang="ja-JP" sz="1477" dirty="0">
                <a:latin typeface="BIZ UDゴシック" panose="020B0400000000000000" pitchFamily="49" charset="-128"/>
                <a:ea typeface="BIZ UDゴシック" panose="020B0400000000000000" pitchFamily="49" charset="-128"/>
              </a:rPr>
              <a:t>Web</a:t>
            </a:r>
            <a:r>
              <a:rPr lang="ja-JP" altLang="en-US" sz="1477" dirty="0">
                <a:latin typeface="BIZ UDゴシック" panose="020B0400000000000000" pitchFamily="49" charset="-128"/>
                <a:ea typeface="BIZ UDゴシック" panose="020B0400000000000000" pitchFamily="49" charset="-128"/>
              </a:rPr>
              <a:t>会議システム（</a:t>
            </a:r>
            <a:r>
              <a:rPr lang="en-US" altLang="ja-JP" sz="1477" dirty="0">
                <a:latin typeface="BIZ UDゴシック" panose="020B0400000000000000" pitchFamily="49" charset="-128"/>
                <a:ea typeface="BIZ UDゴシック" panose="020B0400000000000000" pitchFamily="49" charset="-128"/>
              </a:rPr>
              <a:t>Zoom</a:t>
            </a:r>
            <a:r>
              <a:rPr lang="ja-JP" altLang="en-US" sz="1477" dirty="0" smtClean="0">
                <a:latin typeface="BIZ UDゴシック" panose="020B0400000000000000" pitchFamily="49" charset="-128"/>
                <a:ea typeface="BIZ UDゴシック" panose="020B0400000000000000" pitchFamily="49" charset="-128"/>
              </a:rPr>
              <a:t>）　　　　　　　　　　　　　　</a:t>
            </a:r>
            <a:r>
              <a:rPr lang="en-US" altLang="ja-JP" sz="1477" dirty="0" smtClean="0">
                <a:latin typeface="BIZ UDゴシック" panose="020B0400000000000000" pitchFamily="49" charset="-128"/>
                <a:ea typeface="BIZ UDゴシック" panose="020B0400000000000000" pitchFamily="49" charset="-128"/>
              </a:rPr>
              <a:t>782</a:t>
            </a:r>
            <a:r>
              <a:rPr lang="ja-JP" altLang="en-US" sz="1477" dirty="0" smtClean="0">
                <a:latin typeface="BIZ UDゴシック" panose="020B0400000000000000" pitchFamily="49" charset="-128"/>
                <a:ea typeface="BIZ UDゴシック" panose="020B0400000000000000" pitchFamily="49" charset="-128"/>
              </a:rPr>
              <a:t>件（３月４日</a:t>
            </a:r>
            <a:r>
              <a:rPr lang="ja-JP" altLang="en-US" sz="1477" dirty="0">
                <a:latin typeface="BIZ UDゴシック" panose="020B0400000000000000" pitchFamily="49" charset="-128"/>
                <a:ea typeface="BIZ UDゴシック" panose="020B0400000000000000" pitchFamily="49" charset="-128"/>
              </a:rPr>
              <a:t>現在</a:t>
            </a:r>
            <a:r>
              <a:rPr lang="ja-JP" altLang="en-US" sz="1477" dirty="0" smtClean="0">
                <a:latin typeface="BIZ UDゴシック" panose="020B0400000000000000" pitchFamily="49" charset="-128"/>
                <a:ea typeface="BIZ UDゴシック" panose="020B0400000000000000" pitchFamily="49" charset="-128"/>
              </a:rPr>
              <a:t>）</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対　象　　教育委員会、特別支援学校管理</a:t>
            </a:r>
            <a:r>
              <a:rPr lang="ja-JP" altLang="en-US" sz="1477" dirty="0" smtClean="0">
                <a:latin typeface="BIZ UDゴシック" panose="020B0400000000000000" pitchFamily="49" charset="-128"/>
                <a:ea typeface="BIZ UDゴシック" panose="020B0400000000000000" pitchFamily="49" charset="-128"/>
              </a:rPr>
              <a:t>職</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参加者　　</a:t>
            </a:r>
            <a:r>
              <a:rPr lang="en-US" altLang="ja-JP" sz="1477" dirty="0" smtClean="0">
                <a:latin typeface="ＤＦ特太ゴシック体" panose="020B0509000000000000" pitchFamily="49" charset="-128"/>
                <a:ea typeface="ＤＦ特太ゴシック体" panose="020B0509000000000000" pitchFamily="49" charset="-128"/>
              </a:rPr>
              <a:t>214</a:t>
            </a:r>
            <a:r>
              <a:rPr lang="ja-JP" altLang="en-US" sz="1477" b="1" dirty="0" smtClean="0">
                <a:latin typeface="ＤＦ特太ゴシック体" panose="020B0509000000000000" pitchFamily="49" charset="-128"/>
                <a:ea typeface="ＤＦ特太ゴシック体" panose="020B0509000000000000" pitchFamily="49" charset="-128"/>
              </a:rPr>
              <a:t>名</a:t>
            </a:r>
            <a:r>
              <a:rPr lang="ja-JP" altLang="en-US" sz="1477" dirty="0" smtClean="0">
                <a:latin typeface="BIZ UDゴシック" panose="020B0400000000000000" pitchFamily="49" charset="-128"/>
                <a:ea typeface="BIZ UDゴシック" panose="020B0400000000000000" pitchFamily="49" charset="-128"/>
              </a:rPr>
              <a:t>（教育委員会</a:t>
            </a:r>
            <a:r>
              <a:rPr lang="en-US" altLang="ja-JP" sz="1477" dirty="0" smtClean="0">
                <a:latin typeface="BIZ UDゴシック" panose="020B0400000000000000" pitchFamily="49" charset="-128"/>
                <a:ea typeface="BIZ UDゴシック" panose="020B0400000000000000" pitchFamily="49" charset="-128"/>
              </a:rPr>
              <a:t>107</a:t>
            </a:r>
            <a:r>
              <a:rPr lang="ja-JP" altLang="en-US" sz="1477" dirty="0" smtClean="0">
                <a:latin typeface="BIZ UDゴシック" panose="020B0400000000000000" pitchFamily="49" charset="-128"/>
                <a:ea typeface="BIZ UDゴシック" panose="020B0400000000000000" pitchFamily="49" charset="-128"/>
              </a:rPr>
              <a:t>名、特別支援学校管理職</a:t>
            </a:r>
            <a:r>
              <a:rPr lang="en-US" altLang="ja-JP" sz="1477" dirty="0" smtClean="0">
                <a:latin typeface="BIZ UDゴシック" panose="020B0400000000000000" pitchFamily="49" charset="-128"/>
                <a:ea typeface="BIZ UDゴシック" panose="020B0400000000000000" pitchFamily="49" charset="-128"/>
              </a:rPr>
              <a:t>98</a:t>
            </a:r>
            <a:r>
              <a:rPr lang="ja-JP" altLang="en-US" sz="1477" dirty="0" smtClean="0">
                <a:latin typeface="BIZ UDゴシック" panose="020B0400000000000000" pitchFamily="49" charset="-128"/>
                <a:ea typeface="BIZ UDゴシック" panose="020B0400000000000000" pitchFamily="49" charset="-128"/>
              </a:rPr>
              <a:t>名、その他９名）</a:t>
            </a:r>
            <a:endParaRPr lang="ja-JP" altLang="en-US" sz="1477"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a:xfrm>
            <a:off x="7089638"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12</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pic>
        <p:nvPicPr>
          <p:cNvPr id="11" name="図 10" descr="QR コード&#10;&#10;自動的に生成された説明"/>
          <p:cNvPicPr/>
          <p:nvPr/>
        </p:nvPicPr>
        <p:blipFill>
          <a:blip r:embed="rId2" cstate="print">
            <a:extLst>
              <a:ext uri="{28A0092B-C50C-407E-A947-70E740481C1C}">
                <a14:useLocalDpi xmlns:a14="http://schemas.microsoft.com/office/drawing/2010/main" val="0"/>
              </a:ext>
            </a:extLst>
          </a:blip>
          <a:stretch>
            <a:fillRect/>
          </a:stretch>
        </p:blipFill>
        <p:spPr>
          <a:xfrm>
            <a:off x="7878791" y="1568662"/>
            <a:ext cx="1170871" cy="1151534"/>
          </a:xfrm>
          <a:prstGeom prst="rect">
            <a:avLst/>
          </a:prstGeom>
        </p:spPr>
      </p:pic>
      <p:sp>
        <p:nvSpPr>
          <p:cNvPr id="12" name="テキスト ボックス 11"/>
          <p:cNvSpPr txBox="1"/>
          <p:nvPr/>
        </p:nvSpPr>
        <p:spPr>
          <a:xfrm>
            <a:off x="212605" y="2925022"/>
            <a:ext cx="8688953" cy="2592697"/>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a:latin typeface="BIZ UDゴシック" panose="020B0400000000000000" pitchFamily="49" charset="-128"/>
                <a:ea typeface="BIZ UDゴシック" panose="020B0400000000000000" pitchFamily="49" charset="-128"/>
              </a:rPr>
              <a:t>○　学びの場の選択に通級学級の活用が重要である</a:t>
            </a:r>
            <a:r>
              <a:rPr kumimoji="1" lang="ja-JP" altLang="en-US" sz="1477" dirty="0" smtClean="0">
                <a:latin typeface="BIZ UDゴシック" panose="020B0400000000000000" pitchFamily="49" charset="-128"/>
                <a:ea typeface="BIZ UDゴシック" panose="020B0400000000000000" pitchFamily="49" charset="-128"/>
              </a:rPr>
              <a:t>ことが分かった（教育委員会）</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子どもたちの「学びの場」を柔軟に対応できることを保護者へ理解して</a:t>
            </a:r>
            <a:r>
              <a:rPr kumimoji="1" lang="ja-JP" altLang="en-US" sz="1477" dirty="0" smtClean="0">
                <a:latin typeface="BIZ UDゴシック" panose="020B0400000000000000" pitchFamily="49" charset="-128"/>
                <a:ea typeface="BIZ UDゴシック" panose="020B0400000000000000" pitchFamily="49" charset="-128"/>
              </a:rPr>
              <a:t>もらえるよう、伝えることが重要であると感じた（教育委員会）</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a:t>
            </a:r>
            <a:r>
              <a:rPr kumimoji="1" lang="ja-JP" altLang="en-US" sz="1477" dirty="0" smtClean="0">
                <a:latin typeface="BIZ UDゴシック" panose="020B0400000000000000" pitchFamily="49" charset="-128"/>
                <a:ea typeface="BIZ UDゴシック" panose="020B0400000000000000" pitchFamily="49" charset="-128"/>
              </a:rPr>
              <a:t>通級による指導の</a:t>
            </a:r>
            <a:r>
              <a:rPr kumimoji="1" lang="ja-JP" altLang="en-US" sz="1477" dirty="0">
                <a:latin typeface="BIZ UDゴシック" panose="020B0400000000000000" pitchFamily="49" charset="-128"/>
                <a:ea typeface="BIZ UDゴシック" panose="020B0400000000000000" pitchFamily="49" charset="-128"/>
              </a:rPr>
              <a:t>ニーズがますます高まっていることが確認</a:t>
            </a:r>
            <a:r>
              <a:rPr kumimoji="1" lang="ja-JP" altLang="en-US" sz="1477" dirty="0" smtClean="0">
                <a:latin typeface="BIZ UDゴシック" panose="020B0400000000000000" pitchFamily="49" charset="-128"/>
                <a:ea typeface="BIZ UDゴシック" panose="020B0400000000000000" pitchFamily="49" charset="-128"/>
              </a:rPr>
              <a:t>できた（教育委員会）</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　通級</a:t>
            </a:r>
            <a:r>
              <a:rPr kumimoji="1" lang="ja-JP" altLang="en-US" sz="1477" dirty="0" smtClean="0">
                <a:latin typeface="BIZ UDゴシック" panose="020B0400000000000000" pitchFamily="49" charset="-128"/>
                <a:ea typeface="BIZ UDゴシック" panose="020B0400000000000000" pitchFamily="49" charset="-128"/>
              </a:rPr>
              <a:t>の指導を市町村</a:t>
            </a:r>
            <a:r>
              <a:rPr kumimoji="1" lang="ja-JP" altLang="en-US" sz="1477" dirty="0">
                <a:latin typeface="BIZ UDゴシック" panose="020B0400000000000000" pitchFamily="49" charset="-128"/>
                <a:ea typeface="BIZ UDゴシック" panose="020B0400000000000000" pitchFamily="49" charset="-128"/>
              </a:rPr>
              <a:t>単位では</a:t>
            </a:r>
            <a:r>
              <a:rPr kumimoji="1" lang="ja-JP" altLang="en-US" sz="1477" dirty="0" smtClean="0">
                <a:latin typeface="BIZ UDゴシック" panose="020B0400000000000000" pitchFamily="49" charset="-128"/>
                <a:ea typeface="BIZ UDゴシック" panose="020B0400000000000000" pitchFamily="49" charset="-128"/>
              </a:rPr>
              <a:t>なく、エリアで捉えていることが参考</a:t>
            </a:r>
            <a:r>
              <a:rPr kumimoji="1" lang="ja-JP" altLang="en-US" sz="1477" dirty="0">
                <a:latin typeface="BIZ UDゴシック" panose="020B0400000000000000" pitchFamily="49" charset="-128"/>
                <a:ea typeface="BIZ UDゴシック" panose="020B0400000000000000" pitchFamily="49" charset="-128"/>
              </a:rPr>
              <a:t>に</a:t>
            </a:r>
            <a:r>
              <a:rPr kumimoji="1" lang="ja-JP" altLang="en-US" sz="1477" dirty="0" smtClean="0">
                <a:latin typeface="BIZ UDゴシック" panose="020B0400000000000000" pitchFamily="49" charset="-128"/>
                <a:ea typeface="BIZ UDゴシック" panose="020B0400000000000000" pitchFamily="49" charset="-128"/>
              </a:rPr>
              <a:t>なった（教育委員会）</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広域な地域での通級指導教室設置の</a:t>
            </a:r>
            <a:r>
              <a:rPr kumimoji="1" lang="ja-JP" altLang="en-US" sz="1477" dirty="0" smtClean="0">
                <a:latin typeface="BIZ UDゴシック" panose="020B0400000000000000" pitchFamily="49" charset="-128"/>
                <a:ea typeface="BIZ UDゴシック" panose="020B0400000000000000" pitchFamily="49" charset="-128"/>
              </a:rPr>
              <a:t>考え方が参考になった（特別支援学校）</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　通級指導教室の充実に向けたサテライト教室の設置、連絡会の意義、内容、取組状況がとても参考に</a:t>
            </a:r>
            <a:r>
              <a:rPr kumimoji="1" lang="ja-JP" altLang="en-US" sz="1477" dirty="0" smtClean="0">
                <a:latin typeface="BIZ UDゴシック" panose="020B0400000000000000" pitchFamily="49" charset="-128"/>
                <a:ea typeface="BIZ UDゴシック" panose="020B0400000000000000" pitchFamily="49" charset="-128"/>
              </a:rPr>
              <a:t>なった（特別支援学校）</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　</a:t>
            </a:r>
            <a:r>
              <a:rPr kumimoji="1" lang="ja-JP" altLang="en-US" sz="1477" dirty="0" smtClean="0">
                <a:latin typeface="BIZ UDゴシック" panose="020B0400000000000000" pitchFamily="49" charset="-128"/>
                <a:ea typeface="BIZ UDゴシック" panose="020B0400000000000000" pitchFamily="49" charset="-128"/>
              </a:rPr>
              <a:t>通級</a:t>
            </a:r>
            <a:r>
              <a:rPr kumimoji="1" lang="ja-JP" altLang="en-US" sz="1477" dirty="0">
                <a:latin typeface="BIZ UDゴシック" panose="020B0400000000000000" pitchFamily="49" charset="-128"/>
                <a:ea typeface="BIZ UDゴシック" panose="020B0400000000000000" pitchFamily="49" charset="-128"/>
              </a:rPr>
              <a:t>による指導が担当者任せにならないよう、様々な仕組みを県全体として決めていることも大変参考に</a:t>
            </a:r>
            <a:r>
              <a:rPr kumimoji="1" lang="ja-JP" altLang="en-US" sz="1477" dirty="0" smtClean="0">
                <a:latin typeface="BIZ UDゴシック" panose="020B0400000000000000" pitchFamily="49" charset="-128"/>
                <a:ea typeface="BIZ UDゴシック" panose="020B0400000000000000" pitchFamily="49" charset="-128"/>
              </a:rPr>
              <a:t>なった（特別支援学校）</a:t>
            </a:r>
            <a:endParaRPr kumimoji="1" lang="en-US" altLang="ja-JP" sz="1477"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6023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27B2BCC-2131-1226-7091-E8AE98E3665C}"/>
              </a:ext>
            </a:extLst>
          </p:cNvPr>
          <p:cNvSpPr/>
          <p:nvPr/>
        </p:nvSpPr>
        <p:spPr>
          <a:xfrm>
            <a:off x="-32463" y="408321"/>
            <a:ext cx="9176463" cy="6449679"/>
          </a:xfrm>
          <a:prstGeom prst="rect">
            <a:avLst/>
          </a:prstGeom>
          <a:solidFill>
            <a:srgbClr val="FFE4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 name="四角形: 角を丸くする 1">
            <a:extLst>
              <a:ext uri="{FF2B5EF4-FFF2-40B4-BE49-F238E27FC236}">
                <a16:creationId xmlns:a16="http://schemas.microsoft.com/office/drawing/2014/main" id="{75A1745B-B52E-A03B-DC98-67922EA4120E}"/>
              </a:ext>
            </a:extLst>
          </p:cNvPr>
          <p:cNvSpPr/>
          <p:nvPr/>
        </p:nvSpPr>
        <p:spPr>
          <a:xfrm>
            <a:off x="44223" y="1287036"/>
            <a:ext cx="9038769" cy="5265546"/>
          </a:xfrm>
          <a:prstGeom prst="roundRect">
            <a:avLst>
              <a:gd name="adj" fmla="val 364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5" name="矢印: 右 4">
            <a:extLst>
              <a:ext uri="{FF2B5EF4-FFF2-40B4-BE49-F238E27FC236}">
                <a16:creationId xmlns:a16="http://schemas.microsoft.com/office/drawing/2014/main" id="{14172046-D71D-FC14-FA1A-3BB6A0E3FBF1}"/>
              </a:ext>
            </a:extLst>
          </p:cNvPr>
          <p:cNvSpPr/>
          <p:nvPr/>
        </p:nvSpPr>
        <p:spPr>
          <a:xfrm rot="19960934">
            <a:off x="-221039" y="3242670"/>
            <a:ext cx="9825672" cy="776042"/>
          </a:xfrm>
          <a:prstGeom prst="rightArrow">
            <a:avLst>
              <a:gd name="adj1" fmla="val 50000"/>
              <a:gd name="adj2" fmla="val 32284"/>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grpSp>
        <p:nvGrpSpPr>
          <p:cNvPr id="6" name="グループ化 5"/>
          <p:cNvGrpSpPr/>
          <p:nvPr/>
        </p:nvGrpSpPr>
        <p:grpSpPr>
          <a:xfrm>
            <a:off x="1715476" y="423775"/>
            <a:ext cx="6124901" cy="597326"/>
            <a:chOff x="1715476" y="214225"/>
            <a:chExt cx="6124901" cy="597326"/>
          </a:xfrm>
        </p:grpSpPr>
        <p:sp>
          <p:nvSpPr>
            <p:cNvPr id="23" name="正方形/長方形 22">
              <a:extLst>
                <a:ext uri="{FF2B5EF4-FFF2-40B4-BE49-F238E27FC236}">
                  <a16:creationId xmlns:a16="http://schemas.microsoft.com/office/drawing/2014/main" id="{08944CBA-C4B4-2763-BE53-CC79D3CA982D}"/>
                </a:ext>
              </a:extLst>
            </p:cNvPr>
            <p:cNvSpPr/>
            <p:nvPr/>
          </p:nvSpPr>
          <p:spPr>
            <a:xfrm>
              <a:off x="1716188" y="214225"/>
              <a:ext cx="6124189" cy="596589"/>
            </a:xfrm>
            <a:prstGeom prst="rect">
              <a:avLst/>
            </a:prstGeom>
            <a:noFill/>
          </p:spPr>
          <p:txBody>
            <a:bodyPr wrap="square" lIns="84406" tIns="42203" rIns="84406" bIns="42203">
              <a:spAutoFit/>
            </a:bodyPr>
            <a:lstStyle/>
            <a:p>
              <a:pPr algn="ctr"/>
              <a:r>
                <a:rPr kumimoji="1" lang="ja-JP" altLang="en-US" sz="3323" dirty="0">
                  <a:ln w="127000">
                    <a:solidFill>
                      <a:schemeClr val="bg1"/>
                    </a:solidFill>
                  </a:ln>
                  <a:solidFill>
                    <a:schemeClr val="bg1"/>
                  </a:solidFill>
                  <a:latin typeface="HG創英角ｺﾞｼｯｸUB" panose="020B0909000000000000" pitchFamily="49" charset="-128"/>
                  <a:ea typeface="HG創英角ｺﾞｼｯｸUB" panose="020B0909000000000000" pitchFamily="49" charset="-128"/>
                </a:rPr>
                <a:t>すべての保護者の皆様へ</a:t>
              </a:r>
              <a:endParaRPr lang="ja-JP" altLang="en-US" sz="3323" dirty="0">
                <a:ln w="127000">
                  <a:solidFill>
                    <a:schemeClr val="bg1"/>
                  </a:solidFill>
                </a:ln>
                <a:solidFill>
                  <a:schemeClr val="bg1"/>
                </a:solidFill>
                <a:latin typeface="HG創英角ｺﾞｼｯｸUB" panose="020B0909000000000000" pitchFamily="49" charset="-128"/>
                <a:ea typeface="HG創英角ｺﾞｼｯｸUB" panose="020B0909000000000000" pitchFamily="49" charset="-128"/>
              </a:endParaRPr>
            </a:p>
          </p:txBody>
        </p:sp>
        <p:sp>
          <p:nvSpPr>
            <p:cNvPr id="26" name="正方形/長方形 25">
              <a:extLst>
                <a:ext uri="{FF2B5EF4-FFF2-40B4-BE49-F238E27FC236}">
                  <a16:creationId xmlns:a16="http://schemas.microsoft.com/office/drawing/2014/main" id="{5EDDF3A1-9BE1-2555-E24C-600832618992}"/>
                </a:ext>
              </a:extLst>
            </p:cNvPr>
            <p:cNvSpPr/>
            <p:nvPr/>
          </p:nvSpPr>
          <p:spPr>
            <a:xfrm>
              <a:off x="1715476" y="214962"/>
              <a:ext cx="6124189" cy="596589"/>
            </a:xfrm>
            <a:prstGeom prst="rect">
              <a:avLst/>
            </a:prstGeom>
            <a:noFill/>
          </p:spPr>
          <p:txBody>
            <a:bodyPr wrap="square" lIns="84406" tIns="42203" rIns="84406" bIns="42203">
              <a:spAutoFit/>
            </a:bodyPr>
            <a:lstStyle/>
            <a:p>
              <a:pPr algn="ctr"/>
              <a:r>
                <a:rPr kumimoji="1" lang="ja-JP" altLang="en-US" sz="3323" dirty="0">
                  <a:ln w="38100">
                    <a:noFill/>
                  </a:ln>
                  <a:latin typeface="HG創英角ｺﾞｼｯｸUB" panose="020B0909000000000000" pitchFamily="49" charset="-128"/>
                  <a:ea typeface="HG創英角ｺﾞｼｯｸUB" panose="020B0909000000000000" pitchFamily="49" charset="-128"/>
                </a:rPr>
                <a:t>すべての保護者の皆様へ</a:t>
              </a:r>
              <a:endParaRPr lang="ja-JP" altLang="en-US" sz="3323" dirty="0">
                <a:ln w="38100">
                  <a:noFill/>
                </a:ln>
                <a:latin typeface="HG創英角ｺﾞｼｯｸUB" panose="020B0909000000000000" pitchFamily="49" charset="-128"/>
                <a:ea typeface="HG創英角ｺﾞｼｯｸUB" panose="020B0909000000000000" pitchFamily="49" charset="-128"/>
              </a:endParaRPr>
            </a:p>
          </p:txBody>
        </p:sp>
      </p:grpSp>
      <p:sp>
        <p:nvSpPr>
          <p:cNvPr id="53" name="四角形: 角を丸くする 52">
            <a:extLst>
              <a:ext uri="{FF2B5EF4-FFF2-40B4-BE49-F238E27FC236}">
                <a16:creationId xmlns:a16="http://schemas.microsoft.com/office/drawing/2014/main" id="{6267BEC0-342F-33CF-4226-076A9695701A}"/>
              </a:ext>
            </a:extLst>
          </p:cNvPr>
          <p:cNvSpPr/>
          <p:nvPr/>
        </p:nvSpPr>
        <p:spPr>
          <a:xfrm>
            <a:off x="2940557" y="1915318"/>
            <a:ext cx="2956698" cy="3256514"/>
          </a:xfrm>
          <a:prstGeom prst="roundRect">
            <a:avLst>
              <a:gd name="adj" fmla="val 4472"/>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31" name="四角形: 角を丸くする 30">
            <a:extLst>
              <a:ext uri="{FF2B5EF4-FFF2-40B4-BE49-F238E27FC236}">
                <a16:creationId xmlns:a16="http://schemas.microsoft.com/office/drawing/2014/main" id="{23F2BA34-61F5-6798-F6B4-A671BCCAFFB6}"/>
              </a:ext>
            </a:extLst>
          </p:cNvPr>
          <p:cNvSpPr/>
          <p:nvPr/>
        </p:nvSpPr>
        <p:spPr>
          <a:xfrm>
            <a:off x="3586314" y="3058927"/>
            <a:ext cx="1654290" cy="494199"/>
          </a:xfrm>
          <a:prstGeom prst="roundRect">
            <a:avLst>
              <a:gd name="adj" fmla="val 18464"/>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kumimoji="1"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108" dirty="0">
                <a:solidFill>
                  <a:schemeClr val="tx1"/>
                </a:solidFill>
                <a:latin typeface="HGP創英角ﾎﾟｯﾌﾟ体" panose="040B0A00000000000000" pitchFamily="50" charset="-128"/>
                <a:ea typeface="HGP創英角ﾎﾟｯﾌﾟ体" panose="040B0A00000000000000" pitchFamily="50" charset="-128"/>
              </a:rPr>
              <a:t>小・中学部、高等部</a:t>
            </a:r>
            <a:endParaRPr kumimoji="1"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2" name="テキスト ボックス 51">
            <a:extLst>
              <a:ext uri="{FF2B5EF4-FFF2-40B4-BE49-F238E27FC236}">
                <a16:creationId xmlns:a16="http://schemas.microsoft.com/office/drawing/2014/main" id="{52B04780-A9A3-12C4-24C0-548CF91B35AC}"/>
              </a:ext>
            </a:extLst>
          </p:cNvPr>
          <p:cNvSpPr txBox="1"/>
          <p:nvPr/>
        </p:nvSpPr>
        <p:spPr>
          <a:xfrm>
            <a:off x="3638159" y="1725316"/>
            <a:ext cx="1530087" cy="376385"/>
          </a:xfrm>
          <a:prstGeom prst="rect">
            <a:avLst/>
          </a:prstGeom>
          <a:solidFill>
            <a:schemeClr val="accent1"/>
          </a:solidFill>
        </p:spPr>
        <p:txBody>
          <a:bodyPr wrap="square">
            <a:spAutoFit/>
          </a:bodyPr>
          <a:lstStyle/>
          <a:p>
            <a:pPr algn="ctr"/>
            <a:r>
              <a:rPr kumimoji="1" lang="ja-JP" altLang="en-US" sz="1846" dirty="0">
                <a:solidFill>
                  <a:schemeClr val="bg1"/>
                </a:solidFill>
                <a:latin typeface="ＤＦ特太ゴシック体" panose="020B0509000000000000" pitchFamily="49" charset="-128"/>
                <a:ea typeface="ＤＦ特太ゴシック体" panose="020B0509000000000000" pitchFamily="49" charset="-128"/>
              </a:rPr>
              <a:t>就学後</a:t>
            </a:r>
          </a:p>
        </p:txBody>
      </p:sp>
      <p:sp>
        <p:nvSpPr>
          <p:cNvPr id="65" name="四角形: 角を丸くする 30">
            <a:extLst>
              <a:ext uri="{FF2B5EF4-FFF2-40B4-BE49-F238E27FC236}">
                <a16:creationId xmlns:a16="http://schemas.microsoft.com/office/drawing/2014/main" id="{23F2BA34-61F5-6798-F6B4-A671BCCAFFB6}"/>
              </a:ext>
            </a:extLst>
          </p:cNvPr>
          <p:cNvSpPr/>
          <p:nvPr/>
        </p:nvSpPr>
        <p:spPr>
          <a:xfrm>
            <a:off x="2998477" y="4012063"/>
            <a:ext cx="2837872" cy="1026944"/>
          </a:xfrm>
          <a:prstGeom prst="roundRect">
            <a:avLst>
              <a:gd name="adj" fmla="val 8117"/>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969"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四角形: 角を丸くする 26">
            <a:extLst>
              <a:ext uri="{FF2B5EF4-FFF2-40B4-BE49-F238E27FC236}">
                <a16:creationId xmlns:a16="http://schemas.microsoft.com/office/drawing/2014/main" id="{BC89846E-566D-A9B7-1834-C06D992D92A8}"/>
              </a:ext>
            </a:extLst>
          </p:cNvPr>
          <p:cNvSpPr/>
          <p:nvPr/>
        </p:nvSpPr>
        <p:spPr>
          <a:xfrm>
            <a:off x="3069932" y="4289508"/>
            <a:ext cx="1348427" cy="688887"/>
          </a:xfrm>
          <a:prstGeom prst="roundRect">
            <a:avLst>
              <a:gd name="adj" fmla="val 10954"/>
            </a:avLst>
          </a:prstGeom>
          <a:solidFill>
            <a:schemeClr val="accent2">
              <a:lumMod val="20000"/>
              <a:lumOff val="80000"/>
            </a:scheme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108" dirty="0">
                <a:solidFill>
                  <a:schemeClr val="tx1"/>
                </a:solidFill>
                <a:latin typeface="HGP創英角ﾎﾟｯﾌﾟ体" panose="040B0A00000000000000" pitchFamily="50" charset="-128"/>
                <a:ea typeface="HGP創英角ﾎﾟｯﾌﾟ体" panose="040B0A00000000000000" pitchFamily="50" charset="-128"/>
              </a:rPr>
              <a:t>通常の学級</a:t>
            </a:r>
            <a:endParaRPr kumimoji="1" lang="ja-JP" altLang="en-US" sz="1108" dirty="0">
              <a:solidFill>
                <a:schemeClr val="tx1"/>
              </a:solidFill>
            </a:endParaRPr>
          </a:p>
        </p:txBody>
      </p:sp>
      <p:sp>
        <p:nvSpPr>
          <p:cNvPr id="67" name="四角形: 角を丸くする 27">
            <a:extLst>
              <a:ext uri="{FF2B5EF4-FFF2-40B4-BE49-F238E27FC236}">
                <a16:creationId xmlns:a16="http://schemas.microsoft.com/office/drawing/2014/main" id="{5BC12AF6-9115-AE59-87EA-7D15313FDDC0}"/>
              </a:ext>
            </a:extLst>
          </p:cNvPr>
          <p:cNvSpPr/>
          <p:nvPr/>
        </p:nvSpPr>
        <p:spPr>
          <a:xfrm>
            <a:off x="3173496" y="4567509"/>
            <a:ext cx="1167787" cy="340836"/>
          </a:xfrm>
          <a:prstGeom prst="roundRect">
            <a:avLst>
              <a:gd name="adj" fmla="val 19153"/>
            </a:avLst>
          </a:prstGeom>
          <a:solidFill>
            <a:schemeClr val="accent4">
              <a:lumMod val="20000"/>
              <a:lumOff val="80000"/>
            </a:scheme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latin typeface="HGP創英角ﾎﾟｯﾌﾟ体" panose="040B0A00000000000000" pitchFamily="50" charset="-128"/>
                <a:ea typeface="HGP創英角ﾎﾟｯﾌﾟ体" panose="040B0A00000000000000" pitchFamily="50" charset="-128"/>
              </a:rPr>
              <a:t>通級による指導</a:t>
            </a:r>
            <a:endParaRPr kumimoji="1"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68" name="四角形: 角を丸くする 26">
            <a:extLst>
              <a:ext uri="{FF2B5EF4-FFF2-40B4-BE49-F238E27FC236}">
                <a16:creationId xmlns:a16="http://schemas.microsoft.com/office/drawing/2014/main" id="{BC89846E-566D-A9B7-1834-C06D992D92A8}"/>
              </a:ext>
            </a:extLst>
          </p:cNvPr>
          <p:cNvSpPr/>
          <p:nvPr/>
        </p:nvSpPr>
        <p:spPr>
          <a:xfrm>
            <a:off x="4489147" y="4430280"/>
            <a:ext cx="1275356" cy="483630"/>
          </a:xfrm>
          <a:prstGeom prst="roundRect">
            <a:avLst>
              <a:gd name="adj" fmla="val 16013"/>
            </a:avLst>
          </a:prstGeom>
          <a:solidFill>
            <a:schemeClr val="accent2">
              <a:lumMod val="20000"/>
              <a:lumOff val="80000"/>
            </a:scheme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1385"/>
              </a:lnSpc>
            </a:pPr>
            <a:r>
              <a:rPr kumimoji="1" lang="ja-JP" altLang="en-US" sz="1108" dirty="0">
                <a:solidFill>
                  <a:schemeClr val="tx1"/>
                </a:solidFill>
                <a:latin typeface="HGP創英角ﾎﾟｯﾌﾟ体" panose="040B0A00000000000000" pitchFamily="50" charset="-128"/>
                <a:ea typeface="HGP創英角ﾎﾟｯﾌﾟ体" panose="040B0A00000000000000" pitchFamily="50" charset="-128"/>
              </a:rPr>
              <a:t>特別支援学級</a:t>
            </a:r>
            <a:endParaRPr kumimoji="1"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a:p>
            <a:pPr algn="ctr">
              <a:lnSpc>
                <a:spcPts val="1385"/>
              </a:lnSpc>
            </a:pPr>
            <a:r>
              <a:rPr kumimoji="1" lang="ja-JP" altLang="en-US" sz="1108" dirty="0">
                <a:solidFill>
                  <a:schemeClr val="tx1"/>
                </a:solidFill>
                <a:latin typeface="HGP創英角ﾎﾟｯﾌﾟ体" panose="040B0A00000000000000" pitchFamily="50" charset="-128"/>
                <a:ea typeface="HGP創英角ﾎﾟｯﾌﾟ体" panose="040B0A00000000000000" pitchFamily="50" charset="-128"/>
              </a:rPr>
              <a:t>（小・中学校のみ）</a:t>
            </a:r>
            <a:endParaRPr kumimoji="1"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p:txBody>
      </p:sp>
      <p:pic>
        <p:nvPicPr>
          <p:cNvPr id="1030" name="Picture 6" descr="塾の講師のイラスト | かわいいフリー素材集 いらすとや">
            <a:extLst>
              <a:ext uri="{FF2B5EF4-FFF2-40B4-BE49-F238E27FC236}">
                <a16:creationId xmlns:a16="http://schemas.microsoft.com/office/drawing/2014/main" id="{84EDA23B-3BE7-C86D-1A6F-21046CFDEB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557" y="3021834"/>
            <a:ext cx="622066" cy="568385"/>
          </a:xfrm>
          <a:prstGeom prst="rect">
            <a:avLst/>
          </a:prstGeom>
          <a:noFill/>
          <a:extLst>
            <a:ext uri="{909E8E84-426E-40DD-AFC4-6F175D3DCCD1}">
              <a14:hiddenFill xmlns:a14="http://schemas.microsoft.com/office/drawing/2010/main">
                <a:solidFill>
                  <a:srgbClr val="FFFFFF"/>
                </a:solidFill>
              </a14:hiddenFill>
            </a:ext>
          </a:extLst>
        </p:spPr>
      </p:pic>
      <p:sp>
        <p:nvSpPr>
          <p:cNvPr id="76" name="四角形: 角を丸くする 29">
            <a:extLst>
              <a:ext uri="{FF2B5EF4-FFF2-40B4-BE49-F238E27FC236}">
                <a16:creationId xmlns:a16="http://schemas.microsoft.com/office/drawing/2014/main" id="{F91BBDE1-B9A5-64CC-05CA-1363071A37FB}"/>
              </a:ext>
            </a:extLst>
          </p:cNvPr>
          <p:cNvSpPr/>
          <p:nvPr/>
        </p:nvSpPr>
        <p:spPr>
          <a:xfrm>
            <a:off x="3204420" y="5867615"/>
            <a:ext cx="2640235" cy="627790"/>
          </a:xfrm>
          <a:prstGeom prst="cloudCallout">
            <a:avLst>
              <a:gd name="adj1" fmla="val -24560"/>
              <a:gd name="adj2" fmla="val 44986"/>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8"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7" name="四角形: 角を丸くする 29">
            <a:extLst>
              <a:ext uri="{FF2B5EF4-FFF2-40B4-BE49-F238E27FC236}">
                <a16:creationId xmlns:a16="http://schemas.microsoft.com/office/drawing/2014/main" id="{F91BBDE1-B9A5-64CC-05CA-1363071A37FB}"/>
              </a:ext>
            </a:extLst>
          </p:cNvPr>
          <p:cNvSpPr/>
          <p:nvPr/>
        </p:nvSpPr>
        <p:spPr>
          <a:xfrm>
            <a:off x="3032207" y="5207815"/>
            <a:ext cx="2799467" cy="678918"/>
          </a:xfrm>
          <a:prstGeom prst="cloudCallout">
            <a:avLst>
              <a:gd name="adj1" fmla="val -48954"/>
              <a:gd name="adj2" fmla="val -46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8"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1" name="四角形: 角を丸くする 37">
            <a:extLst>
              <a:ext uri="{FF2B5EF4-FFF2-40B4-BE49-F238E27FC236}">
                <a16:creationId xmlns:a16="http://schemas.microsoft.com/office/drawing/2014/main" id="{B2B8D7AA-90FE-81BA-DBB1-6B3140E0D773}"/>
              </a:ext>
            </a:extLst>
          </p:cNvPr>
          <p:cNvSpPr/>
          <p:nvPr/>
        </p:nvSpPr>
        <p:spPr>
          <a:xfrm>
            <a:off x="91355" y="3195650"/>
            <a:ext cx="2733652" cy="3280561"/>
          </a:xfrm>
          <a:prstGeom prst="roundRect">
            <a:avLst>
              <a:gd name="adj" fmla="val 5088"/>
            </a:avLst>
          </a:prstGeom>
          <a:solidFill>
            <a:schemeClr val="accent5">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0" name="四角形: 角を丸くする 38">
            <a:extLst>
              <a:ext uri="{FF2B5EF4-FFF2-40B4-BE49-F238E27FC236}">
                <a16:creationId xmlns:a16="http://schemas.microsoft.com/office/drawing/2014/main" id="{7012E6CE-E48E-CA52-22EF-720D7C329DF1}"/>
              </a:ext>
            </a:extLst>
          </p:cNvPr>
          <p:cNvSpPr/>
          <p:nvPr/>
        </p:nvSpPr>
        <p:spPr>
          <a:xfrm>
            <a:off x="927827" y="6065933"/>
            <a:ext cx="1773237" cy="318860"/>
          </a:xfrm>
          <a:prstGeom prst="wedgeRoundRectCallout">
            <a:avLst>
              <a:gd name="adj1" fmla="val -55652"/>
              <a:gd name="adj2" fmla="val -13482"/>
              <a:gd name="adj3" fmla="val 16667"/>
            </a:avLst>
          </a:prstGeom>
          <a:solidFill>
            <a:schemeClr val="bg1"/>
          </a:solidFill>
          <a:ln w="190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Ｑ２　就学の仕組みは？</a:t>
            </a:r>
          </a:p>
        </p:txBody>
      </p:sp>
      <p:sp>
        <p:nvSpPr>
          <p:cNvPr id="85" name="四角形: 角を丸くする 38">
            <a:extLst>
              <a:ext uri="{FF2B5EF4-FFF2-40B4-BE49-F238E27FC236}">
                <a16:creationId xmlns:a16="http://schemas.microsoft.com/office/drawing/2014/main" id="{7012E6CE-E48E-CA52-22EF-720D7C329DF1}"/>
              </a:ext>
            </a:extLst>
          </p:cNvPr>
          <p:cNvSpPr/>
          <p:nvPr/>
        </p:nvSpPr>
        <p:spPr>
          <a:xfrm>
            <a:off x="161426" y="2270975"/>
            <a:ext cx="2623280" cy="633998"/>
          </a:xfrm>
          <a:prstGeom prst="cloudCallout">
            <a:avLst>
              <a:gd name="adj1" fmla="val -16683"/>
              <a:gd name="adj2" fmla="val 43460"/>
            </a:avLst>
          </a:prstGeom>
          <a:noFill/>
          <a:ln w="190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endParaRPr kumimoji="1" lang="ja-JP" altLang="en-US" sz="1292"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2" name="四角形: 角を丸くする 29">
            <a:extLst>
              <a:ext uri="{FF2B5EF4-FFF2-40B4-BE49-F238E27FC236}">
                <a16:creationId xmlns:a16="http://schemas.microsoft.com/office/drawing/2014/main" id="{F91BBDE1-B9A5-64CC-05CA-1363071A37FB}"/>
              </a:ext>
            </a:extLst>
          </p:cNvPr>
          <p:cNvSpPr/>
          <p:nvPr/>
        </p:nvSpPr>
        <p:spPr>
          <a:xfrm>
            <a:off x="3003898" y="2692999"/>
            <a:ext cx="2840603" cy="293125"/>
          </a:xfrm>
          <a:prstGeom prst="wedgeRoundRectCallout">
            <a:avLst>
              <a:gd name="adj1" fmla="val -17058"/>
              <a:gd name="adj2" fmla="val -72954"/>
              <a:gd name="adj3" fmla="val 16667"/>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Ｑ３　学びの場ってどんなところ？</a:t>
            </a:r>
          </a:p>
        </p:txBody>
      </p:sp>
      <p:pic>
        <p:nvPicPr>
          <p:cNvPr id="1032" name="Picture 8" descr="学校のフリーイラスト Clip art of japanese school">
            <a:extLst>
              <a:ext uri="{FF2B5EF4-FFF2-40B4-BE49-F238E27FC236}">
                <a16:creationId xmlns:a16="http://schemas.microsoft.com/office/drawing/2014/main" id="{DB04CD0A-631F-0E51-B831-45E0BDB035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388" y="1762036"/>
            <a:ext cx="929237" cy="929237"/>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9450D16E-B5F0-4AF7-9599-C774ABABA46B}"/>
              </a:ext>
            </a:extLst>
          </p:cNvPr>
          <p:cNvSpPr/>
          <p:nvPr/>
        </p:nvSpPr>
        <p:spPr>
          <a:xfrm>
            <a:off x="6073579" y="1375969"/>
            <a:ext cx="2686206" cy="3439010"/>
          </a:xfrm>
          <a:prstGeom prst="roundRect">
            <a:avLst>
              <a:gd name="adj" fmla="val 4472"/>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12" name="テキスト ボックス 11">
            <a:extLst>
              <a:ext uri="{FF2B5EF4-FFF2-40B4-BE49-F238E27FC236}">
                <a16:creationId xmlns:a16="http://schemas.microsoft.com/office/drawing/2014/main" id="{52B04780-A9A3-12C4-24C0-548CF91B35AC}"/>
              </a:ext>
            </a:extLst>
          </p:cNvPr>
          <p:cNvSpPr txBox="1"/>
          <p:nvPr/>
        </p:nvSpPr>
        <p:spPr>
          <a:xfrm>
            <a:off x="6759607" y="1196340"/>
            <a:ext cx="1448293" cy="376385"/>
          </a:xfrm>
          <a:prstGeom prst="rect">
            <a:avLst/>
          </a:prstGeom>
          <a:solidFill>
            <a:schemeClr val="accent1"/>
          </a:solidFill>
        </p:spPr>
        <p:txBody>
          <a:bodyPr wrap="square">
            <a:spAutoFit/>
          </a:bodyPr>
          <a:lstStyle/>
          <a:p>
            <a:pPr algn="ctr"/>
            <a:r>
              <a:rPr kumimoji="1" lang="ja-JP" altLang="en-US" sz="1846" dirty="0">
                <a:solidFill>
                  <a:schemeClr val="bg1"/>
                </a:solidFill>
                <a:latin typeface="ＤＦ特太ゴシック体" panose="020B0509000000000000" pitchFamily="49" charset="-128"/>
                <a:ea typeface="ＤＦ特太ゴシック体" panose="020B0509000000000000" pitchFamily="49" charset="-128"/>
              </a:rPr>
              <a:t>卒業後</a:t>
            </a:r>
          </a:p>
        </p:txBody>
      </p:sp>
      <p:sp>
        <p:nvSpPr>
          <p:cNvPr id="40" name="四角形: 角を丸くする 39">
            <a:extLst>
              <a:ext uri="{FF2B5EF4-FFF2-40B4-BE49-F238E27FC236}">
                <a16:creationId xmlns:a16="http://schemas.microsoft.com/office/drawing/2014/main" id="{A8ED4C17-0FF6-02B5-9FA2-C544A741BC10}"/>
              </a:ext>
            </a:extLst>
          </p:cNvPr>
          <p:cNvSpPr/>
          <p:nvPr/>
        </p:nvSpPr>
        <p:spPr>
          <a:xfrm>
            <a:off x="6155708" y="2113145"/>
            <a:ext cx="1728777" cy="1365615"/>
          </a:xfrm>
          <a:prstGeom prst="roundRect">
            <a:avLst>
              <a:gd name="adj" fmla="val 7137"/>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3" name="テキスト ボックス 42">
            <a:extLst>
              <a:ext uri="{FF2B5EF4-FFF2-40B4-BE49-F238E27FC236}">
                <a16:creationId xmlns:a16="http://schemas.microsoft.com/office/drawing/2014/main" id="{8EBF121D-7A30-7FE8-26F7-F8453C6873C9}"/>
              </a:ext>
            </a:extLst>
          </p:cNvPr>
          <p:cNvSpPr txBox="1"/>
          <p:nvPr/>
        </p:nvSpPr>
        <p:spPr>
          <a:xfrm>
            <a:off x="6182560" y="2835255"/>
            <a:ext cx="1422931" cy="603820"/>
          </a:xfrm>
          <a:prstGeom prst="rect">
            <a:avLst/>
          </a:prstGeom>
          <a:noFill/>
        </p:spPr>
        <p:txBody>
          <a:bodyPr wrap="square">
            <a:spAutoFit/>
          </a:bodyPr>
          <a:lstStyle/>
          <a:p>
            <a:r>
              <a:rPr kumimoji="1" lang="ja-JP" altLang="en-US" sz="1108" dirty="0">
                <a:latin typeface="HGP創英角ﾎﾟｯﾌﾟ体" panose="040B0A00000000000000" pitchFamily="50" charset="-128"/>
                <a:ea typeface="HGP創英角ﾎﾟｯﾌﾟ体" panose="040B0A00000000000000" pitchFamily="50" charset="-128"/>
              </a:rPr>
              <a:t>・就労移行支援</a:t>
            </a:r>
            <a:endParaRPr kumimoji="1" lang="en-US" altLang="ja-JP" sz="1108" dirty="0">
              <a:latin typeface="HGP創英角ﾎﾟｯﾌﾟ体" panose="040B0A00000000000000" pitchFamily="50" charset="-128"/>
              <a:ea typeface="HGP創英角ﾎﾟｯﾌﾟ体" panose="040B0A00000000000000" pitchFamily="50" charset="-128"/>
            </a:endParaRPr>
          </a:p>
          <a:p>
            <a:r>
              <a:rPr kumimoji="1" lang="ja-JP" altLang="en-US" sz="1108" dirty="0">
                <a:latin typeface="HGP創英角ﾎﾟｯﾌﾟ体" panose="040B0A00000000000000" pitchFamily="50" charset="-128"/>
                <a:ea typeface="HGP創英角ﾎﾟｯﾌﾟ体" panose="040B0A00000000000000" pitchFamily="50" charset="-128"/>
              </a:rPr>
              <a:t>・就労継続支援</a:t>
            </a:r>
            <a:r>
              <a:rPr kumimoji="1" lang="en-US" altLang="ja-JP" sz="1108" dirty="0">
                <a:latin typeface="HGP創英角ﾎﾟｯﾌﾟ体" panose="040B0A00000000000000" pitchFamily="50" charset="-128"/>
                <a:ea typeface="HGP創英角ﾎﾟｯﾌﾟ体" panose="040B0A00000000000000" pitchFamily="50" charset="-128"/>
              </a:rPr>
              <a:t>A</a:t>
            </a:r>
            <a:r>
              <a:rPr kumimoji="1" lang="ja-JP" altLang="en-US" sz="1108" dirty="0">
                <a:latin typeface="HGP創英角ﾎﾟｯﾌﾟ体" panose="040B0A00000000000000" pitchFamily="50" charset="-128"/>
                <a:ea typeface="HGP創英角ﾎﾟｯﾌﾟ体" panose="040B0A00000000000000" pitchFamily="50" charset="-128"/>
              </a:rPr>
              <a:t>型</a:t>
            </a:r>
            <a:endParaRPr kumimoji="1" lang="en-US" altLang="ja-JP" sz="1108" dirty="0">
              <a:latin typeface="HGP創英角ﾎﾟｯﾌﾟ体" panose="040B0A00000000000000" pitchFamily="50" charset="-128"/>
              <a:ea typeface="HGP創英角ﾎﾟｯﾌﾟ体" panose="040B0A00000000000000" pitchFamily="50" charset="-128"/>
            </a:endParaRPr>
          </a:p>
          <a:p>
            <a:r>
              <a:rPr kumimoji="1" lang="ja-JP" altLang="en-US" sz="1108" dirty="0">
                <a:latin typeface="HGP創英角ﾎﾟｯﾌﾟ体" panose="040B0A00000000000000" pitchFamily="50" charset="-128"/>
                <a:ea typeface="HGP創英角ﾎﾟｯﾌﾟ体" panose="040B0A00000000000000" pitchFamily="50" charset="-128"/>
              </a:rPr>
              <a:t>・就労継続支援</a:t>
            </a:r>
            <a:r>
              <a:rPr kumimoji="1" lang="en-US" altLang="ja-JP" sz="1108" dirty="0">
                <a:latin typeface="HGP創英角ﾎﾟｯﾌﾟ体" panose="040B0A00000000000000" pitchFamily="50" charset="-128"/>
                <a:ea typeface="HGP創英角ﾎﾟｯﾌﾟ体" panose="040B0A00000000000000" pitchFamily="50" charset="-128"/>
              </a:rPr>
              <a:t>B</a:t>
            </a:r>
            <a:r>
              <a:rPr kumimoji="1" lang="ja-JP" altLang="en-US" sz="1108" dirty="0">
                <a:latin typeface="HGP創英角ﾎﾟｯﾌﾟ体" panose="040B0A00000000000000" pitchFamily="50" charset="-128"/>
                <a:ea typeface="HGP創英角ﾎﾟｯﾌﾟ体" panose="040B0A00000000000000" pitchFamily="50" charset="-128"/>
              </a:rPr>
              <a:t>型</a:t>
            </a:r>
            <a:endParaRPr kumimoji="1" lang="en-US" altLang="ja-JP" sz="1108" dirty="0">
              <a:latin typeface="HGP創英角ﾎﾟｯﾌﾟ体" panose="040B0A00000000000000" pitchFamily="50" charset="-128"/>
              <a:ea typeface="HGP創英角ﾎﾟｯﾌﾟ体" panose="040B0A00000000000000" pitchFamily="50" charset="-128"/>
            </a:endParaRPr>
          </a:p>
        </p:txBody>
      </p:sp>
      <p:sp>
        <p:nvSpPr>
          <p:cNvPr id="60" name="テキスト ボックス 59">
            <a:extLst>
              <a:ext uri="{FF2B5EF4-FFF2-40B4-BE49-F238E27FC236}">
                <a16:creationId xmlns:a16="http://schemas.microsoft.com/office/drawing/2014/main" id="{3228049E-2C4D-1F05-1E50-FA1806D38DCE}"/>
              </a:ext>
            </a:extLst>
          </p:cNvPr>
          <p:cNvSpPr txBox="1"/>
          <p:nvPr/>
        </p:nvSpPr>
        <p:spPr>
          <a:xfrm>
            <a:off x="6180616" y="2340144"/>
            <a:ext cx="1627480" cy="262829"/>
          </a:xfrm>
          <a:prstGeom prst="rect">
            <a:avLst/>
          </a:prstGeom>
          <a:noFill/>
        </p:spPr>
        <p:txBody>
          <a:bodyPr wrap="square">
            <a:spAutoFit/>
          </a:bodyPr>
          <a:lstStyle/>
          <a:p>
            <a:r>
              <a:rPr kumimoji="1" lang="ja-JP" altLang="en-US" sz="1108" dirty="0">
                <a:latin typeface="HGP創英角ﾎﾟｯﾌﾟ体" panose="040B0A00000000000000" pitchFamily="50" charset="-128"/>
                <a:ea typeface="HGP創英角ﾎﾟｯﾌﾟ体" panose="040B0A00000000000000" pitchFamily="50" charset="-128"/>
              </a:rPr>
              <a:t>・企業での障がい者雇用</a:t>
            </a:r>
            <a:endParaRPr kumimoji="1" lang="en-US" altLang="ja-JP" sz="1108" dirty="0">
              <a:latin typeface="HGP創英角ﾎﾟｯﾌﾟ体" panose="040B0A00000000000000" pitchFamily="50" charset="-128"/>
              <a:ea typeface="HGP創英角ﾎﾟｯﾌﾟ体" panose="040B0A00000000000000" pitchFamily="50" charset="-128"/>
            </a:endParaRPr>
          </a:p>
        </p:txBody>
      </p:sp>
      <p:sp>
        <p:nvSpPr>
          <p:cNvPr id="17" name="四角形: 角を丸くする 40">
            <a:extLst>
              <a:ext uri="{FF2B5EF4-FFF2-40B4-BE49-F238E27FC236}">
                <a16:creationId xmlns:a16="http://schemas.microsoft.com/office/drawing/2014/main" id="{C2E81F52-472D-7A82-5DD0-019831F4332C}"/>
              </a:ext>
            </a:extLst>
          </p:cNvPr>
          <p:cNvSpPr/>
          <p:nvPr/>
        </p:nvSpPr>
        <p:spPr>
          <a:xfrm>
            <a:off x="6160775" y="2113200"/>
            <a:ext cx="1723710" cy="232615"/>
          </a:xfrm>
          <a:prstGeom prst="roundRect">
            <a:avLst>
              <a:gd name="adj" fmla="val 3020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108" b="1" dirty="0">
                <a:solidFill>
                  <a:schemeClr val="bg1"/>
                </a:solidFill>
                <a:latin typeface="HG丸ｺﾞｼｯｸM-PRO" panose="020F0600000000000000" pitchFamily="50" charset="-128"/>
                <a:ea typeface="HG丸ｺﾞｼｯｸM-PRO" panose="020F0600000000000000" pitchFamily="50" charset="-128"/>
              </a:rPr>
              <a:t>一般企業での就労</a:t>
            </a:r>
          </a:p>
        </p:txBody>
      </p:sp>
      <p:sp>
        <p:nvSpPr>
          <p:cNvPr id="18" name="四角形: 角を丸くする 40">
            <a:extLst>
              <a:ext uri="{FF2B5EF4-FFF2-40B4-BE49-F238E27FC236}">
                <a16:creationId xmlns:a16="http://schemas.microsoft.com/office/drawing/2014/main" id="{F47EEC4A-6B3C-2DEF-B169-64F38E3277D7}"/>
              </a:ext>
            </a:extLst>
          </p:cNvPr>
          <p:cNvSpPr/>
          <p:nvPr/>
        </p:nvSpPr>
        <p:spPr>
          <a:xfrm>
            <a:off x="6150220" y="2615121"/>
            <a:ext cx="1734265" cy="232615"/>
          </a:xfrm>
          <a:prstGeom prst="roundRect">
            <a:avLst>
              <a:gd name="adj" fmla="val 3020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108" b="1" spc="-92" dirty="0">
                <a:solidFill>
                  <a:schemeClr val="bg1"/>
                </a:solidFill>
                <a:latin typeface="HG丸ｺﾞｼｯｸM-PRO" panose="020F0600000000000000" pitchFamily="50" charset="-128"/>
                <a:ea typeface="HG丸ｺﾞｼｯｸM-PRO" panose="020F0600000000000000" pitchFamily="50" charset="-128"/>
              </a:rPr>
              <a:t>福祉制度を活用した就労</a:t>
            </a:r>
          </a:p>
        </p:txBody>
      </p:sp>
      <p:sp>
        <p:nvSpPr>
          <p:cNvPr id="20" name="四角形: 角を丸くする 19">
            <a:extLst>
              <a:ext uri="{FF2B5EF4-FFF2-40B4-BE49-F238E27FC236}">
                <a16:creationId xmlns:a16="http://schemas.microsoft.com/office/drawing/2014/main" id="{CE333D8F-62DC-2AB0-46D4-F617BA7B5C06}"/>
              </a:ext>
            </a:extLst>
          </p:cNvPr>
          <p:cNvSpPr/>
          <p:nvPr/>
        </p:nvSpPr>
        <p:spPr>
          <a:xfrm>
            <a:off x="6799384" y="4068628"/>
            <a:ext cx="1871598" cy="664615"/>
          </a:xfrm>
          <a:prstGeom prst="roundRect">
            <a:avLst>
              <a:gd name="adj" fmla="val 17901"/>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9" name="四角形: 角を丸くする 18">
            <a:extLst>
              <a:ext uri="{FF2B5EF4-FFF2-40B4-BE49-F238E27FC236}">
                <a16:creationId xmlns:a16="http://schemas.microsoft.com/office/drawing/2014/main" id="{708A110F-19FA-89DF-2670-718AAA8F7DEF}"/>
              </a:ext>
            </a:extLst>
          </p:cNvPr>
          <p:cNvSpPr/>
          <p:nvPr/>
        </p:nvSpPr>
        <p:spPr>
          <a:xfrm>
            <a:off x="6795919" y="4067139"/>
            <a:ext cx="1875063" cy="232615"/>
          </a:xfrm>
          <a:prstGeom prst="roundRect">
            <a:avLst>
              <a:gd name="adj" fmla="val 4132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108" b="1" dirty="0">
                <a:solidFill>
                  <a:schemeClr val="bg1"/>
                </a:solidFill>
                <a:latin typeface="HG丸ｺﾞｼｯｸM-PRO" panose="020F0600000000000000" pitchFamily="50" charset="-128"/>
                <a:ea typeface="HG丸ｺﾞｼｯｸM-PRO" panose="020F0600000000000000" pitchFamily="50" charset="-128"/>
              </a:rPr>
              <a:t>生活の場</a:t>
            </a:r>
          </a:p>
        </p:txBody>
      </p:sp>
      <p:sp>
        <p:nvSpPr>
          <p:cNvPr id="21" name="テキスト ボックス 20">
            <a:extLst>
              <a:ext uri="{FF2B5EF4-FFF2-40B4-BE49-F238E27FC236}">
                <a16:creationId xmlns:a16="http://schemas.microsoft.com/office/drawing/2014/main" id="{08EC2D3E-28ED-C080-A350-06028578BCC5}"/>
              </a:ext>
            </a:extLst>
          </p:cNvPr>
          <p:cNvSpPr txBox="1"/>
          <p:nvPr/>
        </p:nvSpPr>
        <p:spPr>
          <a:xfrm>
            <a:off x="6822715" y="4285181"/>
            <a:ext cx="1312918" cy="433324"/>
          </a:xfrm>
          <a:prstGeom prst="rect">
            <a:avLst/>
          </a:prstGeom>
          <a:noFill/>
        </p:spPr>
        <p:txBody>
          <a:bodyPr wrap="square">
            <a:spAutoFit/>
          </a:bodyPr>
          <a:lstStyle/>
          <a:p>
            <a:r>
              <a:rPr kumimoji="1" lang="ja-JP" altLang="en-US" sz="1108" dirty="0">
                <a:latin typeface="HGP創英角ﾎﾟｯﾌﾟ体" panose="040B0A00000000000000" pitchFamily="50" charset="-128"/>
                <a:ea typeface="HGP創英角ﾎﾟｯﾌﾟ体" panose="040B0A00000000000000" pitchFamily="50" charset="-128"/>
              </a:rPr>
              <a:t>・グループホーム</a:t>
            </a:r>
            <a:endParaRPr kumimoji="1" lang="en-US" altLang="ja-JP" sz="1108" dirty="0">
              <a:latin typeface="HGP創英角ﾎﾟｯﾌﾟ体" panose="040B0A00000000000000" pitchFamily="50" charset="-128"/>
              <a:ea typeface="HGP創英角ﾎﾟｯﾌﾟ体" panose="040B0A00000000000000" pitchFamily="50" charset="-128"/>
            </a:endParaRPr>
          </a:p>
          <a:p>
            <a:r>
              <a:rPr kumimoji="1" lang="ja-JP" altLang="en-US" sz="1108" dirty="0">
                <a:latin typeface="HGP創英角ﾎﾟｯﾌﾟ体" panose="040B0A00000000000000" pitchFamily="50" charset="-128"/>
                <a:ea typeface="HGP創英角ﾎﾟｯﾌﾟ体" panose="040B0A00000000000000" pitchFamily="50" charset="-128"/>
              </a:rPr>
              <a:t>・施設入所</a:t>
            </a:r>
            <a:endParaRPr kumimoji="1" lang="en-US" altLang="ja-JP" sz="1108" dirty="0">
              <a:latin typeface="HGP創英角ﾎﾟｯﾌﾟ体" panose="040B0A00000000000000" pitchFamily="50" charset="-128"/>
              <a:ea typeface="HGP創英角ﾎﾟｯﾌﾟ体" panose="040B0A00000000000000" pitchFamily="50" charset="-128"/>
            </a:endParaRPr>
          </a:p>
        </p:txBody>
      </p:sp>
      <p:sp>
        <p:nvSpPr>
          <p:cNvPr id="47" name="吹き出し: 角を丸めた四角形 46">
            <a:extLst>
              <a:ext uri="{FF2B5EF4-FFF2-40B4-BE49-F238E27FC236}">
                <a16:creationId xmlns:a16="http://schemas.microsoft.com/office/drawing/2014/main" id="{544BF60F-9E5F-B080-225D-BC39AF921988}"/>
              </a:ext>
            </a:extLst>
          </p:cNvPr>
          <p:cNvSpPr/>
          <p:nvPr/>
        </p:nvSpPr>
        <p:spPr>
          <a:xfrm>
            <a:off x="6723212" y="1619758"/>
            <a:ext cx="2000553" cy="424230"/>
          </a:xfrm>
          <a:prstGeom prst="wedgeRoundRectCallout">
            <a:avLst>
              <a:gd name="adj1" fmla="val 25906"/>
              <a:gd name="adj2" fmla="val 79393"/>
              <a:gd name="adj3" fmla="val 16667"/>
            </a:avLst>
          </a:prstGeom>
          <a:solidFill>
            <a:schemeClr val="bg1"/>
          </a:solidFill>
          <a:ln w="190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Ｑ５　就労にはどんな制度</a:t>
            </a:r>
            <a:endParaRPr kumimoji="1"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　　 があるの？</a:t>
            </a:r>
          </a:p>
        </p:txBody>
      </p:sp>
      <p:pic>
        <p:nvPicPr>
          <p:cNvPr id="1034" name="Picture 10" descr="倉庫で働くライン工の男性のイラスト | かわいいフリー素材集 ...">
            <a:extLst>
              <a:ext uri="{FF2B5EF4-FFF2-40B4-BE49-F238E27FC236}">
                <a16:creationId xmlns:a16="http://schemas.microsoft.com/office/drawing/2014/main" id="{1556E0CA-1DAB-9EA2-D5DA-BCC4DE523D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031" y="1126563"/>
            <a:ext cx="983263" cy="985773"/>
          </a:xfrm>
          <a:prstGeom prst="rect">
            <a:avLst/>
          </a:prstGeom>
          <a:noFill/>
          <a:extLst>
            <a:ext uri="{909E8E84-426E-40DD-AFC4-6F175D3DCCD1}">
              <a14:hiddenFill xmlns:a14="http://schemas.microsoft.com/office/drawing/2010/main">
                <a:solidFill>
                  <a:srgbClr val="FFFFFF"/>
                </a:solidFill>
              </a14:hiddenFill>
            </a:ext>
          </a:extLst>
        </p:spPr>
      </p:pic>
      <p:sp>
        <p:nvSpPr>
          <p:cNvPr id="37" name="四角形: 角を丸くする 40">
            <a:extLst>
              <a:ext uri="{FF2B5EF4-FFF2-40B4-BE49-F238E27FC236}">
                <a16:creationId xmlns:a16="http://schemas.microsoft.com/office/drawing/2014/main" id="{03A0F76D-9A5D-6D21-3681-95667413B86F}"/>
              </a:ext>
            </a:extLst>
          </p:cNvPr>
          <p:cNvSpPr/>
          <p:nvPr/>
        </p:nvSpPr>
        <p:spPr>
          <a:xfrm>
            <a:off x="6356051" y="3564010"/>
            <a:ext cx="2314932" cy="430415"/>
          </a:xfrm>
          <a:prstGeom prst="wedgeRoundRectCallout">
            <a:avLst>
              <a:gd name="adj1" fmla="val 33585"/>
              <a:gd name="adj2" fmla="val -84443"/>
              <a:gd name="adj3" fmla="val 16667"/>
            </a:avLst>
          </a:prstGeom>
          <a:solidFill>
            <a:schemeClr val="bg1"/>
          </a:solidFill>
          <a:ln w="190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Ｑ６　就労や生活で困った時に</a:t>
            </a:r>
            <a:endParaRPr kumimoji="1"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　　 どこに相談したらいいの？</a:t>
            </a:r>
          </a:p>
        </p:txBody>
      </p:sp>
      <p:sp>
        <p:nvSpPr>
          <p:cNvPr id="41" name="吹き出し: 角を丸めた四角形 40">
            <a:extLst>
              <a:ext uri="{FF2B5EF4-FFF2-40B4-BE49-F238E27FC236}">
                <a16:creationId xmlns:a16="http://schemas.microsoft.com/office/drawing/2014/main" id="{0A2DDD2E-B423-5A44-D199-7C5FC112CB8D}"/>
              </a:ext>
            </a:extLst>
          </p:cNvPr>
          <p:cNvSpPr/>
          <p:nvPr/>
        </p:nvSpPr>
        <p:spPr>
          <a:xfrm>
            <a:off x="5940693" y="4864886"/>
            <a:ext cx="3086057" cy="264606"/>
          </a:xfrm>
          <a:prstGeom prst="wedgeRoundRectCallout">
            <a:avLst>
              <a:gd name="adj1" fmla="val -32716"/>
              <a:gd name="adj2" fmla="val -113018"/>
              <a:gd name="adj3" fmla="val 16667"/>
            </a:avLst>
          </a:prstGeom>
          <a:solidFill>
            <a:schemeClr val="bg1"/>
          </a:solidFill>
          <a:ln w="190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Ｑ７　生活の場にはどんなところがあるの？</a:t>
            </a:r>
          </a:p>
        </p:txBody>
      </p:sp>
      <p:sp>
        <p:nvSpPr>
          <p:cNvPr id="91" name="四角形: 角を丸くする 40">
            <a:extLst>
              <a:ext uri="{FF2B5EF4-FFF2-40B4-BE49-F238E27FC236}">
                <a16:creationId xmlns:a16="http://schemas.microsoft.com/office/drawing/2014/main" id="{0A2DDD2E-B423-5A44-D199-7C5FC112CB8D}"/>
              </a:ext>
            </a:extLst>
          </p:cNvPr>
          <p:cNvSpPr/>
          <p:nvPr/>
        </p:nvSpPr>
        <p:spPr>
          <a:xfrm>
            <a:off x="6150220" y="5205087"/>
            <a:ext cx="2809046" cy="609318"/>
          </a:xfrm>
          <a:prstGeom prst="cloudCallout">
            <a:avLst>
              <a:gd name="adj1" fmla="val -46050"/>
              <a:gd name="adj2" fmla="val 16534"/>
            </a:avLst>
          </a:prstGeom>
          <a:solidFill>
            <a:schemeClr val="bg1"/>
          </a:solidFill>
          <a:ln w="190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endParaRPr kumimoji="1" lang="ja-JP" altLang="en-US" sz="1292"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D653D954-5D8D-0E04-3B2F-312A134604F3}"/>
              </a:ext>
            </a:extLst>
          </p:cNvPr>
          <p:cNvSpPr/>
          <p:nvPr/>
        </p:nvSpPr>
        <p:spPr>
          <a:xfrm>
            <a:off x="6412373" y="5275374"/>
            <a:ext cx="1821018" cy="51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8" b="1" dirty="0">
                <a:solidFill>
                  <a:schemeClr val="accent6">
                    <a:lumMod val="50000"/>
                  </a:schemeClr>
                </a:solidFill>
                <a:latin typeface="HG丸ｺﾞｼｯｸM-PRO" panose="020F0600000000000000" pitchFamily="50" charset="-128"/>
                <a:ea typeface="HG丸ｺﾞｼｯｸM-PRO" panose="020F0600000000000000" pitchFamily="50" charset="-128"/>
              </a:rPr>
              <a:t>Ｑ</a:t>
            </a:r>
            <a:r>
              <a:rPr kumimoji="1" lang="en-US" altLang="ja-JP" sz="1108" b="1" dirty="0">
                <a:solidFill>
                  <a:schemeClr val="accent6">
                    <a:lumMod val="50000"/>
                  </a:schemeClr>
                </a:solidFill>
                <a:latin typeface="HG丸ｺﾞｼｯｸM-PRO" panose="020F0600000000000000" pitchFamily="50" charset="-128"/>
                <a:ea typeface="HG丸ｺﾞｼｯｸM-PRO" panose="020F0600000000000000" pitchFamily="50" charset="-128"/>
              </a:rPr>
              <a:t>11</a:t>
            </a:r>
            <a:r>
              <a:rPr kumimoji="1" lang="ja-JP" altLang="en-US" sz="1108" b="1" dirty="0">
                <a:solidFill>
                  <a:schemeClr val="accent6">
                    <a:lumMod val="50000"/>
                  </a:schemeClr>
                </a:solidFill>
                <a:latin typeface="HG丸ｺﾞｼｯｸM-PRO" panose="020F0600000000000000" pitchFamily="50" charset="-128"/>
                <a:ea typeface="HG丸ｺﾞｼｯｸM-PRO" panose="020F0600000000000000" pitchFamily="50" charset="-128"/>
              </a:rPr>
              <a:t>　卒業後の保護者は</a:t>
            </a:r>
          </a:p>
          <a:p>
            <a:r>
              <a:rPr kumimoji="1" lang="ja-JP" altLang="en-US" sz="1108" b="1" dirty="0">
                <a:solidFill>
                  <a:schemeClr val="accent6">
                    <a:lumMod val="50000"/>
                  </a:schemeClr>
                </a:solidFill>
                <a:latin typeface="HG丸ｺﾞｼｯｸM-PRO" panose="020F0600000000000000" pitchFamily="50" charset="-128"/>
                <a:ea typeface="HG丸ｺﾞｼｯｸM-PRO" panose="020F0600000000000000" pitchFamily="50" charset="-128"/>
              </a:rPr>
              <a:t>　　  どんな気持ち？</a:t>
            </a:r>
          </a:p>
        </p:txBody>
      </p:sp>
      <p:pic>
        <p:nvPicPr>
          <p:cNvPr id="7" name="Picture 2" descr="清掃業者のイラスト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9786" y="2801930"/>
            <a:ext cx="731022" cy="754604"/>
          </a:xfrm>
          <a:prstGeom prst="rect">
            <a:avLst/>
          </a:prstGeom>
          <a:noFill/>
          <a:extLst>
            <a:ext uri="{909E8E84-426E-40DD-AFC4-6F175D3DCCD1}">
              <a14:hiddenFill xmlns:a14="http://schemas.microsoft.com/office/drawing/2010/main">
                <a:solidFill>
                  <a:srgbClr val="FFFFFF"/>
                </a:solidFill>
              </a14:hiddenFill>
            </a:ext>
          </a:extLst>
        </p:spPr>
      </p:pic>
      <p:sp>
        <p:nvSpPr>
          <p:cNvPr id="73" name="四角形: 角を丸くする 40">
            <a:extLst>
              <a:ext uri="{FF2B5EF4-FFF2-40B4-BE49-F238E27FC236}">
                <a16:creationId xmlns:a16="http://schemas.microsoft.com/office/drawing/2014/main" id="{0A2DDD2E-B423-5A44-D199-7C5FC112CB8D}"/>
              </a:ext>
            </a:extLst>
          </p:cNvPr>
          <p:cNvSpPr/>
          <p:nvPr/>
        </p:nvSpPr>
        <p:spPr>
          <a:xfrm>
            <a:off x="6211086" y="5872684"/>
            <a:ext cx="2574545" cy="603527"/>
          </a:xfrm>
          <a:prstGeom prst="cloudCallout">
            <a:avLst>
              <a:gd name="adj1" fmla="val 47946"/>
              <a:gd name="adj2" fmla="val -13149"/>
            </a:avLst>
          </a:prstGeom>
          <a:solidFill>
            <a:schemeClr val="bg1"/>
          </a:solidFill>
          <a:ln w="190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endParaRPr kumimoji="1" lang="ja-JP" altLang="en-US" sz="1292"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3" name="四角形: 角を丸くする 40">
            <a:extLst>
              <a:ext uri="{FF2B5EF4-FFF2-40B4-BE49-F238E27FC236}">
                <a16:creationId xmlns:a16="http://schemas.microsoft.com/office/drawing/2014/main" id="{0A2DDD2E-B423-5A44-D199-7C5FC112CB8D}"/>
              </a:ext>
            </a:extLst>
          </p:cNvPr>
          <p:cNvSpPr/>
          <p:nvPr/>
        </p:nvSpPr>
        <p:spPr>
          <a:xfrm>
            <a:off x="6921467" y="5935543"/>
            <a:ext cx="1806083" cy="44833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accent6">
                    <a:lumMod val="50000"/>
                  </a:schemeClr>
                </a:solidFill>
                <a:latin typeface="HG丸ｺﾞｼｯｸM-PRO" panose="020F0600000000000000" pitchFamily="50" charset="-128"/>
                <a:ea typeface="HG丸ｺﾞｼｯｸM-PRO" panose="020F0600000000000000" pitchFamily="50" charset="-128"/>
              </a:rPr>
              <a:t>Ｑ</a:t>
            </a:r>
            <a:r>
              <a:rPr kumimoji="1" lang="en-US" altLang="ja-JP" sz="1108" b="1" dirty="0">
                <a:solidFill>
                  <a:schemeClr val="accent6">
                    <a:lumMod val="50000"/>
                  </a:schemeClr>
                </a:solidFill>
                <a:latin typeface="HG丸ｺﾞｼｯｸM-PRO" panose="020F0600000000000000" pitchFamily="50" charset="-128"/>
                <a:ea typeface="HG丸ｺﾞｼｯｸM-PRO" panose="020F0600000000000000" pitchFamily="50" charset="-128"/>
              </a:rPr>
              <a:t>12</a:t>
            </a:r>
            <a:r>
              <a:rPr kumimoji="1" lang="ja-JP" altLang="en-US" sz="1108" b="1" dirty="0">
                <a:solidFill>
                  <a:schemeClr val="accent6">
                    <a:lumMod val="50000"/>
                  </a:schemeClr>
                </a:solidFill>
                <a:latin typeface="HG丸ｺﾞｼｯｸM-PRO" panose="020F0600000000000000" pitchFamily="50" charset="-128"/>
                <a:ea typeface="HG丸ｺﾞｼｯｸM-PRO" panose="020F0600000000000000" pitchFamily="50" charset="-128"/>
              </a:rPr>
              <a:t>　卒業後の本人は</a:t>
            </a:r>
            <a:endParaRPr kumimoji="1" lang="en-US" altLang="ja-JP" sz="1108" b="1" dirty="0">
              <a:solidFill>
                <a:schemeClr val="accent6">
                  <a:lumMod val="50000"/>
                </a:schemeClr>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accent6">
                    <a:lumMod val="50000"/>
                  </a:schemeClr>
                </a:solidFill>
                <a:latin typeface="HG丸ｺﾞｼｯｸM-PRO" panose="020F0600000000000000" pitchFamily="50" charset="-128"/>
                <a:ea typeface="HG丸ｺﾞｼｯｸM-PRO" panose="020F0600000000000000" pitchFamily="50" charset="-128"/>
              </a:rPr>
              <a:t>　  　どんな気持ち？</a:t>
            </a:r>
          </a:p>
        </p:txBody>
      </p:sp>
      <p:sp>
        <p:nvSpPr>
          <p:cNvPr id="74" name="四角形: 角を丸くする 29">
            <a:extLst>
              <a:ext uri="{FF2B5EF4-FFF2-40B4-BE49-F238E27FC236}">
                <a16:creationId xmlns:a16="http://schemas.microsoft.com/office/drawing/2014/main" id="{F91BBDE1-B9A5-64CC-05CA-1363071A37FB}"/>
              </a:ext>
            </a:extLst>
          </p:cNvPr>
          <p:cNvSpPr/>
          <p:nvPr/>
        </p:nvSpPr>
        <p:spPr>
          <a:xfrm>
            <a:off x="3596236" y="3061059"/>
            <a:ext cx="1644368" cy="230270"/>
          </a:xfrm>
          <a:prstGeom prst="roundRect">
            <a:avLst>
              <a:gd name="adj" fmla="val 2931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b="1" dirty="0">
                <a:solidFill>
                  <a:schemeClr val="bg1"/>
                </a:solidFill>
                <a:latin typeface="HG丸ｺﾞｼｯｸM-PRO" panose="020F0600000000000000" pitchFamily="50" charset="-128"/>
                <a:ea typeface="HG丸ｺﾞｼｯｸM-PRO" panose="020F0600000000000000" pitchFamily="50" charset="-128"/>
              </a:rPr>
              <a:t>特別支援学校</a:t>
            </a:r>
          </a:p>
        </p:txBody>
      </p:sp>
      <p:sp>
        <p:nvSpPr>
          <p:cNvPr id="75" name="四角形: 角を丸くする 29">
            <a:extLst>
              <a:ext uri="{FF2B5EF4-FFF2-40B4-BE49-F238E27FC236}">
                <a16:creationId xmlns:a16="http://schemas.microsoft.com/office/drawing/2014/main" id="{F91BBDE1-B9A5-64CC-05CA-1363071A37FB}"/>
              </a:ext>
            </a:extLst>
          </p:cNvPr>
          <p:cNvSpPr/>
          <p:nvPr/>
        </p:nvSpPr>
        <p:spPr>
          <a:xfrm>
            <a:off x="2998477" y="4018219"/>
            <a:ext cx="2837872" cy="217422"/>
          </a:xfrm>
          <a:prstGeom prst="roundRect">
            <a:avLst>
              <a:gd name="adj" fmla="val 2931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b="1" dirty="0">
                <a:solidFill>
                  <a:schemeClr val="bg1"/>
                </a:solidFill>
                <a:latin typeface="HG丸ｺﾞｼｯｸM-PRO" panose="020F0600000000000000" pitchFamily="50" charset="-128"/>
                <a:ea typeface="HG丸ｺﾞｼｯｸM-PRO" panose="020F0600000000000000" pitchFamily="50" charset="-128"/>
              </a:rPr>
              <a:t>小・中学校、高等学校等</a:t>
            </a:r>
          </a:p>
        </p:txBody>
      </p:sp>
      <p:sp>
        <p:nvSpPr>
          <p:cNvPr id="72" name="四角形: 角を丸くする 29">
            <a:extLst>
              <a:ext uri="{FF2B5EF4-FFF2-40B4-BE49-F238E27FC236}">
                <a16:creationId xmlns:a16="http://schemas.microsoft.com/office/drawing/2014/main" id="{F91BBDE1-B9A5-64CC-05CA-1363071A37FB}"/>
              </a:ext>
            </a:extLst>
          </p:cNvPr>
          <p:cNvSpPr/>
          <p:nvPr/>
        </p:nvSpPr>
        <p:spPr>
          <a:xfrm>
            <a:off x="3025570" y="3624794"/>
            <a:ext cx="2783317" cy="337075"/>
          </a:xfrm>
          <a:prstGeom prst="wedgeRoundRectCallout">
            <a:avLst>
              <a:gd name="adj1" fmla="val 40359"/>
              <a:gd name="adj2" fmla="val -70494"/>
              <a:gd name="adj3" fmla="val 16667"/>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Ｑ４　高校と特別支援学校の違いは何？</a:t>
            </a:r>
          </a:p>
        </p:txBody>
      </p:sp>
      <p:pic>
        <p:nvPicPr>
          <p:cNvPr id="1028" name="Picture 4" descr="小学校の授業のイラスト（女性教師） | かわいいフリー素材集 ...">
            <a:extLst>
              <a:ext uri="{FF2B5EF4-FFF2-40B4-BE49-F238E27FC236}">
                <a16:creationId xmlns:a16="http://schemas.microsoft.com/office/drawing/2014/main" id="{F0103FA2-D4C6-863C-8142-3DCADEEC7C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0841" y="1969437"/>
            <a:ext cx="869299" cy="816031"/>
          </a:xfrm>
          <a:prstGeom prst="rect">
            <a:avLst/>
          </a:prstGeom>
          <a:noFill/>
          <a:extLst>
            <a:ext uri="{909E8E84-426E-40DD-AFC4-6F175D3DCCD1}">
              <a14:hiddenFill xmlns:a14="http://schemas.microsoft.com/office/drawing/2010/main">
                <a:solidFill>
                  <a:srgbClr val="FFFFFF"/>
                </a:solidFill>
              </a14:hiddenFill>
            </a:ext>
          </a:extLst>
        </p:spPr>
      </p:pic>
      <p:sp>
        <p:nvSpPr>
          <p:cNvPr id="94" name="四角形: 角を丸くする 29">
            <a:extLst>
              <a:ext uri="{FF2B5EF4-FFF2-40B4-BE49-F238E27FC236}">
                <a16:creationId xmlns:a16="http://schemas.microsoft.com/office/drawing/2014/main" id="{F91BBDE1-B9A5-64CC-05CA-1363071A37FB}"/>
              </a:ext>
            </a:extLst>
          </p:cNvPr>
          <p:cNvSpPr/>
          <p:nvPr/>
        </p:nvSpPr>
        <p:spPr>
          <a:xfrm>
            <a:off x="3226014" y="5288739"/>
            <a:ext cx="1992210" cy="457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8" b="1" dirty="0">
                <a:solidFill>
                  <a:schemeClr val="accent2">
                    <a:lumMod val="50000"/>
                  </a:schemeClr>
                </a:solidFill>
                <a:latin typeface="HG丸ｺﾞｼｯｸM-PRO" panose="020F0600000000000000" pitchFamily="50" charset="-128"/>
                <a:ea typeface="HG丸ｺﾞｼｯｸM-PRO" panose="020F0600000000000000" pitchFamily="50" charset="-128"/>
              </a:rPr>
              <a:t>Ｑ９　特別支援学校に通う</a:t>
            </a:r>
            <a:endParaRPr kumimoji="1" lang="en-US" altLang="ja-JP" sz="1108" b="1" dirty="0">
              <a:solidFill>
                <a:schemeClr val="accent2">
                  <a:lumMod val="50000"/>
                </a:schemeClr>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accent2">
                    <a:lumMod val="50000"/>
                  </a:schemeClr>
                </a:solidFill>
                <a:latin typeface="HG丸ｺﾞｼｯｸM-PRO" panose="020F0600000000000000" pitchFamily="50" charset="-128"/>
                <a:ea typeface="HG丸ｺﾞｼｯｸM-PRO" panose="020F0600000000000000" pitchFamily="50" charset="-128"/>
              </a:rPr>
              <a:t>　　本人はどんな気持ち？</a:t>
            </a:r>
          </a:p>
        </p:txBody>
      </p:sp>
      <p:sp>
        <p:nvSpPr>
          <p:cNvPr id="95" name="四角形: 角を丸くする 29">
            <a:extLst>
              <a:ext uri="{FF2B5EF4-FFF2-40B4-BE49-F238E27FC236}">
                <a16:creationId xmlns:a16="http://schemas.microsoft.com/office/drawing/2014/main" id="{F91BBDE1-B9A5-64CC-05CA-1363071A37FB}"/>
              </a:ext>
            </a:extLst>
          </p:cNvPr>
          <p:cNvSpPr/>
          <p:nvPr/>
        </p:nvSpPr>
        <p:spPr>
          <a:xfrm>
            <a:off x="3445010" y="5952728"/>
            <a:ext cx="2363877" cy="4575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8" b="1" dirty="0">
                <a:solidFill>
                  <a:schemeClr val="accent2">
                    <a:lumMod val="50000"/>
                  </a:schemeClr>
                </a:solidFill>
                <a:latin typeface="HG丸ｺﾞｼｯｸM-PRO" panose="020F0600000000000000" pitchFamily="50" charset="-128"/>
                <a:ea typeface="HG丸ｺﾞｼｯｸM-PRO" panose="020F0600000000000000" pitchFamily="50" charset="-128"/>
              </a:rPr>
              <a:t>Ｑ</a:t>
            </a:r>
            <a:r>
              <a:rPr kumimoji="1" lang="en-US" altLang="ja-JP" sz="1108" b="1" dirty="0">
                <a:solidFill>
                  <a:schemeClr val="accent2">
                    <a:lumMod val="50000"/>
                  </a:schemeClr>
                </a:solidFill>
                <a:latin typeface="HG丸ｺﾞｼｯｸM-PRO" panose="020F0600000000000000" pitchFamily="50" charset="-128"/>
                <a:ea typeface="HG丸ｺﾞｼｯｸM-PRO" panose="020F0600000000000000" pitchFamily="50" charset="-128"/>
              </a:rPr>
              <a:t>10</a:t>
            </a:r>
            <a:r>
              <a:rPr kumimoji="1" lang="ja-JP" altLang="en-US" sz="1108" b="1" dirty="0">
                <a:solidFill>
                  <a:schemeClr val="accent2">
                    <a:lumMod val="50000"/>
                  </a:schemeClr>
                </a:solidFill>
                <a:latin typeface="HG丸ｺﾞｼｯｸM-PRO" panose="020F0600000000000000" pitchFamily="50" charset="-128"/>
                <a:ea typeface="HG丸ｺﾞｼｯｸM-PRO" panose="020F0600000000000000" pitchFamily="50" charset="-128"/>
              </a:rPr>
              <a:t>　中学校卒業後の保護者は</a:t>
            </a:r>
            <a:endParaRPr kumimoji="1" lang="en-US" altLang="ja-JP" sz="1108" b="1" dirty="0">
              <a:solidFill>
                <a:schemeClr val="accent2">
                  <a:lumMod val="50000"/>
                </a:schemeClr>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accent2">
                    <a:lumMod val="50000"/>
                  </a:schemeClr>
                </a:solidFill>
                <a:latin typeface="HG丸ｺﾞｼｯｸM-PRO" panose="020F0600000000000000" pitchFamily="50" charset="-128"/>
                <a:ea typeface="HG丸ｺﾞｼｯｸM-PRO" panose="020F0600000000000000" pitchFamily="50" charset="-128"/>
              </a:rPr>
              <a:t>　　 どんな気持ち？</a:t>
            </a:r>
          </a:p>
        </p:txBody>
      </p:sp>
      <p:pic>
        <p:nvPicPr>
          <p:cNvPr id="1026" name="Picture 2" descr="笑顔で子供を見守る親のイラスト | かわいいフリー素材集 いらすとや">
            <a:extLst>
              <a:ext uri="{FF2B5EF4-FFF2-40B4-BE49-F238E27FC236}">
                <a16:creationId xmlns:a16="http://schemas.microsoft.com/office/drawing/2014/main" id="{1AEE3ECA-CFCF-3385-94FF-F03649D9591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239" r="8219" b="21178"/>
          <a:stretch/>
        </p:blipFill>
        <p:spPr bwMode="auto">
          <a:xfrm>
            <a:off x="5729730" y="5487182"/>
            <a:ext cx="610752" cy="463382"/>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52B04780-A9A3-12C4-24C0-548CF91B35AC}"/>
              </a:ext>
            </a:extLst>
          </p:cNvPr>
          <p:cNvSpPr txBox="1"/>
          <p:nvPr/>
        </p:nvSpPr>
        <p:spPr>
          <a:xfrm>
            <a:off x="754973" y="3006073"/>
            <a:ext cx="1391361" cy="376385"/>
          </a:xfrm>
          <a:prstGeom prst="rect">
            <a:avLst/>
          </a:prstGeom>
          <a:solidFill>
            <a:schemeClr val="accent1"/>
          </a:solidFill>
        </p:spPr>
        <p:txBody>
          <a:bodyPr wrap="square">
            <a:spAutoFit/>
          </a:bodyPr>
          <a:lstStyle/>
          <a:p>
            <a:pPr algn="ctr"/>
            <a:r>
              <a:rPr kumimoji="1" lang="ja-JP" altLang="en-US" sz="1846" dirty="0">
                <a:solidFill>
                  <a:schemeClr val="bg1"/>
                </a:solidFill>
                <a:latin typeface="ＤＦ特太ゴシック体" panose="020B0509000000000000" pitchFamily="49" charset="-128"/>
                <a:ea typeface="ＤＦ特太ゴシック体" panose="020B0509000000000000" pitchFamily="49" charset="-128"/>
              </a:rPr>
              <a:t>就学前</a:t>
            </a:r>
          </a:p>
        </p:txBody>
      </p:sp>
      <p:sp>
        <p:nvSpPr>
          <p:cNvPr id="10" name="楕円 9"/>
          <p:cNvSpPr/>
          <p:nvPr/>
        </p:nvSpPr>
        <p:spPr>
          <a:xfrm>
            <a:off x="193152" y="3949893"/>
            <a:ext cx="835757" cy="4477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8" name="テキスト ボックス 97">
            <a:extLst>
              <a:ext uri="{FF2B5EF4-FFF2-40B4-BE49-F238E27FC236}">
                <a16:creationId xmlns:a16="http://schemas.microsoft.com/office/drawing/2014/main" id="{3228049E-2C4D-1F05-1E50-FA1806D38DCE}"/>
              </a:ext>
            </a:extLst>
          </p:cNvPr>
          <p:cNvSpPr txBox="1"/>
          <p:nvPr/>
        </p:nvSpPr>
        <p:spPr>
          <a:xfrm>
            <a:off x="149972" y="3991929"/>
            <a:ext cx="932946" cy="433324"/>
          </a:xfrm>
          <a:prstGeom prst="rect">
            <a:avLst/>
          </a:prstGeom>
          <a:noFill/>
        </p:spPr>
        <p:txBody>
          <a:bodyPr wrap="square">
            <a:spAutoFit/>
          </a:bodyPr>
          <a:lstStyle/>
          <a:p>
            <a:pPr algn="ctr"/>
            <a:r>
              <a:rPr kumimoji="1" lang="en-US" altLang="ja-JP" sz="1108" dirty="0">
                <a:latin typeface="HG丸ｺﾞｼｯｸM-PRO" panose="020F0600000000000000" pitchFamily="50" charset="-128"/>
                <a:ea typeface="HG丸ｺﾞｼｯｸM-PRO" panose="020F0600000000000000" pitchFamily="50" charset="-128"/>
              </a:rPr>
              <a:t>10</a:t>
            </a:r>
            <a:r>
              <a:rPr kumimoji="1" lang="ja-JP" altLang="en-US" sz="1108" dirty="0">
                <a:latin typeface="HG丸ｺﾞｼｯｸM-PRO" panose="020F0600000000000000" pitchFamily="50" charset="-128"/>
                <a:ea typeface="HG丸ｺﾞｼｯｸM-PRO" panose="020F0600000000000000" pitchFamily="50" charset="-128"/>
              </a:rPr>
              <a:t>月</a:t>
            </a:r>
            <a:r>
              <a:rPr kumimoji="1" lang="en-US" altLang="ja-JP" sz="1108" dirty="0">
                <a:latin typeface="HG丸ｺﾞｼｯｸM-PRO" panose="020F0600000000000000" pitchFamily="50" charset="-128"/>
                <a:ea typeface="HG丸ｺﾞｼｯｸM-PRO" panose="020F0600000000000000" pitchFamily="50" charset="-128"/>
              </a:rPr>
              <a:t>31</a:t>
            </a:r>
            <a:r>
              <a:rPr kumimoji="1" lang="ja-JP" altLang="en-US" sz="1108" dirty="0">
                <a:latin typeface="HG丸ｺﾞｼｯｸM-PRO" panose="020F0600000000000000" pitchFamily="50" charset="-128"/>
                <a:ea typeface="HG丸ｺﾞｼｯｸM-PRO" panose="020F0600000000000000" pitchFamily="50" charset="-128"/>
              </a:rPr>
              <a:t>日</a:t>
            </a:r>
            <a:endParaRPr kumimoji="1" lang="en-US" altLang="ja-JP" sz="1108" dirty="0">
              <a:latin typeface="HG丸ｺﾞｼｯｸM-PRO" panose="020F0600000000000000" pitchFamily="50" charset="-128"/>
              <a:ea typeface="HG丸ｺﾞｼｯｸM-PRO" panose="020F0600000000000000" pitchFamily="50" charset="-128"/>
            </a:endParaRPr>
          </a:p>
          <a:p>
            <a:pPr algn="ctr"/>
            <a:r>
              <a:rPr kumimoji="1" lang="ja-JP" altLang="en-US" sz="1108" dirty="0">
                <a:latin typeface="HG丸ｺﾞｼｯｸM-PRO" panose="020F0600000000000000" pitchFamily="50" charset="-128"/>
                <a:ea typeface="HG丸ｺﾞｼｯｸM-PRO" panose="020F0600000000000000" pitchFamily="50" charset="-128"/>
              </a:rPr>
              <a:t>まで</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99" name="テキスト ボックス 98">
            <a:extLst>
              <a:ext uri="{FF2B5EF4-FFF2-40B4-BE49-F238E27FC236}">
                <a16:creationId xmlns:a16="http://schemas.microsoft.com/office/drawing/2014/main" id="{3228049E-2C4D-1F05-1E50-FA1806D38DCE}"/>
              </a:ext>
            </a:extLst>
          </p:cNvPr>
          <p:cNvSpPr txBox="1"/>
          <p:nvPr/>
        </p:nvSpPr>
        <p:spPr>
          <a:xfrm>
            <a:off x="1099610" y="4040376"/>
            <a:ext cx="1421574" cy="262829"/>
          </a:xfrm>
          <a:prstGeom prst="rect">
            <a:avLst/>
          </a:prstGeom>
          <a:solidFill>
            <a:schemeClr val="accent4">
              <a:lumMod val="20000"/>
              <a:lumOff val="80000"/>
            </a:schemeClr>
          </a:solidFill>
          <a:ln>
            <a:solidFill>
              <a:schemeClr val="tx1"/>
            </a:solidFill>
          </a:ln>
        </p:spPr>
        <p:txBody>
          <a:bodyPr wrap="square">
            <a:spAutoFit/>
          </a:bodyPr>
          <a:lstStyle/>
          <a:p>
            <a:r>
              <a:rPr kumimoji="1" lang="ja-JP" altLang="en-US" sz="1108" dirty="0">
                <a:latin typeface="HG丸ｺﾞｼｯｸM-PRO" panose="020F0600000000000000" pitchFamily="50" charset="-128"/>
                <a:ea typeface="HG丸ｺﾞｼｯｸM-PRO" panose="020F0600000000000000" pitchFamily="50" charset="-128"/>
              </a:rPr>
              <a:t>学齢簿の作成</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101" name="楕円 100"/>
          <p:cNvSpPr/>
          <p:nvPr/>
        </p:nvSpPr>
        <p:spPr>
          <a:xfrm>
            <a:off x="193152" y="4441176"/>
            <a:ext cx="835757" cy="4477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2" name="楕円 101"/>
          <p:cNvSpPr/>
          <p:nvPr/>
        </p:nvSpPr>
        <p:spPr>
          <a:xfrm>
            <a:off x="223951" y="5420749"/>
            <a:ext cx="835757" cy="4477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0" name="テキスト ボックス 99">
            <a:extLst>
              <a:ext uri="{FF2B5EF4-FFF2-40B4-BE49-F238E27FC236}">
                <a16:creationId xmlns:a16="http://schemas.microsoft.com/office/drawing/2014/main" id="{3228049E-2C4D-1F05-1E50-FA1806D38DCE}"/>
              </a:ext>
            </a:extLst>
          </p:cNvPr>
          <p:cNvSpPr txBox="1"/>
          <p:nvPr/>
        </p:nvSpPr>
        <p:spPr>
          <a:xfrm>
            <a:off x="136886" y="4471971"/>
            <a:ext cx="932946" cy="433324"/>
          </a:xfrm>
          <a:prstGeom prst="rect">
            <a:avLst/>
          </a:prstGeom>
          <a:noFill/>
        </p:spPr>
        <p:txBody>
          <a:bodyPr wrap="square">
            <a:spAutoFit/>
          </a:bodyPr>
          <a:lstStyle/>
          <a:p>
            <a:pPr algn="ctr"/>
            <a:r>
              <a:rPr kumimoji="1" lang="en-US" altLang="ja-JP" sz="1108" dirty="0">
                <a:latin typeface="HG丸ｺﾞｼｯｸM-PRO" panose="020F0600000000000000" pitchFamily="50" charset="-128"/>
                <a:ea typeface="HG丸ｺﾞｼｯｸM-PRO" panose="020F0600000000000000" pitchFamily="50" charset="-128"/>
              </a:rPr>
              <a:t>11</a:t>
            </a:r>
            <a:r>
              <a:rPr kumimoji="1" lang="ja-JP" altLang="en-US" sz="1108" dirty="0">
                <a:latin typeface="HG丸ｺﾞｼｯｸM-PRO" panose="020F0600000000000000" pitchFamily="50" charset="-128"/>
                <a:ea typeface="HG丸ｺﾞｼｯｸM-PRO" panose="020F0600000000000000" pitchFamily="50" charset="-128"/>
              </a:rPr>
              <a:t>月</a:t>
            </a:r>
            <a:r>
              <a:rPr kumimoji="1" lang="en-US" altLang="ja-JP" sz="1108" dirty="0">
                <a:latin typeface="HG丸ｺﾞｼｯｸM-PRO" panose="020F0600000000000000" pitchFamily="50" charset="-128"/>
                <a:ea typeface="HG丸ｺﾞｼｯｸM-PRO" panose="020F0600000000000000" pitchFamily="50" charset="-128"/>
              </a:rPr>
              <a:t>30</a:t>
            </a:r>
            <a:r>
              <a:rPr kumimoji="1" lang="ja-JP" altLang="en-US" sz="1108" dirty="0">
                <a:latin typeface="HG丸ｺﾞｼｯｸM-PRO" panose="020F0600000000000000" pitchFamily="50" charset="-128"/>
                <a:ea typeface="HG丸ｺﾞｼｯｸM-PRO" panose="020F0600000000000000" pitchFamily="50" charset="-128"/>
              </a:rPr>
              <a:t>日</a:t>
            </a:r>
            <a:endParaRPr kumimoji="1" lang="en-US" altLang="ja-JP" sz="1108" dirty="0">
              <a:latin typeface="HG丸ｺﾞｼｯｸM-PRO" panose="020F0600000000000000" pitchFamily="50" charset="-128"/>
              <a:ea typeface="HG丸ｺﾞｼｯｸM-PRO" panose="020F0600000000000000" pitchFamily="50" charset="-128"/>
            </a:endParaRPr>
          </a:p>
          <a:p>
            <a:pPr algn="ctr"/>
            <a:r>
              <a:rPr kumimoji="1" lang="ja-JP" altLang="en-US" sz="1108" dirty="0">
                <a:latin typeface="HG丸ｺﾞｼｯｸM-PRO" panose="020F0600000000000000" pitchFamily="50" charset="-128"/>
                <a:ea typeface="HG丸ｺﾞｼｯｸM-PRO" panose="020F0600000000000000" pitchFamily="50" charset="-128"/>
              </a:rPr>
              <a:t>まで</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103" name="テキスト ボックス 102">
            <a:extLst>
              <a:ext uri="{FF2B5EF4-FFF2-40B4-BE49-F238E27FC236}">
                <a16:creationId xmlns:a16="http://schemas.microsoft.com/office/drawing/2014/main" id="{3228049E-2C4D-1F05-1E50-FA1806D38DCE}"/>
              </a:ext>
            </a:extLst>
          </p:cNvPr>
          <p:cNvSpPr txBox="1"/>
          <p:nvPr/>
        </p:nvSpPr>
        <p:spPr>
          <a:xfrm>
            <a:off x="1099610" y="4534217"/>
            <a:ext cx="1421574" cy="262829"/>
          </a:xfrm>
          <a:prstGeom prst="rect">
            <a:avLst/>
          </a:prstGeom>
          <a:solidFill>
            <a:schemeClr val="accent4">
              <a:lumMod val="20000"/>
              <a:lumOff val="80000"/>
            </a:schemeClr>
          </a:solidFill>
          <a:ln>
            <a:solidFill>
              <a:schemeClr val="tx1"/>
            </a:solidFill>
          </a:ln>
        </p:spPr>
        <p:txBody>
          <a:bodyPr wrap="square">
            <a:spAutoFit/>
          </a:bodyPr>
          <a:lstStyle/>
          <a:p>
            <a:r>
              <a:rPr kumimoji="1" lang="ja-JP" altLang="en-US" sz="1108" dirty="0">
                <a:latin typeface="HG丸ｺﾞｼｯｸM-PRO" panose="020F0600000000000000" pitchFamily="50" charset="-128"/>
                <a:ea typeface="HG丸ｺﾞｼｯｸM-PRO" panose="020F0600000000000000" pitchFamily="50" charset="-128"/>
              </a:rPr>
              <a:t>就学時健康診断</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104" name="テキスト ボックス 103">
            <a:extLst>
              <a:ext uri="{FF2B5EF4-FFF2-40B4-BE49-F238E27FC236}">
                <a16:creationId xmlns:a16="http://schemas.microsoft.com/office/drawing/2014/main" id="{3228049E-2C4D-1F05-1E50-FA1806D38DCE}"/>
              </a:ext>
            </a:extLst>
          </p:cNvPr>
          <p:cNvSpPr txBox="1"/>
          <p:nvPr/>
        </p:nvSpPr>
        <p:spPr>
          <a:xfrm>
            <a:off x="1084900" y="4841828"/>
            <a:ext cx="1421574" cy="609335"/>
          </a:xfrm>
          <a:prstGeom prst="ellipse">
            <a:avLst/>
          </a:prstGeom>
          <a:solidFill>
            <a:schemeClr val="accent4">
              <a:lumMod val="20000"/>
              <a:lumOff val="80000"/>
            </a:schemeClr>
          </a:solidFill>
          <a:ln>
            <a:solidFill>
              <a:schemeClr val="tx1"/>
            </a:solidFill>
          </a:ln>
        </p:spPr>
        <p:txBody>
          <a:bodyPr wrap="square">
            <a:spAutoFit/>
          </a:bodyPr>
          <a:lstStyle/>
          <a:p>
            <a:pPr algn="ctr"/>
            <a:r>
              <a:rPr kumimoji="1" lang="ja-JP" altLang="en-US" sz="1108" dirty="0">
                <a:latin typeface="HG丸ｺﾞｼｯｸM-PRO" panose="020F0600000000000000" pitchFamily="50" charset="-128"/>
                <a:ea typeface="HG丸ｺﾞｼｯｸM-PRO" panose="020F0600000000000000" pitchFamily="50" charset="-128"/>
              </a:rPr>
              <a:t>学びの場の検討・判断</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105" name="テキスト ボックス 104">
            <a:extLst>
              <a:ext uri="{FF2B5EF4-FFF2-40B4-BE49-F238E27FC236}">
                <a16:creationId xmlns:a16="http://schemas.microsoft.com/office/drawing/2014/main" id="{3228049E-2C4D-1F05-1E50-FA1806D38DCE}"/>
              </a:ext>
            </a:extLst>
          </p:cNvPr>
          <p:cNvSpPr txBox="1"/>
          <p:nvPr/>
        </p:nvSpPr>
        <p:spPr>
          <a:xfrm>
            <a:off x="167565" y="5445869"/>
            <a:ext cx="932946" cy="433324"/>
          </a:xfrm>
          <a:prstGeom prst="rect">
            <a:avLst/>
          </a:prstGeom>
          <a:noFill/>
        </p:spPr>
        <p:txBody>
          <a:bodyPr wrap="square">
            <a:spAutoFit/>
          </a:bodyPr>
          <a:lstStyle/>
          <a:p>
            <a:pPr algn="ctr"/>
            <a:r>
              <a:rPr kumimoji="1" lang="ja-JP" altLang="en-US" sz="1108" dirty="0">
                <a:latin typeface="HG丸ｺﾞｼｯｸM-PRO" panose="020F0600000000000000" pitchFamily="50" charset="-128"/>
                <a:ea typeface="HG丸ｺﾞｼｯｸM-PRO" panose="020F0600000000000000" pitchFamily="50" charset="-128"/>
              </a:rPr>
              <a:t>１月</a:t>
            </a:r>
            <a:r>
              <a:rPr kumimoji="1" lang="en-US" altLang="ja-JP" sz="1108" dirty="0">
                <a:latin typeface="HG丸ｺﾞｼｯｸM-PRO" panose="020F0600000000000000" pitchFamily="50" charset="-128"/>
                <a:ea typeface="HG丸ｺﾞｼｯｸM-PRO" panose="020F0600000000000000" pitchFamily="50" charset="-128"/>
              </a:rPr>
              <a:t>31</a:t>
            </a:r>
            <a:r>
              <a:rPr kumimoji="1" lang="ja-JP" altLang="en-US" sz="1108" dirty="0">
                <a:latin typeface="HG丸ｺﾞｼｯｸM-PRO" panose="020F0600000000000000" pitchFamily="50" charset="-128"/>
                <a:ea typeface="HG丸ｺﾞｼｯｸM-PRO" panose="020F0600000000000000" pitchFamily="50" charset="-128"/>
              </a:rPr>
              <a:t>日</a:t>
            </a:r>
            <a:endParaRPr kumimoji="1" lang="en-US" altLang="ja-JP" sz="1108" dirty="0">
              <a:latin typeface="HG丸ｺﾞｼｯｸM-PRO" panose="020F0600000000000000" pitchFamily="50" charset="-128"/>
              <a:ea typeface="HG丸ｺﾞｼｯｸM-PRO" panose="020F0600000000000000" pitchFamily="50" charset="-128"/>
            </a:endParaRPr>
          </a:p>
          <a:p>
            <a:pPr algn="ctr"/>
            <a:r>
              <a:rPr kumimoji="1" lang="ja-JP" altLang="en-US" sz="1108" dirty="0">
                <a:latin typeface="HG丸ｺﾞｼｯｸM-PRO" panose="020F0600000000000000" pitchFamily="50" charset="-128"/>
                <a:ea typeface="HG丸ｺﾞｼｯｸM-PRO" panose="020F0600000000000000" pitchFamily="50" charset="-128"/>
              </a:rPr>
              <a:t>まで</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106" name="テキスト ボックス 105">
            <a:extLst>
              <a:ext uri="{FF2B5EF4-FFF2-40B4-BE49-F238E27FC236}">
                <a16:creationId xmlns:a16="http://schemas.microsoft.com/office/drawing/2014/main" id="{3228049E-2C4D-1F05-1E50-FA1806D38DCE}"/>
              </a:ext>
            </a:extLst>
          </p:cNvPr>
          <p:cNvSpPr txBox="1"/>
          <p:nvPr/>
        </p:nvSpPr>
        <p:spPr>
          <a:xfrm>
            <a:off x="1084900" y="5510777"/>
            <a:ext cx="1421574" cy="262829"/>
          </a:xfrm>
          <a:prstGeom prst="rect">
            <a:avLst/>
          </a:prstGeom>
          <a:solidFill>
            <a:schemeClr val="accent4">
              <a:lumMod val="20000"/>
              <a:lumOff val="80000"/>
            </a:schemeClr>
          </a:solidFill>
          <a:ln>
            <a:solidFill>
              <a:schemeClr val="tx1"/>
            </a:solidFill>
          </a:ln>
        </p:spPr>
        <p:txBody>
          <a:bodyPr wrap="square">
            <a:spAutoFit/>
          </a:bodyPr>
          <a:lstStyle/>
          <a:p>
            <a:r>
              <a:rPr kumimoji="1" lang="ja-JP" altLang="en-US" sz="1108" dirty="0">
                <a:latin typeface="HG丸ｺﾞｼｯｸM-PRO" panose="020F0600000000000000" pitchFamily="50" charset="-128"/>
                <a:ea typeface="HG丸ｺﾞｼｯｸM-PRO" panose="020F0600000000000000" pitchFamily="50" charset="-128"/>
              </a:rPr>
              <a:t>入学期日等の通知</a:t>
            </a:r>
            <a:endParaRPr kumimoji="1" lang="en-US" altLang="ja-JP" sz="1108" dirty="0">
              <a:latin typeface="HG丸ｺﾞｼｯｸM-PRO" panose="020F0600000000000000" pitchFamily="50" charset="-128"/>
              <a:ea typeface="HG丸ｺﾞｼｯｸM-PRO" panose="020F0600000000000000" pitchFamily="50" charset="-128"/>
            </a:endParaRPr>
          </a:p>
        </p:txBody>
      </p:sp>
      <p:sp>
        <p:nvSpPr>
          <p:cNvPr id="39" name="四角形: 角を丸くする 38">
            <a:extLst>
              <a:ext uri="{FF2B5EF4-FFF2-40B4-BE49-F238E27FC236}">
                <a16:creationId xmlns:a16="http://schemas.microsoft.com/office/drawing/2014/main" id="{7012E6CE-E48E-CA52-22EF-720D7C329DF1}"/>
              </a:ext>
            </a:extLst>
          </p:cNvPr>
          <p:cNvSpPr/>
          <p:nvPr/>
        </p:nvSpPr>
        <p:spPr>
          <a:xfrm>
            <a:off x="274280" y="3473934"/>
            <a:ext cx="1720865" cy="377793"/>
          </a:xfrm>
          <a:prstGeom prst="wedgeRoundRectCallout">
            <a:avLst>
              <a:gd name="adj1" fmla="val 60461"/>
              <a:gd name="adj2" fmla="val 16989"/>
              <a:gd name="adj3" fmla="val 16667"/>
            </a:avLst>
          </a:prstGeom>
          <a:solidFill>
            <a:schemeClr val="bg1"/>
          </a:solidFill>
          <a:ln w="190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Ｑ１　就学先決定まで</a:t>
            </a:r>
            <a:endParaRPr kumimoji="1"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　　の流れは？</a:t>
            </a:r>
          </a:p>
        </p:txBody>
      </p:sp>
      <p:sp>
        <p:nvSpPr>
          <p:cNvPr id="110" name="四角形: 角を丸くする 38">
            <a:extLst>
              <a:ext uri="{FF2B5EF4-FFF2-40B4-BE49-F238E27FC236}">
                <a16:creationId xmlns:a16="http://schemas.microsoft.com/office/drawing/2014/main" id="{7012E6CE-E48E-CA52-22EF-720D7C329DF1}"/>
              </a:ext>
            </a:extLst>
          </p:cNvPr>
          <p:cNvSpPr/>
          <p:nvPr/>
        </p:nvSpPr>
        <p:spPr>
          <a:xfrm>
            <a:off x="1022757" y="2292915"/>
            <a:ext cx="1691607" cy="492554"/>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Ｑ８　就学時の保護者</a:t>
            </a:r>
            <a:endParaRPr kumimoji="1"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8" b="1" dirty="0">
                <a:solidFill>
                  <a:schemeClr val="tx1"/>
                </a:solidFill>
                <a:latin typeface="HG丸ｺﾞｼｯｸM-PRO" panose="020F0600000000000000" pitchFamily="50" charset="-128"/>
                <a:ea typeface="HG丸ｺﾞｼｯｸM-PRO" panose="020F0600000000000000" pitchFamily="50" charset="-128"/>
              </a:rPr>
              <a:t>　　はどんな気持ち？</a:t>
            </a:r>
          </a:p>
        </p:txBody>
      </p:sp>
      <p:sp>
        <p:nvSpPr>
          <p:cNvPr id="3" name="テキスト ボックス 2"/>
          <p:cNvSpPr txBox="1"/>
          <p:nvPr/>
        </p:nvSpPr>
        <p:spPr>
          <a:xfrm>
            <a:off x="97410" y="1245567"/>
            <a:ext cx="5676936" cy="490006"/>
          </a:xfrm>
          <a:prstGeom prst="rect">
            <a:avLst/>
          </a:prstGeom>
          <a:noFill/>
        </p:spPr>
        <p:txBody>
          <a:bodyPr wrap="square" rtlCol="0">
            <a:spAutoFit/>
          </a:bodyPr>
          <a:lstStyle/>
          <a:p>
            <a:pPr marL="164127" indent="-164127"/>
            <a:r>
              <a:rPr kumimoji="1" lang="ja-JP" altLang="en-US" sz="1292" u="sng" dirty="0">
                <a:latin typeface="BIZ UDゴシック" panose="020B0400000000000000" pitchFamily="49" charset="-128"/>
                <a:ea typeface="BIZ UDゴシック" panose="020B0400000000000000" pitchFamily="49" charset="-128"/>
              </a:rPr>
              <a:t>☆　二次元コードを読み取ると、説明動画を視聴することができます。</a:t>
            </a:r>
            <a:endParaRPr kumimoji="1" lang="en-US" altLang="ja-JP" sz="1292" u="sng" dirty="0">
              <a:latin typeface="BIZ UDゴシック" panose="020B0400000000000000" pitchFamily="49" charset="-128"/>
              <a:ea typeface="BIZ UDゴシック" panose="020B0400000000000000" pitchFamily="49" charset="-128"/>
            </a:endParaRPr>
          </a:p>
          <a:p>
            <a:pPr marL="164127" indent="-164127"/>
            <a:r>
              <a:rPr kumimoji="1" lang="ja-JP" altLang="en-US" sz="1292" u="sng" dirty="0">
                <a:latin typeface="BIZ UDゴシック" panose="020B0400000000000000" pitchFamily="49" charset="-128"/>
                <a:ea typeface="BIZ UDゴシック" panose="020B0400000000000000" pitchFamily="49" charset="-128"/>
              </a:rPr>
              <a:t>☆　Ｑ８～</a:t>
            </a:r>
            <a:r>
              <a:rPr kumimoji="1" lang="en-US" altLang="ja-JP" sz="1292" u="sng" dirty="0">
                <a:latin typeface="BIZ UDゴシック" panose="020B0400000000000000" pitchFamily="49" charset="-128"/>
                <a:ea typeface="BIZ UDゴシック" panose="020B0400000000000000" pitchFamily="49" charset="-128"/>
              </a:rPr>
              <a:t>12</a:t>
            </a:r>
            <a:r>
              <a:rPr kumimoji="1" lang="ja-JP" altLang="en-US" sz="1292" u="sng" dirty="0">
                <a:latin typeface="BIZ UDゴシック" panose="020B0400000000000000" pitchFamily="49" charset="-128"/>
                <a:ea typeface="BIZ UDゴシック" panose="020B0400000000000000" pitchFamily="49" charset="-128"/>
              </a:rPr>
              <a:t>は保護者や当事者の感想を収録しています！</a:t>
            </a:r>
          </a:p>
        </p:txBody>
      </p:sp>
      <p:sp>
        <p:nvSpPr>
          <p:cNvPr id="79" name="テキスト ボックス 78"/>
          <p:cNvSpPr txBox="1"/>
          <p:nvPr/>
        </p:nvSpPr>
        <p:spPr>
          <a:xfrm>
            <a:off x="58339" y="967220"/>
            <a:ext cx="6467848" cy="291170"/>
          </a:xfrm>
          <a:prstGeom prst="rect">
            <a:avLst/>
          </a:prstGeom>
          <a:noFill/>
        </p:spPr>
        <p:txBody>
          <a:bodyPr wrap="square" rtlCol="0">
            <a:spAutoFit/>
          </a:bodyPr>
          <a:lstStyle/>
          <a:p>
            <a:r>
              <a:rPr kumimoji="1" lang="ja-JP" altLang="en-US" sz="1292" dirty="0">
                <a:latin typeface="HGS創英角ﾎﾟｯﾌﾟ体" panose="040B0A00000000000000" pitchFamily="50" charset="-128"/>
                <a:ea typeface="HGS創英角ﾎﾟｯﾌﾟ体" panose="040B0A00000000000000" pitchFamily="50" charset="-128"/>
              </a:rPr>
              <a:t>お子様の入学やその後の学習等について、理解を深めるための参考にしてください。</a:t>
            </a:r>
          </a:p>
        </p:txBody>
      </p:sp>
      <p:pic>
        <p:nvPicPr>
          <p:cNvPr id="9" name="図 8">
            <a:extLst>
              <a:ext uri="{FF2B5EF4-FFF2-40B4-BE49-F238E27FC236}">
                <a16:creationId xmlns:a16="http://schemas.microsoft.com/office/drawing/2014/main" id="{301ED69A-D4DE-BB7F-E941-10D68D50BBD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62586" y="2292591"/>
            <a:ext cx="564923" cy="564923"/>
          </a:xfrm>
          <a:prstGeom prst="rect">
            <a:avLst/>
          </a:prstGeom>
          <a:ln>
            <a:solidFill>
              <a:schemeClr val="tx1"/>
            </a:solidFill>
          </a:ln>
        </p:spPr>
      </p:pic>
      <p:pic>
        <p:nvPicPr>
          <p:cNvPr id="14" name="図 13">
            <a:extLst>
              <a:ext uri="{FF2B5EF4-FFF2-40B4-BE49-F238E27FC236}">
                <a16:creationId xmlns:a16="http://schemas.microsoft.com/office/drawing/2014/main" id="{977E6D01-5595-2939-DCF3-D3396952E24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25529" y="5215142"/>
            <a:ext cx="564923" cy="564923"/>
          </a:xfrm>
          <a:prstGeom prst="rect">
            <a:avLst/>
          </a:prstGeom>
          <a:ln>
            <a:solidFill>
              <a:schemeClr val="tx1"/>
            </a:solidFill>
          </a:ln>
        </p:spPr>
      </p:pic>
      <p:pic>
        <p:nvPicPr>
          <p:cNvPr id="22" name="図 21">
            <a:extLst>
              <a:ext uri="{FF2B5EF4-FFF2-40B4-BE49-F238E27FC236}">
                <a16:creationId xmlns:a16="http://schemas.microsoft.com/office/drawing/2014/main" id="{B872F2E8-2413-0A8E-A0EA-B6421BFEDF9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77459" y="5916215"/>
            <a:ext cx="564923" cy="564923"/>
          </a:xfrm>
          <a:prstGeom prst="rect">
            <a:avLst/>
          </a:prstGeom>
          <a:ln>
            <a:solidFill>
              <a:schemeClr val="tx1"/>
            </a:solidFill>
          </a:ln>
        </p:spPr>
      </p:pic>
      <p:pic>
        <p:nvPicPr>
          <p:cNvPr id="27" name="図 26">
            <a:extLst>
              <a:ext uri="{FF2B5EF4-FFF2-40B4-BE49-F238E27FC236}">
                <a16:creationId xmlns:a16="http://schemas.microsoft.com/office/drawing/2014/main" id="{805327B2-F0C0-A203-E142-FFF877501FC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160688" y="5195426"/>
            <a:ext cx="564923" cy="564923"/>
          </a:xfrm>
          <a:prstGeom prst="rect">
            <a:avLst/>
          </a:prstGeom>
          <a:ln>
            <a:solidFill>
              <a:schemeClr val="tx1"/>
            </a:solidFill>
          </a:ln>
        </p:spPr>
      </p:pic>
      <p:pic>
        <p:nvPicPr>
          <p:cNvPr id="30" name="図 29">
            <a:extLst>
              <a:ext uri="{FF2B5EF4-FFF2-40B4-BE49-F238E27FC236}">
                <a16:creationId xmlns:a16="http://schemas.microsoft.com/office/drawing/2014/main" id="{968F841B-D3DB-874B-A6AC-172F8A82582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24705" y="5933599"/>
            <a:ext cx="564923" cy="564923"/>
          </a:xfrm>
          <a:prstGeom prst="rect">
            <a:avLst/>
          </a:prstGeom>
          <a:ln>
            <a:solidFill>
              <a:schemeClr val="tx1"/>
            </a:solidFill>
          </a:ln>
        </p:spPr>
      </p:pic>
      <p:pic>
        <p:nvPicPr>
          <p:cNvPr id="15" name="図 14">
            <a:extLst>
              <a:ext uri="{FF2B5EF4-FFF2-40B4-BE49-F238E27FC236}">
                <a16:creationId xmlns:a16="http://schemas.microsoft.com/office/drawing/2014/main" id="{AEF93F15-6480-D33D-A414-5D0240C9E0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4776" y="2112422"/>
            <a:ext cx="531692" cy="531692"/>
          </a:xfrm>
          <a:prstGeom prst="rect">
            <a:avLst/>
          </a:prstGeom>
          <a:ln>
            <a:solidFill>
              <a:schemeClr val="accent1"/>
            </a:solidFill>
          </a:ln>
        </p:spPr>
      </p:pic>
      <p:pic>
        <p:nvPicPr>
          <p:cNvPr id="28" name="図 27">
            <a:extLst>
              <a:ext uri="{FF2B5EF4-FFF2-40B4-BE49-F238E27FC236}">
                <a16:creationId xmlns:a16="http://schemas.microsoft.com/office/drawing/2014/main" id="{97BF557F-C39F-ACC6-83FA-D0A12904D3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1488" y="3032549"/>
            <a:ext cx="531692" cy="531692"/>
          </a:xfrm>
          <a:prstGeom prst="rect">
            <a:avLst/>
          </a:prstGeom>
          <a:ln>
            <a:solidFill>
              <a:schemeClr val="accent1"/>
            </a:solidFill>
          </a:ln>
        </p:spPr>
      </p:pic>
      <p:pic>
        <p:nvPicPr>
          <p:cNvPr id="33" name="図 32">
            <a:extLst>
              <a:ext uri="{FF2B5EF4-FFF2-40B4-BE49-F238E27FC236}">
                <a16:creationId xmlns:a16="http://schemas.microsoft.com/office/drawing/2014/main" id="{FD45C0B9-9BD7-CE4E-F219-A6B67F734F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07686" y="2177450"/>
            <a:ext cx="531692" cy="531692"/>
          </a:xfrm>
          <a:prstGeom prst="rect">
            <a:avLst/>
          </a:prstGeom>
          <a:ln>
            <a:solidFill>
              <a:schemeClr val="accent1"/>
            </a:solidFill>
          </a:ln>
        </p:spPr>
      </p:pic>
      <p:pic>
        <p:nvPicPr>
          <p:cNvPr id="35" name="図 34">
            <a:extLst>
              <a:ext uri="{FF2B5EF4-FFF2-40B4-BE49-F238E27FC236}">
                <a16:creationId xmlns:a16="http://schemas.microsoft.com/office/drawing/2014/main" id="{CBD45FC2-255D-FD55-BB4E-3900A726279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64196" y="2864674"/>
            <a:ext cx="531692" cy="531692"/>
          </a:xfrm>
          <a:prstGeom prst="rect">
            <a:avLst/>
          </a:prstGeom>
          <a:ln>
            <a:solidFill>
              <a:schemeClr val="accent1"/>
            </a:solidFill>
          </a:ln>
        </p:spPr>
      </p:pic>
      <p:pic>
        <p:nvPicPr>
          <p:cNvPr id="42" name="図 41">
            <a:extLst>
              <a:ext uri="{FF2B5EF4-FFF2-40B4-BE49-F238E27FC236}">
                <a16:creationId xmlns:a16="http://schemas.microsoft.com/office/drawing/2014/main" id="{6EC21617-B98D-1CBD-52EE-2422AD22DC8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77543" y="4141837"/>
            <a:ext cx="531692" cy="531692"/>
          </a:xfrm>
          <a:prstGeom prst="rect">
            <a:avLst/>
          </a:prstGeom>
          <a:ln>
            <a:solidFill>
              <a:schemeClr val="accent1"/>
            </a:solidFill>
          </a:ln>
        </p:spPr>
      </p:pic>
      <p:pic>
        <p:nvPicPr>
          <p:cNvPr id="8" name="図 7">
            <a:extLst>
              <a:ext uri="{FF2B5EF4-FFF2-40B4-BE49-F238E27FC236}">
                <a16:creationId xmlns:a16="http://schemas.microsoft.com/office/drawing/2014/main" id="{CF6711F3-8E1E-8298-8F4B-128C2BC58B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97716" y="3416240"/>
            <a:ext cx="531692" cy="531692"/>
          </a:xfrm>
          <a:prstGeom prst="rect">
            <a:avLst/>
          </a:prstGeom>
          <a:ln>
            <a:solidFill>
              <a:schemeClr val="accent1"/>
            </a:solidFill>
          </a:ln>
        </p:spPr>
      </p:pic>
      <p:pic>
        <p:nvPicPr>
          <p:cNvPr id="24" name="図 23">
            <a:extLst>
              <a:ext uri="{FF2B5EF4-FFF2-40B4-BE49-F238E27FC236}">
                <a16:creationId xmlns:a16="http://schemas.microsoft.com/office/drawing/2014/main" id="{E6CF3E21-7265-6722-1736-20CAA962B6F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5929" y="5911646"/>
            <a:ext cx="531692" cy="531692"/>
          </a:xfrm>
          <a:prstGeom prst="rect">
            <a:avLst/>
          </a:prstGeom>
          <a:ln>
            <a:solidFill>
              <a:srgbClr val="00B0F0"/>
            </a:solidFill>
          </a:ln>
        </p:spPr>
      </p:pic>
      <p:pic>
        <p:nvPicPr>
          <p:cNvPr id="4" name="図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88451" y="558295"/>
            <a:ext cx="542667" cy="542667"/>
          </a:xfrm>
          <a:prstGeom prst="rect">
            <a:avLst/>
          </a:prstGeom>
          <a:ln>
            <a:solidFill>
              <a:schemeClr val="tx1"/>
            </a:solidFill>
          </a:ln>
        </p:spPr>
      </p:pic>
      <p:sp>
        <p:nvSpPr>
          <p:cNvPr id="78" name="テキスト ボックス 77"/>
          <p:cNvSpPr txBox="1"/>
          <p:nvPr/>
        </p:nvSpPr>
        <p:spPr>
          <a:xfrm>
            <a:off x="7175141" y="578067"/>
            <a:ext cx="1537247" cy="560923"/>
          </a:xfrm>
          <a:prstGeom prst="rect">
            <a:avLst/>
          </a:prstGeom>
          <a:noFill/>
        </p:spPr>
        <p:txBody>
          <a:bodyPr wrap="square" rtlCol="0">
            <a:spAutoFit/>
          </a:bodyPr>
          <a:lstStyle/>
          <a:p>
            <a:r>
              <a:rPr kumimoji="1" lang="ja-JP" altLang="en-US" sz="1015" b="1" dirty="0">
                <a:latin typeface="HG丸ｺﾞｼｯｸM-PRO" panose="020F0600000000000000" pitchFamily="50" charset="-128"/>
                <a:ea typeface="HG丸ｺﾞｼｯｸM-PRO" panose="020F0600000000000000" pitchFamily="50" charset="-128"/>
              </a:rPr>
              <a:t>　　　　　　　⇒</a:t>
            </a:r>
            <a:endParaRPr kumimoji="1" lang="en-US" altLang="ja-JP" sz="1015" b="1" dirty="0">
              <a:latin typeface="HG丸ｺﾞｼｯｸM-PRO" panose="020F0600000000000000" pitchFamily="50" charset="-128"/>
              <a:ea typeface="HG丸ｺﾞｼｯｸM-PRO" panose="020F0600000000000000" pitchFamily="50" charset="-128"/>
            </a:endParaRPr>
          </a:p>
          <a:p>
            <a:r>
              <a:rPr kumimoji="1" lang="ja-JP" altLang="en-US" sz="1015" b="1" dirty="0">
                <a:latin typeface="HG丸ｺﾞｼｯｸM-PRO" panose="020F0600000000000000" pitchFamily="50" charset="-128"/>
                <a:ea typeface="HG丸ｺﾞｼｯｸM-PRO" panose="020F0600000000000000" pitchFamily="50" charset="-128"/>
              </a:rPr>
              <a:t>本リーフレットの</a:t>
            </a:r>
            <a:endParaRPr kumimoji="1" lang="en-US" altLang="ja-JP" sz="1015" b="1" dirty="0">
              <a:latin typeface="HG丸ｺﾞｼｯｸM-PRO" panose="020F0600000000000000" pitchFamily="50" charset="-128"/>
              <a:ea typeface="HG丸ｺﾞｼｯｸM-PRO" panose="020F0600000000000000" pitchFamily="50" charset="-128"/>
            </a:endParaRPr>
          </a:p>
          <a:p>
            <a:r>
              <a:rPr kumimoji="1" lang="ja-JP" altLang="en-US" sz="1015" b="1" dirty="0">
                <a:latin typeface="HG丸ｺﾞｼｯｸM-PRO" panose="020F0600000000000000" pitchFamily="50" charset="-128"/>
                <a:ea typeface="HG丸ｺﾞｼｯｸM-PRO" panose="020F0600000000000000" pitchFamily="50" charset="-128"/>
              </a:rPr>
              <a:t>感想を入力ください。</a:t>
            </a:r>
          </a:p>
        </p:txBody>
      </p:sp>
      <p:sp>
        <p:nvSpPr>
          <p:cNvPr id="82" name="正方形/長方形 81">
            <a:extLst>
              <a:ext uri="{FF2B5EF4-FFF2-40B4-BE49-F238E27FC236}">
                <a16:creationId xmlns:a16="http://schemas.microsoft.com/office/drawing/2014/main" id="{827684CC-FA96-46C4-D743-CEED1ECD1EF1}"/>
              </a:ext>
            </a:extLst>
          </p:cNvPr>
          <p:cNvSpPr/>
          <p:nvPr/>
        </p:nvSpPr>
        <p:spPr>
          <a:xfrm>
            <a:off x="0" y="13985"/>
            <a:ext cx="9144000" cy="46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00" dirty="0" smtClean="0">
                <a:solidFill>
                  <a:schemeClr val="bg1"/>
                </a:solidFill>
                <a:latin typeface="HGS創英角ｺﾞｼｯｸUB" panose="020B0900000000000000" pitchFamily="50" charset="-128"/>
                <a:ea typeface="HGS創英角ｺﾞｼｯｸUB" panose="020B0900000000000000" pitchFamily="50" charset="-128"/>
              </a:rPr>
              <a:t>令和５年</a:t>
            </a:r>
            <a:r>
              <a:rPr kumimoji="1" lang="en-US" altLang="ja-JP" sz="2400" spc="-100" dirty="0" smtClean="0">
                <a:solidFill>
                  <a:schemeClr val="bg1"/>
                </a:solidFill>
                <a:latin typeface="HGS創英角ｺﾞｼｯｸUB" panose="020B0900000000000000" pitchFamily="50" charset="-128"/>
                <a:ea typeface="HGS創英角ｺﾞｼｯｸUB" panose="020B0900000000000000" pitchFamily="50" charset="-128"/>
              </a:rPr>
              <a:t>10</a:t>
            </a:r>
            <a:r>
              <a:rPr kumimoji="1" lang="ja-JP" altLang="en-US" sz="2400" spc="-100" dirty="0" smtClean="0">
                <a:solidFill>
                  <a:schemeClr val="bg1"/>
                </a:solidFill>
                <a:latin typeface="HGS創英角ｺﾞｼｯｸUB" panose="020B0900000000000000" pitchFamily="50" charset="-128"/>
                <a:ea typeface="HGS創英角ｺﾞｼｯｸUB" panose="020B0900000000000000" pitchFamily="50" charset="-128"/>
              </a:rPr>
              <a:t>月</a:t>
            </a:r>
            <a:r>
              <a:rPr kumimoji="1" lang="en-US" altLang="ja-JP" sz="2400" spc="-100" dirty="0" smtClean="0">
                <a:solidFill>
                  <a:schemeClr val="bg1"/>
                </a:solidFill>
                <a:latin typeface="HGS創英角ｺﾞｼｯｸUB" panose="020B0900000000000000" pitchFamily="50" charset="-128"/>
                <a:ea typeface="HGS創英角ｺﾞｼｯｸUB" panose="020B0900000000000000" pitchFamily="50" charset="-128"/>
              </a:rPr>
              <a:t>12</a:t>
            </a:r>
            <a:r>
              <a:rPr kumimoji="1" lang="ja-JP" altLang="en-US" sz="2400" spc="-100" dirty="0" smtClean="0">
                <a:solidFill>
                  <a:schemeClr val="bg1"/>
                </a:solidFill>
                <a:latin typeface="HGS創英角ｺﾞｼｯｸUB" panose="020B0900000000000000" pitchFamily="50" charset="-128"/>
                <a:ea typeface="HGS創英角ｺﾞｼｯｸUB" panose="020B0900000000000000" pitchFamily="50" charset="-128"/>
              </a:rPr>
              <a:t>日付け</a:t>
            </a:r>
            <a:r>
              <a:rPr kumimoji="1" lang="ja-JP" altLang="en-US" sz="2400" spc="-100" dirty="0">
                <a:solidFill>
                  <a:schemeClr val="bg1"/>
                </a:solidFill>
                <a:latin typeface="HGS創英角ｺﾞｼｯｸUB" panose="020B0900000000000000" pitchFamily="50" charset="-128"/>
                <a:ea typeface="HGS創英角ｺﾞｼｯｸUB" panose="020B0900000000000000" pitchFamily="50" charset="-128"/>
              </a:rPr>
              <a:t>教</a:t>
            </a:r>
            <a:r>
              <a:rPr kumimoji="1" lang="ja-JP" altLang="en-US" sz="2400" spc="-100" dirty="0" smtClean="0">
                <a:solidFill>
                  <a:schemeClr val="bg1"/>
                </a:solidFill>
                <a:latin typeface="HGS創英角ｺﾞｼｯｸUB" panose="020B0900000000000000" pitchFamily="50" charset="-128"/>
                <a:ea typeface="HGS創英角ｺﾞｼｯｸUB" panose="020B0900000000000000" pitchFamily="50" charset="-128"/>
              </a:rPr>
              <a:t>特第</a:t>
            </a:r>
            <a:r>
              <a:rPr kumimoji="1" lang="en-US" altLang="ja-JP" sz="2400" spc="-100" dirty="0" smtClean="0">
                <a:solidFill>
                  <a:schemeClr val="bg1"/>
                </a:solidFill>
                <a:latin typeface="HGS創英角ｺﾞｼｯｸUB" panose="020B0900000000000000" pitchFamily="50" charset="-128"/>
                <a:ea typeface="HGS創英角ｺﾞｼｯｸUB" panose="020B0900000000000000" pitchFamily="50" charset="-128"/>
              </a:rPr>
              <a:t>847</a:t>
            </a:r>
            <a:r>
              <a:rPr kumimoji="1" lang="ja-JP" altLang="en-US" sz="2400" spc="-100" dirty="0" smtClean="0">
                <a:solidFill>
                  <a:schemeClr val="bg1"/>
                </a:solidFill>
                <a:latin typeface="HGS創英角ｺﾞｼｯｸUB" panose="020B0900000000000000" pitchFamily="50" charset="-128"/>
                <a:ea typeface="HGS創英角ｺﾞｼｯｸUB" panose="020B0900000000000000" pitchFamily="50" charset="-128"/>
              </a:rPr>
              <a:t>号通知</a:t>
            </a:r>
            <a:endParaRPr kumimoji="1" lang="ja-JP" altLang="en-US" sz="2400" spc="-1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1" name="スライド番号プレースホルダー 10"/>
          <p:cNvSpPr>
            <a:spLocks noGrp="1"/>
          </p:cNvSpPr>
          <p:nvPr>
            <p:ph type="sldNum" sz="quarter" idx="12"/>
          </p:nvPr>
        </p:nvSpPr>
        <p:spPr/>
        <p:txBody>
          <a:bodyPr/>
          <a:lstStyle/>
          <a:p>
            <a:fld id="{6480BDED-DE1B-4900-AC31-09A4A80D2BCE}" type="slidenum">
              <a:rPr kumimoji="1" lang="ja-JP" altLang="en-US" smtClean="0"/>
              <a:pPr/>
              <a:t>13</a:t>
            </a:fld>
            <a:endParaRPr kumimoji="1" lang="ja-JP" altLang="en-US"/>
          </a:p>
        </p:txBody>
      </p:sp>
    </p:spTree>
    <p:extLst>
      <p:ext uri="{BB962C8B-B14F-4D97-AF65-F5344CB8AC3E}">
        <p14:creationId xmlns:p14="http://schemas.microsoft.com/office/powerpoint/2010/main" val="117250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3985"/>
            <a:ext cx="9144000" cy="612868"/>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S創英角ｺﾞｼｯｸUB" panose="020B0900000000000000" pitchFamily="50" charset="-128"/>
                <a:ea typeface="HGS創英角ｺﾞｼｯｸUB" panose="020B0900000000000000" pitchFamily="50" charset="-128"/>
              </a:rPr>
              <a:t>令和５年</a:t>
            </a:r>
            <a:r>
              <a:rPr lang="en-US" altLang="ja-JP" dirty="0" smtClean="0">
                <a:latin typeface="HGS創英角ｺﾞｼｯｸUB" panose="020B0900000000000000" pitchFamily="50" charset="-128"/>
                <a:ea typeface="HGS創英角ｺﾞｼｯｸUB" panose="020B0900000000000000" pitchFamily="50" charset="-128"/>
              </a:rPr>
              <a:t>10</a:t>
            </a:r>
            <a:r>
              <a:rPr lang="ja-JP" altLang="en-US" dirty="0" smtClean="0">
                <a:latin typeface="HGS創英角ｺﾞｼｯｸUB" panose="020B0900000000000000" pitchFamily="50" charset="-128"/>
                <a:ea typeface="HGS創英角ｺﾞｼｯｸUB" panose="020B0900000000000000" pitchFamily="50" charset="-128"/>
              </a:rPr>
              <a:t>月</a:t>
            </a:r>
            <a:r>
              <a:rPr lang="en-US" altLang="ja-JP" dirty="0" smtClean="0">
                <a:latin typeface="HGS創英角ｺﾞｼｯｸUB" panose="020B0900000000000000" pitchFamily="50" charset="-128"/>
                <a:ea typeface="HGS創英角ｺﾞｼｯｸUB" panose="020B0900000000000000" pitchFamily="50" charset="-128"/>
              </a:rPr>
              <a:t>26</a:t>
            </a:r>
            <a:r>
              <a:rPr lang="ja-JP" altLang="en-US" dirty="0" smtClean="0">
                <a:latin typeface="HGS創英角ｺﾞｼｯｸUB" panose="020B0900000000000000" pitchFamily="50" charset="-128"/>
                <a:ea typeface="HGS創英角ｺﾞｼｯｸUB" panose="020B0900000000000000" pitchFamily="50" charset="-128"/>
              </a:rPr>
              <a:t>日付け教特第</a:t>
            </a:r>
            <a:r>
              <a:rPr lang="en-US" altLang="ja-JP" dirty="0" smtClean="0">
                <a:latin typeface="HGS創英角ｺﾞｼｯｸUB" panose="020B0900000000000000" pitchFamily="50" charset="-128"/>
                <a:ea typeface="HGS創英角ｺﾞｼｯｸUB" panose="020B0900000000000000" pitchFamily="50" charset="-128"/>
              </a:rPr>
              <a:t>924</a:t>
            </a:r>
            <a:r>
              <a:rPr lang="ja-JP" altLang="en-US" dirty="0" smtClean="0">
                <a:latin typeface="HGS創英角ｺﾞｼｯｸUB" panose="020B0900000000000000" pitchFamily="50" charset="-128"/>
                <a:ea typeface="HGS創英角ｺﾞｼｯｸUB" panose="020B0900000000000000" pitchFamily="50" charset="-128"/>
              </a:rPr>
              <a:t>号（通知）</a:t>
            </a:r>
          </a:p>
          <a:p>
            <a:pPr algn="ctr"/>
            <a:r>
              <a:rPr lang="ja-JP" altLang="ja-JP" dirty="0" smtClean="0">
                <a:latin typeface="HGS創英角ｺﾞｼｯｸUB" panose="020B0900000000000000" pitchFamily="50" charset="-128"/>
                <a:ea typeface="HGS創英角ｺﾞｼｯｸUB" panose="020B0900000000000000" pitchFamily="50" charset="-128"/>
              </a:rPr>
              <a:t>障がいのある子どもの学びの場の柔軟な見直しについて</a:t>
            </a:r>
            <a:endParaRPr kumimoji="1" lang="ja-JP" altLang="en-US" sz="1846" spc="-1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6" name="図 5"/>
          <p:cNvPicPr>
            <a:picLocks noChangeAspect="1"/>
          </p:cNvPicPr>
          <p:nvPr/>
        </p:nvPicPr>
        <p:blipFill>
          <a:blip r:embed="rId2"/>
          <a:stretch>
            <a:fillRect/>
          </a:stretch>
        </p:blipFill>
        <p:spPr>
          <a:xfrm>
            <a:off x="343798" y="925901"/>
            <a:ext cx="3897813" cy="5503654"/>
          </a:xfrm>
          <a:prstGeom prst="rect">
            <a:avLst/>
          </a:prstGeom>
          <a:ln>
            <a:solidFill>
              <a:schemeClr val="accent1"/>
            </a:solidFill>
          </a:ln>
        </p:spPr>
      </p:pic>
      <p:pic>
        <p:nvPicPr>
          <p:cNvPr id="7" name="図 6"/>
          <p:cNvPicPr>
            <a:picLocks noChangeAspect="1"/>
          </p:cNvPicPr>
          <p:nvPr/>
        </p:nvPicPr>
        <p:blipFill>
          <a:blip r:embed="rId3"/>
          <a:stretch>
            <a:fillRect/>
          </a:stretch>
        </p:blipFill>
        <p:spPr>
          <a:xfrm>
            <a:off x="4802424" y="925902"/>
            <a:ext cx="3862591" cy="5503654"/>
          </a:xfrm>
          <a:prstGeom prst="rect">
            <a:avLst/>
          </a:prstGeom>
          <a:ln>
            <a:solidFill>
              <a:schemeClr val="accent1"/>
            </a:solidFill>
          </a:ln>
        </p:spPr>
      </p:pic>
      <p:sp>
        <p:nvSpPr>
          <p:cNvPr id="2" name="スライド番号プレースホルダー 1"/>
          <p:cNvSpPr>
            <a:spLocks noGrp="1"/>
          </p:cNvSpPr>
          <p:nvPr>
            <p:ph type="sldNum" sz="quarter" idx="12"/>
          </p:nvPr>
        </p:nvSpPr>
        <p:spPr>
          <a:xfrm>
            <a:off x="7086600" y="6492875"/>
            <a:ext cx="2057400" cy="365125"/>
          </a:xfrm>
        </p:spPr>
        <p:txBody>
          <a:bodyPr/>
          <a:lstStyle/>
          <a:p>
            <a:fld id="{6480BDED-DE1B-4900-AC31-09A4A80D2BCE}" type="slidenum">
              <a:rPr kumimoji="1" lang="ja-JP" altLang="en-US" smtClean="0">
                <a:solidFill>
                  <a:schemeClr val="tx1"/>
                </a:solidFill>
                <a:latin typeface="BIZ UDゴシック" panose="020B0400000000000000" pitchFamily="49" charset="-128"/>
                <a:ea typeface="BIZ UDゴシック" panose="020B0400000000000000" pitchFamily="49" charset="-128"/>
              </a:rPr>
              <a:t>14</a:t>
            </a:fld>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29917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6314C9F-7D56-38FD-2F1F-873373B7EA02}"/>
              </a:ext>
            </a:extLst>
          </p:cNvPr>
          <p:cNvSpPr>
            <a:spLocks noGrp="1"/>
          </p:cNvSpPr>
          <p:nvPr>
            <p:ph type="title"/>
          </p:nvPr>
        </p:nvSpPr>
        <p:spPr>
          <a:xfrm>
            <a:off x="0" y="1"/>
            <a:ext cx="9144000" cy="621102"/>
          </a:xfrm>
          <a:solidFill>
            <a:schemeClr val="tx2"/>
          </a:solidFill>
        </p:spPr>
        <p:txBody>
          <a:bodyPr>
            <a:normAutofit fontScale="90000"/>
          </a:bodyPr>
          <a:lstStyle/>
          <a:p>
            <a:pPr algn="ctr"/>
            <a:r>
              <a:rPr lang="ja-JP" altLang="en-US" sz="2000" dirty="0">
                <a:solidFill>
                  <a:schemeClr val="bg1"/>
                </a:solidFill>
                <a:latin typeface="HGｺﾞｼｯｸE" panose="020B0909000000000000" pitchFamily="49" charset="-128"/>
                <a:ea typeface="HGｺﾞｼｯｸE" panose="020B0909000000000000" pitchFamily="49" charset="-128"/>
              </a:rPr>
              <a:t>令和５年</a:t>
            </a:r>
            <a:r>
              <a:rPr lang="en-US" altLang="ja-JP" sz="2000" dirty="0">
                <a:solidFill>
                  <a:schemeClr val="bg1"/>
                </a:solidFill>
                <a:latin typeface="HGｺﾞｼｯｸE" panose="020B0909000000000000" pitchFamily="49" charset="-128"/>
                <a:ea typeface="HGｺﾞｼｯｸE" panose="020B0909000000000000" pitchFamily="49" charset="-128"/>
              </a:rPr>
              <a:t>11</a:t>
            </a:r>
            <a:r>
              <a:rPr lang="ja-JP" altLang="en-US" sz="2000" dirty="0">
                <a:solidFill>
                  <a:schemeClr val="bg1"/>
                </a:solidFill>
                <a:latin typeface="HGｺﾞｼｯｸE" panose="020B0909000000000000" pitchFamily="49" charset="-128"/>
                <a:ea typeface="HGｺﾞｼｯｸE" panose="020B0909000000000000" pitchFamily="49" charset="-128"/>
              </a:rPr>
              <a:t>月</a:t>
            </a:r>
            <a:r>
              <a:rPr lang="en-US" altLang="ja-JP" sz="2000" dirty="0">
                <a:solidFill>
                  <a:schemeClr val="bg1"/>
                </a:solidFill>
                <a:latin typeface="HGｺﾞｼｯｸE" panose="020B0909000000000000" pitchFamily="49" charset="-128"/>
                <a:ea typeface="HGｺﾞｼｯｸE" panose="020B0909000000000000" pitchFamily="49" charset="-128"/>
              </a:rPr>
              <a:t>17</a:t>
            </a:r>
            <a:r>
              <a:rPr lang="ja-JP" altLang="en-US" sz="2000" dirty="0" smtClean="0">
                <a:solidFill>
                  <a:schemeClr val="bg1"/>
                </a:solidFill>
                <a:latin typeface="HGｺﾞｼｯｸE" panose="020B0909000000000000" pitchFamily="49" charset="-128"/>
                <a:ea typeface="HGｺﾞｼｯｸE" panose="020B0909000000000000" pitchFamily="49" charset="-128"/>
              </a:rPr>
              <a:t>日付け通知教</a:t>
            </a:r>
            <a:r>
              <a:rPr kumimoji="1" lang="ja-JP" altLang="en-US" sz="2000" dirty="0" smtClean="0">
                <a:solidFill>
                  <a:schemeClr val="bg1"/>
                </a:solidFill>
                <a:latin typeface="HGｺﾞｼｯｸE" panose="020B0909000000000000" pitchFamily="49" charset="-128"/>
                <a:ea typeface="HGｺﾞｼｯｸE" panose="020B0909000000000000" pitchFamily="49" charset="-128"/>
              </a:rPr>
              <a:t>特第</a:t>
            </a:r>
            <a:r>
              <a:rPr kumimoji="1" lang="en-US" altLang="ja-JP" sz="2000" dirty="0" smtClean="0">
                <a:solidFill>
                  <a:schemeClr val="bg1"/>
                </a:solidFill>
                <a:latin typeface="HGｺﾞｼｯｸE" panose="020B0909000000000000" pitchFamily="49" charset="-128"/>
                <a:ea typeface="HGｺﾞｼｯｸE" panose="020B0909000000000000" pitchFamily="49" charset="-128"/>
              </a:rPr>
              <a:t>1012</a:t>
            </a:r>
            <a:r>
              <a:rPr kumimoji="1" lang="ja-JP" altLang="en-US" sz="2000" dirty="0" smtClean="0">
                <a:solidFill>
                  <a:schemeClr val="bg1"/>
                </a:solidFill>
                <a:latin typeface="HGｺﾞｼｯｸE" panose="020B0909000000000000" pitchFamily="49" charset="-128"/>
                <a:ea typeface="HGｺﾞｼｯｸE" panose="020B0909000000000000" pitchFamily="49" charset="-128"/>
              </a:rPr>
              <a:t>号（通知）</a:t>
            </a:r>
            <a:r>
              <a:rPr kumimoji="1" lang="en-US" altLang="ja-JP" sz="2000" dirty="0" smtClean="0">
                <a:solidFill>
                  <a:schemeClr val="bg1"/>
                </a:solidFill>
                <a:latin typeface="HGｺﾞｼｯｸE" panose="020B0909000000000000" pitchFamily="49" charset="-128"/>
                <a:ea typeface="HGｺﾞｼｯｸE" panose="020B0909000000000000" pitchFamily="49" charset="-128"/>
              </a:rPr>
              <a:t/>
            </a:r>
            <a:br>
              <a:rPr kumimoji="1" lang="en-US" altLang="ja-JP" sz="2000" dirty="0" smtClean="0">
                <a:solidFill>
                  <a:schemeClr val="bg1"/>
                </a:solidFill>
                <a:latin typeface="HGｺﾞｼｯｸE" panose="020B0909000000000000" pitchFamily="49" charset="-128"/>
                <a:ea typeface="HGｺﾞｼｯｸE" panose="020B0909000000000000" pitchFamily="49" charset="-128"/>
              </a:rPr>
            </a:br>
            <a:r>
              <a:rPr kumimoji="1" lang="ja-JP" altLang="en-US" sz="2000" dirty="0" smtClean="0">
                <a:solidFill>
                  <a:schemeClr val="bg1"/>
                </a:solidFill>
                <a:latin typeface="HGｺﾞｼｯｸE" panose="020B0909000000000000" pitchFamily="49" charset="-128"/>
                <a:ea typeface="HGｺﾞｼｯｸE" panose="020B0909000000000000" pitchFamily="49" charset="-128"/>
              </a:rPr>
              <a:t>小・中学校の管理職のための特別支援教育ハンドブック</a:t>
            </a:r>
            <a:endParaRPr kumimoji="1" lang="ja-JP" altLang="en-US" sz="2000" dirty="0">
              <a:solidFill>
                <a:schemeClr val="bg1"/>
              </a:solidFill>
              <a:latin typeface="HGｺﾞｼｯｸE" panose="020B0909000000000000" pitchFamily="49" charset="-128"/>
              <a:ea typeface="HGｺﾞｼｯｸE" panose="020B0909000000000000" pitchFamily="49" charset="-128"/>
            </a:endParaRPr>
          </a:p>
        </p:txBody>
      </p:sp>
      <p:sp>
        <p:nvSpPr>
          <p:cNvPr id="7" name="正方形/長方形 6"/>
          <p:cNvSpPr/>
          <p:nvPr/>
        </p:nvSpPr>
        <p:spPr>
          <a:xfrm>
            <a:off x="4306791" y="955912"/>
            <a:ext cx="4520907" cy="5283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目次（抜粋）</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１　学校経営を進める上で、踏まえておきたいこと</a:t>
            </a:r>
            <a:endParaRPr kumimoji="1"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pPr marL="355600" indent="-355600"/>
            <a:r>
              <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rPr>
              <a:t>(1)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特別な教育的支援を必要とする児童生徒が増えている理由</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marL="355600" indent="-355600"/>
            <a:r>
              <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rPr>
              <a:t>(2)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様々な障がいの状態（程度）の児童生徒が通常の学級に在籍している理由</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　　　　　　　　　　　　　　　　　　　　　等</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２　校内支援体制構築に向けた５つのポイント</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rPr>
              <a:t>(1)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学校経営方針に基づき、特別支援教育を推進する</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marL="355600" indent="-355600"/>
            <a:r>
              <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rPr>
              <a:t>(2)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通常の学級に在籍する児童生徒の多様な実態を幅広に捉え、授業改善や環境の調整に向けた取組につなげる</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　　　　　　　　　　　　　　　　　　　　　等</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３　特別支援学級、</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通級</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による指導の４つのポイント</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rPr>
              <a:t>(1)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特別支援学級を適切に運用するために</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rPr>
              <a:t>(2)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通級による指導の意義と開設</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dirty="0" smtClean="0">
                <a:solidFill>
                  <a:schemeClr val="tx1"/>
                </a:solidFill>
                <a:latin typeface="UD デジタル 教科書体 NP-R" panose="02020400000000000000" pitchFamily="18" charset="-128"/>
                <a:ea typeface="UD デジタル 教科書体 NP-R" panose="02020400000000000000" pitchFamily="18" charset="-128"/>
              </a:rPr>
              <a:t>　　　　　　　　　　　　　　　　　　　　　等</a:t>
            </a:r>
            <a:endParaRPr kumimoji="1" lang="en-US" altLang="ja-JP" sz="14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p:cNvPicPr>
            <a:picLocks noChangeAspect="1"/>
          </p:cNvPicPr>
          <p:nvPr/>
        </p:nvPicPr>
        <p:blipFill>
          <a:blip r:embed="rId2"/>
          <a:stretch>
            <a:fillRect/>
          </a:stretch>
        </p:blipFill>
        <p:spPr>
          <a:xfrm>
            <a:off x="505183" y="950160"/>
            <a:ext cx="3696605" cy="5283848"/>
          </a:xfrm>
          <a:prstGeom prst="rect">
            <a:avLst/>
          </a:prstGeom>
          <a:ln>
            <a:solidFill>
              <a:schemeClr val="accent1">
                <a:shade val="50000"/>
              </a:schemeClr>
            </a:solidFill>
          </a:ln>
        </p:spPr>
      </p:pic>
      <p:sp>
        <p:nvSpPr>
          <p:cNvPr id="3" name="テキスト ボックス 2"/>
          <p:cNvSpPr txBox="1"/>
          <p:nvPr/>
        </p:nvSpPr>
        <p:spPr>
          <a:xfrm>
            <a:off x="637905" y="3761117"/>
            <a:ext cx="7994711" cy="2308324"/>
          </a:xfrm>
          <a:prstGeom prst="rect">
            <a:avLst/>
          </a:prstGeom>
          <a:solidFill>
            <a:schemeClr val="bg1"/>
          </a:solidFill>
          <a:ln w="15875">
            <a:solidFill>
              <a:schemeClr val="accent4"/>
            </a:solidFill>
          </a:ln>
        </p:spPr>
        <p:txBody>
          <a:bodyPr wrap="square" rtlCol="0">
            <a:spAutoFit/>
          </a:bodyPr>
          <a:lstStyle/>
          <a:p>
            <a:pPr marL="203200" indent="-203200"/>
            <a:r>
              <a:rPr kumimoji="1" lang="en-US" altLang="ja-JP" sz="1600" dirty="0" smtClean="0"/>
              <a:t>【</a:t>
            </a:r>
            <a:r>
              <a:rPr kumimoji="1" lang="ja-JP" altLang="en-US" sz="1600" dirty="0" smtClean="0"/>
              <a:t>感想</a:t>
            </a:r>
            <a:r>
              <a:rPr kumimoji="1" lang="en-US" altLang="ja-JP" sz="1600" dirty="0" smtClean="0"/>
              <a:t>】</a:t>
            </a:r>
          </a:p>
          <a:p>
            <a:pPr marL="203200" indent="-203200"/>
            <a:r>
              <a:rPr kumimoji="1" lang="ja-JP" altLang="en-US" sz="1600" dirty="0" smtClean="0"/>
              <a:t>○　管理</a:t>
            </a:r>
            <a:r>
              <a:rPr kumimoji="1" lang="ja-JP" altLang="en-US" sz="1600" dirty="0"/>
              <a:t>職として、普段（平時）からどんなポイントに気をつけてマネジメントすればよいか、また、保護者・関係機関との連携や初期対応の重要性を改めて確認することが</a:t>
            </a:r>
            <a:r>
              <a:rPr kumimoji="1" lang="ja-JP" altLang="en-US" sz="1600" dirty="0" smtClean="0"/>
              <a:t>できました（小学校長）</a:t>
            </a:r>
            <a:endParaRPr kumimoji="1" lang="en-US" altLang="ja-JP" sz="1600" dirty="0" smtClean="0"/>
          </a:p>
          <a:p>
            <a:pPr marL="203200" indent="-203200"/>
            <a:r>
              <a:rPr kumimoji="1" lang="ja-JP" altLang="en-US" sz="1600" dirty="0"/>
              <a:t>○　まとまっていて、大変参考になります。常に端末に入れて持ち歩いています</a:t>
            </a:r>
            <a:r>
              <a:rPr kumimoji="1" lang="ja-JP" altLang="en-US" sz="1600" dirty="0" smtClean="0"/>
              <a:t>。</a:t>
            </a:r>
            <a:endParaRPr kumimoji="1" lang="en-US" altLang="ja-JP" sz="1600" dirty="0" smtClean="0"/>
          </a:p>
          <a:p>
            <a:pPr marL="203200" indent="-203200"/>
            <a:r>
              <a:rPr kumimoji="1" lang="ja-JP" altLang="en-US" sz="1600" dirty="0"/>
              <a:t>○　管理職の専門性を高めることが、その学校における特別支援教育の質の向上につながることを痛感して</a:t>
            </a:r>
            <a:r>
              <a:rPr kumimoji="1" lang="ja-JP" altLang="en-US" sz="1600" dirty="0" smtClean="0"/>
              <a:t>います（中学校長）</a:t>
            </a:r>
            <a:endParaRPr kumimoji="1" lang="en-US" altLang="ja-JP" sz="1600" dirty="0" smtClean="0"/>
          </a:p>
          <a:p>
            <a:pPr marL="203200" indent="-203200"/>
            <a:r>
              <a:rPr kumimoji="1" lang="ja-JP" altLang="en-US" sz="1600" dirty="0"/>
              <a:t>○　図示や実践資料など系列的に配置</a:t>
            </a:r>
            <a:r>
              <a:rPr kumimoji="1" lang="ja-JP" altLang="en-US" sz="1600" dirty="0" smtClean="0"/>
              <a:t>され、個人的</a:t>
            </a:r>
            <a:r>
              <a:rPr kumimoji="1" lang="ja-JP" altLang="en-US" sz="1600" dirty="0"/>
              <a:t>に曖昧にしていた点など整理</a:t>
            </a:r>
            <a:r>
              <a:rPr kumimoji="1" lang="ja-JP" altLang="en-US" sz="1600" dirty="0" smtClean="0"/>
              <a:t>でき非常</a:t>
            </a:r>
            <a:r>
              <a:rPr kumimoji="1" lang="ja-JP" altLang="en-US" sz="1600" dirty="0"/>
              <a:t>に勉強に</a:t>
            </a:r>
            <a:r>
              <a:rPr kumimoji="1" lang="ja-JP" altLang="en-US" sz="1600" dirty="0" smtClean="0"/>
              <a:t>なりました（中学校長）</a:t>
            </a:r>
            <a:endParaRPr kumimoji="1" lang="ja-JP" altLang="en-US" sz="1600" dirty="0"/>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6480BDED-DE1B-4900-AC31-09A4A80D2BCE}" type="slidenum">
              <a:rPr kumimoji="1" lang="ja-JP" altLang="en-US" smtClean="0">
                <a:solidFill>
                  <a:schemeClr val="tx1"/>
                </a:solidFill>
                <a:latin typeface="BIZ UDゴシック" panose="020B0400000000000000" pitchFamily="49" charset="-128"/>
                <a:ea typeface="BIZ UDゴシック" panose="020B0400000000000000" pitchFamily="49" charset="-128"/>
              </a:rPr>
              <a:t>15</a:t>
            </a:fld>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87309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881"/>
            <a:ext cx="9144000" cy="46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第３回</a:t>
            </a:r>
            <a:r>
              <a:rPr kumimoji="1" lang="ja-JP" altLang="en-US" sz="2400" dirty="0">
                <a:solidFill>
                  <a:schemeClr val="bg1"/>
                </a:solidFill>
                <a:latin typeface="HGS創英角ｺﾞｼｯｸUB" panose="020B0900000000000000" pitchFamily="50" charset="-128"/>
                <a:ea typeface="HGS創英角ｺﾞｼｯｸUB" panose="020B0900000000000000" pitchFamily="50" charset="-128"/>
              </a:rPr>
              <a:t>管理職のための特別支援教育に関する研修会</a:t>
            </a:r>
          </a:p>
        </p:txBody>
      </p:sp>
      <p:sp>
        <p:nvSpPr>
          <p:cNvPr id="5" name="テキスト ボックス 4"/>
          <p:cNvSpPr txBox="1"/>
          <p:nvPr/>
        </p:nvSpPr>
        <p:spPr>
          <a:xfrm>
            <a:off x="260678" y="697365"/>
            <a:ext cx="7437938" cy="774058"/>
          </a:xfrm>
          <a:prstGeom prst="rect">
            <a:avLst/>
          </a:prstGeom>
          <a:solidFill>
            <a:schemeClr val="accent4">
              <a:lumMod val="20000"/>
              <a:lumOff val="80000"/>
            </a:schemeClr>
          </a:solidFill>
          <a:ln>
            <a:solidFill>
              <a:schemeClr val="accent4"/>
            </a:solidFill>
          </a:ln>
        </p:spPr>
        <p:txBody>
          <a:bodyPr wrap="square" rtlCol="0">
            <a:spAutoFit/>
          </a:bodyPr>
          <a:lstStyle/>
          <a:p>
            <a:r>
              <a:rPr kumimoji="1" lang="ja-JP" altLang="en-US" sz="2215" dirty="0">
                <a:latin typeface="UD デジタル 教科書体 NK-B" panose="02020700000000000000" pitchFamily="18" charset="-128"/>
                <a:ea typeface="UD デジタル 教科書体 NK-B" panose="02020700000000000000" pitchFamily="18" charset="-128"/>
              </a:rPr>
              <a:t>講演　</a:t>
            </a:r>
            <a:r>
              <a:rPr kumimoji="1" lang="ja-JP" altLang="en-US" sz="2215" dirty="0" smtClean="0">
                <a:latin typeface="UD デジタル 教科書体 NK-B" panose="02020700000000000000" pitchFamily="18" charset="-128"/>
                <a:ea typeface="UD デジタル 教科書体 NK-B" panose="02020700000000000000" pitchFamily="18" charset="-128"/>
              </a:rPr>
              <a:t>ユニバーサルデザインの視点からの授業づくり</a:t>
            </a:r>
            <a:endParaRPr kumimoji="1" lang="en-US" altLang="ja-JP" sz="2215" dirty="0">
              <a:latin typeface="UD デジタル 教科書体 NK-B" panose="02020700000000000000" pitchFamily="18" charset="-128"/>
              <a:ea typeface="UD デジタル 教科書体 NK-B" panose="02020700000000000000" pitchFamily="18" charset="-128"/>
            </a:endParaRPr>
          </a:p>
          <a:p>
            <a:r>
              <a:rPr kumimoji="1" lang="ja-JP" altLang="en-US" sz="2215" dirty="0">
                <a:latin typeface="UD デジタル 教科書体 NK-B" panose="02020700000000000000" pitchFamily="18" charset="-128"/>
                <a:ea typeface="UD デジタル 教科書体 NK-B" panose="02020700000000000000" pitchFamily="18" charset="-128"/>
              </a:rPr>
              <a:t>講師　</a:t>
            </a:r>
            <a:r>
              <a:rPr kumimoji="1" lang="ja-JP" altLang="en-US" sz="2215" dirty="0" smtClean="0">
                <a:latin typeface="UD デジタル 教科書体 NK-B" panose="02020700000000000000" pitchFamily="18" charset="-128"/>
                <a:ea typeface="UD デジタル 教科書体 NK-B" panose="02020700000000000000" pitchFamily="18" charset="-128"/>
              </a:rPr>
              <a:t>細　谷　一　博</a:t>
            </a:r>
            <a:r>
              <a:rPr kumimoji="1" lang="ja-JP" altLang="en-US" sz="2215" dirty="0">
                <a:latin typeface="UD デジタル 教科書体 NK-B" panose="02020700000000000000" pitchFamily="18" charset="-128"/>
                <a:ea typeface="UD デジタル 教科書体 NK-B" panose="02020700000000000000" pitchFamily="18" charset="-128"/>
              </a:rPr>
              <a:t>　氏</a:t>
            </a:r>
            <a:r>
              <a:rPr kumimoji="1" lang="ja-JP" altLang="en-US" sz="1292" dirty="0">
                <a:latin typeface="UD デジタル 教科書体 NK-B" panose="02020700000000000000" pitchFamily="18" charset="-128"/>
                <a:ea typeface="UD デジタル 教科書体 NK-B" panose="02020700000000000000" pitchFamily="18" charset="-128"/>
              </a:rPr>
              <a:t>（北海道教育</a:t>
            </a:r>
            <a:r>
              <a:rPr kumimoji="1" lang="ja-JP" altLang="en-US" sz="1292" dirty="0" smtClean="0">
                <a:latin typeface="UD デジタル 教科書体 NK-B" panose="02020700000000000000" pitchFamily="18" charset="-128"/>
                <a:ea typeface="UD デジタル 教科書体 NK-B" panose="02020700000000000000" pitchFamily="18" charset="-128"/>
              </a:rPr>
              <a:t>大学函館校教授</a:t>
            </a:r>
            <a:r>
              <a:rPr kumimoji="1" lang="ja-JP" altLang="en-US" sz="1292" dirty="0">
                <a:latin typeface="UD デジタル 教科書体 NK-B" panose="02020700000000000000" pitchFamily="18" charset="-128"/>
                <a:ea typeface="UD デジタル 教科書体 NK-B" panose="02020700000000000000" pitchFamily="18" charset="-128"/>
              </a:rPr>
              <a:t>）</a:t>
            </a:r>
            <a:r>
              <a:rPr kumimoji="1" lang="ja-JP" altLang="en-US" sz="1846"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　　</a:t>
            </a:r>
          </a:p>
        </p:txBody>
      </p:sp>
      <p:sp>
        <p:nvSpPr>
          <p:cNvPr id="6" name="テキスト ボックス 5"/>
          <p:cNvSpPr txBox="1"/>
          <p:nvPr/>
        </p:nvSpPr>
        <p:spPr>
          <a:xfrm>
            <a:off x="212604" y="1595214"/>
            <a:ext cx="8822128" cy="1077218"/>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日　時　　令和５年（</a:t>
            </a:r>
            <a:r>
              <a:rPr lang="en-US" altLang="ja-JP" sz="1600" dirty="0">
                <a:latin typeface="BIZ UDゴシック" panose="020B0400000000000000" pitchFamily="49" charset="-128"/>
                <a:ea typeface="BIZ UDゴシック" panose="020B0400000000000000" pitchFamily="49" charset="-128"/>
              </a:rPr>
              <a:t>2023</a:t>
            </a:r>
            <a:r>
              <a:rPr lang="ja-JP" altLang="en-US" sz="1600" dirty="0">
                <a:latin typeface="BIZ UDゴシック" panose="020B0400000000000000" pitchFamily="49" charset="-128"/>
                <a:ea typeface="BIZ UDゴシック" panose="020B0400000000000000" pitchFamily="49" charset="-128"/>
              </a:rPr>
              <a:t>年</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11</a:t>
            </a:r>
            <a:r>
              <a:rPr lang="ja-JP" altLang="en-US" sz="1600" dirty="0" smtClean="0">
                <a:latin typeface="BIZ UDゴシック" panose="020B0400000000000000" pitchFamily="49" charset="-128"/>
                <a:ea typeface="BIZ UDゴシック" panose="020B0400000000000000" pitchFamily="49" charset="-128"/>
              </a:rPr>
              <a:t>月</a:t>
            </a:r>
            <a:r>
              <a:rPr lang="en-US" altLang="ja-JP" sz="1600" dirty="0" smtClean="0">
                <a:latin typeface="BIZ UDゴシック" panose="020B0400000000000000" pitchFamily="49" charset="-128"/>
                <a:ea typeface="BIZ UDゴシック" panose="020B0400000000000000" pitchFamily="49" charset="-128"/>
              </a:rPr>
              <a:t>22</a:t>
            </a:r>
            <a:r>
              <a:rPr lang="ja-JP" altLang="en-US" sz="1600" dirty="0" smtClean="0">
                <a:latin typeface="BIZ UDゴシック" panose="020B0400000000000000" pitchFamily="49" charset="-128"/>
                <a:ea typeface="BIZ UDゴシック" panose="020B0400000000000000" pitchFamily="49" charset="-128"/>
              </a:rPr>
              <a:t>日（水）９：</a:t>
            </a:r>
            <a:r>
              <a:rPr lang="en-US" altLang="ja-JP" sz="1600" dirty="0" smtClean="0">
                <a:latin typeface="BIZ UDゴシック" panose="020B0400000000000000" pitchFamily="49" charset="-128"/>
                <a:ea typeface="BIZ UDゴシック" panose="020B0400000000000000" pitchFamily="49" charset="-128"/>
              </a:rPr>
              <a:t>45</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11</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15</a:t>
            </a:r>
            <a:r>
              <a:rPr lang="ja-JP" altLang="en-US" sz="1600" dirty="0" smtClean="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 </a:t>
            </a:r>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方　法　　</a:t>
            </a:r>
            <a:r>
              <a:rPr lang="en-US" altLang="ja-JP" sz="1600" dirty="0">
                <a:latin typeface="BIZ UDゴシック" panose="020B0400000000000000" pitchFamily="49" charset="-128"/>
                <a:ea typeface="BIZ UDゴシック" panose="020B0400000000000000" pitchFamily="49" charset="-128"/>
              </a:rPr>
              <a:t>Web</a:t>
            </a:r>
            <a:r>
              <a:rPr lang="ja-JP" altLang="en-US" sz="1600" dirty="0">
                <a:latin typeface="BIZ UDゴシック" panose="020B0400000000000000" pitchFamily="49" charset="-128"/>
                <a:ea typeface="BIZ UDゴシック" panose="020B0400000000000000" pitchFamily="49" charset="-128"/>
              </a:rPr>
              <a:t>会議システム（</a:t>
            </a:r>
            <a:r>
              <a:rPr lang="en-US" altLang="ja-JP" sz="1600" dirty="0">
                <a:latin typeface="BIZ UDゴシック" panose="020B0400000000000000" pitchFamily="49" charset="-128"/>
                <a:ea typeface="BIZ UDゴシック" panose="020B0400000000000000" pitchFamily="49" charset="-128"/>
              </a:rPr>
              <a:t>Zoom</a:t>
            </a:r>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参加者</a:t>
            </a:r>
            <a:r>
              <a:rPr lang="ja-JP" altLang="en-US" sz="1600" dirty="0">
                <a:latin typeface="BIZ UDゴシック" panose="020B0400000000000000" pitchFamily="49" charset="-128"/>
                <a:ea typeface="BIZ UDゴシック" panose="020B0400000000000000" pitchFamily="49" charset="-128"/>
              </a:rPr>
              <a:t>　　</a:t>
            </a:r>
            <a:r>
              <a:rPr lang="en-US" altLang="ja-JP" sz="1600" b="1" dirty="0" smtClean="0">
                <a:latin typeface="ＤＦ特太ゴシック体" panose="020B0509000000000000" pitchFamily="49" charset="-128"/>
                <a:ea typeface="ＤＦ特太ゴシック体" panose="020B0509000000000000" pitchFamily="49" charset="-128"/>
              </a:rPr>
              <a:t>250</a:t>
            </a:r>
            <a:r>
              <a:rPr lang="ja-JP" altLang="en-US" sz="1600" b="1" dirty="0" smtClean="0">
                <a:latin typeface="ＤＦ特太ゴシック体" panose="020B0509000000000000" pitchFamily="49" charset="-128"/>
                <a:ea typeface="ＤＦ特太ゴシック体" panose="020B0509000000000000" pitchFamily="49" charset="-128"/>
              </a:rPr>
              <a:t>校</a:t>
            </a:r>
            <a:r>
              <a:rPr lang="en-US" altLang="ja-JP" sz="1600" b="1" dirty="0" smtClean="0">
                <a:latin typeface="ＤＦ特太ゴシック体" panose="020B0509000000000000" pitchFamily="49" charset="-128"/>
                <a:ea typeface="ＤＦ特太ゴシック体" panose="020B0509000000000000" pitchFamily="49" charset="-128"/>
              </a:rPr>
              <a:t>516</a:t>
            </a:r>
            <a:r>
              <a:rPr lang="ja-JP" altLang="en-US" sz="1600" b="1" dirty="0" smtClean="0">
                <a:latin typeface="ＤＦ特太ゴシック体" panose="020B0509000000000000" pitchFamily="49" charset="-128"/>
                <a:ea typeface="ＤＦ特太ゴシック体" panose="020B0509000000000000" pitchFamily="49" charset="-128"/>
              </a:rPr>
              <a:t>名</a:t>
            </a:r>
            <a:r>
              <a:rPr lang="ja-JP" altLang="en-US" sz="1600" dirty="0" smtClean="0">
                <a:latin typeface="BIZ UDゴシック" panose="020B0400000000000000" pitchFamily="49" charset="-128"/>
                <a:ea typeface="BIZ UDゴシック" panose="020B0400000000000000" pitchFamily="49" charset="-128"/>
              </a:rPr>
              <a:t>（小：</a:t>
            </a:r>
            <a:r>
              <a:rPr lang="en-US" altLang="ja-JP" sz="1600" dirty="0" smtClean="0">
                <a:latin typeface="BIZ UDゴシック" panose="020B0400000000000000" pitchFamily="49" charset="-128"/>
                <a:ea typeface="BIZ UDゴシック" panose="020B0400000000000000" pitchFamily="49" charset="-128"/>
              </a:rPr>
              <a:t>110</a:t>
            </a:r>
            <a:r>
              <a:rPr lang="ja-JP" altLang="en-US" sz="1600" dirty="0" smtClean="0">
                <a:latin typeface="BIZ UDゴシック" panose="020B0400000000000000" pitchFamily="49" charset="-128"/>
                <a:ea typeface="BIZ UDゴシック" panose="020B0400000000000000" pitchFamily="49" charset="-128"/>
              </a:rPr>
              <a:t>校、中：</a:t>
            </a:r>
            <a:r>
              <a:rPr lang="en-US" altLang="ja-JP" sz="1600" dirty="0" smtClean="0">
                <a:latin typeface="BIZ UDゴシック" panose="020B0400000000000000" pitchFamily="49" charset="-128"/>
                <a:ea typeface="BIZ UDゴシック" panose="020B0400000000000000" pitchFamily="49" charset="-128"/>
              </a:rPr>
              <a:t>84</a:t>
            </a:r>
            <a:r>
              <a:rPr lang="ja-JP" altLang="en-US" sz="1600" dirty="0" smtClean="0">
                <a:latin typeface="BIZ UDゴシック" panose="020B0400000000000000" pitchFamily="49" charset="-128"/>
                <a:ea typeface="BIZ UDゴシック" panose="020B0400000000000000" pitchFamily="49" charset="-128"/>
              </a:rPr>
              <a:t>校、義：６校、高：</a:t>
            </a:r>
            <a:r>
              <a:rPr lang="en-US" altLang="ja-JP" sz="1600" dirty="0" smtClean="0">
                <a:latin typeface="BIZ UDゴシック" panose="020B0400000000000000" pitchFamily="49" charset="-128"/>
                <a:ea typeface="BIZ UDゴシック" panose="020B0400000000000000" pitchFamily="49" charset="-128"/>
              </a:rPr>
              <a:t>29</a:t>
            </a:r>
            <a:r>
              <a:rPr lang="ja-JP" altLang="en-US" sz="1600" dirty="0" smtClean="0">
                <a:latin typeface="BIZ UDゴシック" panose="020B0400000000000000" pitchFamily="49" charset="-128"/>
                <a:ea typeface="BIZ UDゴシック" panose="020B0400000000000000" pitchFamily="49" charset="-128"/>
              </a:rPr>
              <a:t>校、特：</a:t>
            </a:r>
            <a:r>
              <a:rPr lang="en-US" altLang="ja-JP" sz="1600" dirty="0" smtClean="0">
                <a:latin typeface="BIZ UDゴシック" panose="020B0400000000000000" pitchFamily="49" charset="-128"/>
                <a:ea typeface="BIZ UDゴシック" panose="020B0400000000000000" pitchFamily="49" charset="-128"/>
              </a:rPr>
              <a:t>14</a:t>
            </a:r>
            <a:r>
              <a:rPr lang="ja-JP" altLang="en-US" sz="1600" dirty="0" smtClean="0">
                <a:latin typeface="BIZ UDゴシック" panose="020B0400000000000000" pitchFamily="49" charset="-128"/>
                <a:ea typeface="BIZ UDゴシック" panose="020B0400000000000000" pitchFamily="49" charset="-128"/>
              </a:rPr>
              <a:t>校、その他：７）</a:t>
            </a:r>
            <a:endParaRPr lang="en-US" altLang="ja-JP" sz="1600" dirty="0" smtClean="0">
              <a:latin typeface="BIZ UDゴシック" panose="020B0400000000000000" pitchFamily="49" charset="-128"/>
              <a:ea typeface="BIZ UDゴシック" panose="020B0400000000000000" pitchFamily="49" charset="-128"/>
            </a:endParaRPr>
          </a:p>
          <a:p>
            <a:r>
              <a:rPr lang="ja-JP" altLang="en-US" sz="1600" dirty="0" smtClean="0">
                <a:latin typeface="メイリオ" panose="020B0604030504040204" pitchFamily="50" charset="-128"/>
                <a:ea typeface="メイリオ" panose="020B0604030504040204" pitchFamily="50" charset="-128"/>
              </a:rPr>
              <a:t>　　　　　</a:t>
            </a:r>
            <a:r>
              <a:rPr lang="ja-JP" altLang="en-US" sz="1600" dirty="0" smtClean="0">
                <a:solidFill>
                  <a:srgbClr val="FF0000"/>
                </a:solidFill>
                <a:latin typeface="メイリオ" panose="020B0604030504040204" pitchFamily="50" charset="-128"/>
                <a:ea typeface="メイリオ" panose="020B0604030504040204" pitchFamily="50" charset="-128"/>
              </a:rPr>
              <a:t>学校管理職と授業改善担当者など教諭が複数で参加</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16</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6396ED29-2750-3A02-766B-38629E419E51}"/>
              </a:ext>
            </a:extLst>
          </p:cNvPr>
          <p:cNvSpPr txBox="1"/>
          <p:nvPr/>
        </p:nvSpPr>
        <p:spPr>
          <a:xfrm>
            <a:off x="230562" y="2750318"/>
            <a:ext cx="8688953" cy="3729226"/>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a:latin typeface="BIZ UDゴシック" panose="020B0400000000000000" pitchFamily="49" charset="-128"/>
                <a:ea typeface="BIZ UDゴシック" panose="020B0400000000000000" pitchFamily="49" charset="-128"/>
              </a:rPr>
              <a:t>○　ユニバーサルな授業とは困り感のある子を個別に対策するのではなく、その子も含めて全体が参加できる授業であるという考え方や、子どもたちが分かる、行動できるような指示の工夫が大切であることが大変参考になった。（</a:t>
            </a:r>
            <a:r>
              <a:rPr kumimoji="1" lang="ja-JP" altLang="en-US" sz="1477" dirty="0" smtClean="0">
                <a:latin typeface="BIZ UDゴシック" panose="020B0400000000000000" pitchFamily="49" charset="-128"/>
                <a:ea typeface="BIZ UDゴシック" panose="020B0400000000000000" pitchFamily="49" charset="-128"/>
              </a:rPr>
              <a:t>小学校）</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　不適切</a:t>
            </a:r>
            <a:r>
              <a:rPr kumimoji="1" lang="ja-JP" altLang="en-US" sz="1477" dirty="0">
                <a:latin typeface="BIZ UDゴシック" panose="020B0400000000000000" pitchFamily="49" charset="-128"/>
                <a:ea typeface="BIZ UDゴシック" panose="020B0400000000000000" pitchFamily="49" charset="-128"/>
              </a:rPr>
              <a:t>な行動は授業がわからないことに起因していることが多く見られることから</a:t>
            </a:r>
            <a:r>
              <a:rPr kumimoji="1" lang="ja-JP" altLang="en-US" sz="1477" dirty="0" smtClean="0">
                <a:latin typeface="BIZ UDゴシック" panose="020B0400000000000000" pitchFamily="49" charset="-128"/>
                <a:ea typeface="BIZ UDゴシック" panose="020B0400000000000000" pitchFamily="49" charset="-128"/>
              </a:rPr>
              <a:t>、「授業</a:t>
            </a:r>
            <a:r>
              <a:rPr kumimoji="1" lang="ja-JP" altLang="en-US" sz="1477" dirty="0">
                <a:latin typeface="BIZ UDゴシック" panose="020B0400000000000000" pitchFamily="49" charset="-128"/>
                <a:ea typeface="BIZ UDゴシック" panose="020B0400000000000000" pitchFamily="49" charset="-128"/>
              </a:rPr>
              <a:t>がわからない、楽しくない子どもをつくらないこと」などを校内で再確認し、校内研究と合わせて授業の工夫改善を進めていきたいと思います。</a:t>
            </a:r>
            <a:r>
              <a:rPr kumimoji="1" lang="ja-JP" altLang="en-US" sz="1477" dirty="0" smtClean="0">
                <a:latin typeface="BIZ UDゴシック" panose="020B0400000000000000" pitchFamily="49" charset="-128"/>
                <a:ea typeface="BIZ UDゴシック" panose="020B0400000000000000" pitchFamily="49" charset="-128"/>
              </a:rPr>
              <a:t>（小学校）</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ユニバーサルデザインと合理的配慮の事について、今までの知識に整理ができた事、解釈が間違えていたことの修正ができたことが良かった。また、教員と参加したことで本校の実態や教職員の理解の状況について深めることができた。（</a:t>
            </a:r>
            <a:r>
              <a:rPr kumimoji="1" lang="ja-JP" altLang="en-US" sz="1477" dirty="0" smtClean="0">
                <a:latin typeface="BIZ UDゴシック" panose="020B0400000000000000" pitchFamily="49" charset="-128"/>
                <a:ea typeface="BIZ UDゴシック" panose="020B0400000000000000" pitchFamily="49" charset="-128"/>
              </a:rPr>
              <a:t>中学校）</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　</a:t>
            </a:r>
            <a:r>
              <a:rPr kumimoji="1" lang="en-US" altLang="ja-JP" sz="1477" dirty="0">
                <a:latin typeface="BIZ UDゴシック" panose="020B0400000000000000" pitchFamily="49" charset="-128"/>
                <a:ea typeface="BIZ UDゴシック" panose="020B0400000000000000" pitchFamily="49" charset="-128"/>
              </a:rPr>
              <a:t>ASD</a:t>
            </a:r>
            <a:r>
              <a:rPr kumimoji="1" lang="ja-JP" altLang="en-US" sz="1477" dirty="0">
                <a:latin typeface="BIZ UDゴシック" panose="020B0400000000000000" pitchFamily="49" charset="-128"/>
                <a:ea typeface="BIZ UDゴシック" panose="020B0400000000000000" pitchFamily="49" charset="-128"/>
              </a:rPr>
              <a:t>であるかどうかではなく、全ての子ども達が授業の目標を達成する</a:t>
            </a:r>
            <a:r>
              <a:rPr kumimoji="1" lang="ja-JP" altLang="en-US" sz="1477" dirty="0" smtClean="0">
                <a:latin typeface="BIZ UDゴシック" panose="020B0400000000000000" pitchFamily="49" charset="-128"/>
                <a:ea typeface="BIZ UDゴシック" panose="020B0400000000000000" pitchFamily="49" charset="-128"/>
              </a:rPr>
              <a:t>ために</a:t>
            </a:r>
            <a:r>
              <a:rPr kumimoji="1" lang="ja-JP" altLang="en-US" sz="1477" dirty="0">
                <a:latin typeface="BIZ UDゴシック" panose="020B0400000000000000" pitchFamily="49" charset="-128"/>
                <a:ea typeface="BIZ UDゴシック" panose="020B0400000000000000" pitchFamily="49" charset="-128"/>
              </a:rPr>
              <a:t>教師が準備することが沢山あること</a:t>
            </a:r>
            <a:r>
              <a:rPr kumimoji="1" lang="ja-JP" altLang="en-US" sz="1477">
                <a:latin typeface="BIZ UDゴシック" panose="020B0400000000000000" pitchFamily="49" charset="-128"/>
                <a:ea typeface="BIZ UDゴシック" panose="020B0400000000000000" pitchFamily="49" charset="-128"/>
              </a:rPr>
              <a:t>、</a:t>
            </a:r>
            <a:r>
              <a:rPr kumimoji="1" lang="ja-JP" altLang="en-US" sz="1477" smtClean="0">
                <a:latin typeface="BIZ UDゴシック" panose="020B0400000000000000" pitchFamily="49" charset="-128"/>
                <a:ea typeface="BIZ UDゴシック" panose="020B0400000000000000" pitchFamily="49" charset="-128"/>
              </a:rPr>
              <a:t>子ども目線</a:t>
            </a:r>
            <a:r>
              <a:rPr kumimoji="1" lang="ja-JP" altLang="en-US" sz="1477" dirty="0">
                <a:latin typeface="BIZ UDゴシック" panose="020B0400000000000000" pitchFamily="49" charset="-128"/>
                <a:ea typeface="BIZ UDゴシック" panose="020B0400000000000000" pitchFamily="49" charset="-128"/>
              </a:rPr>
              <a:t>で様々なことを見て、考えていく必要があることが理解出来た。（中学校長）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改めてユニバーサルデザインや合理的配慮の大切さが分かりました。（</a:t>
            </a:r>
            <a:r>
              <a:rPr kumimoji="1" lang="ja-JP" altLang="en-US" sz="1477" dirty="0" smtClean="0">
                <a:latin typeface="BIZ UDゴシック" panose="020B0400000000000000" pitchFamily="49" charset="-128"/>
                <a:ea typeface="BIZ UDゴシック" panose="020B0400000000000000" pitchFamily="49" charset="-128"/>
              </a:rPr>
              <a:t>高校）</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認知のタイプが異なることを理解した学習指導や合理的な配慮等について</a:t>
            </a:r>
            <a:r>
              <a:rPr kumimoji="1" lang="ja-JP" altLang="en-US" sz="1477" dirty="0" smtClean="0">
                <a:latin typeface="BIZ UDゴシック" panose="020B0400000000000000" pitchFamily="49" charset="-128"/>
                <a:ea typeface="BIZ UDゴシック" panose="020B0400000000000000" pitchFamily="49" charset="-128"/>
              </a:rPr>
              <a:t>。平等</a:t>
            </a:r>
            <a:r>
              <a:rPr kumimoji="1" lang="ja-JP" altLang="en-US" sz="1477" dirty="0">
                <a:latin typeface="BIZ UDゴシック" panose="020B0400000000000000" pitchFamily="49" charset="-128"/>
                <a:ea typeface="BIZ UDゴシック" panose="020B0400000000000000" pitchFamily="49" charset="-128"/>
              </a:rPr>
              <a:t>の視点が大切であることについて。（</a:t>
            </a:r>
            <a:r>
              <a:rPr kumimoji="1" lang="ja-JP" altLang="en-US" sz="1477" dirty="0" smtClean="0">
                <a:latin typeface="BIZ UDゴシック" panose="020B0400000000000000" pitchFamily="49" charset="-128"/>
                <a:ea typeface="BIZ UDゴシック" panose="020B0400000000000000" pitchFamily="49" charset="-128"/>
              </a:rPr>
              <a:t>高校）</a:t>
            </a:r>
            <a:endParaRPr kumimoji="1" lang="en-US" altLang="ja-JP" sz="1477"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1626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881"/>
            <a:ext cx="9144000" cy="46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令和５年度市町村教育委員会新任委員研修会（道教委共催）</a:t>
            </a:r>
            <a:endParaRPr kumimoji="1" lang="ja-JP" altLang="en-US" sz="24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5" name="テキスト ボックス 4"/>
          <p:cNvSpPr txBox="1"/>
          <p:nvPr/>
        </p:nvSpPr>
        <p:spPr>
          <a:xfrm>
            <a:off x="260678" y="880243"/>
            <a:ext cx="7437938" cy="774058"/>
          </a:xfrm>
          <a:prstGeom prst="rect">
            <a:avLst/>
          </a:prstGeom>
          <a:solidFill>
            <a:schemeClr val="accent2">
              <a:lumMod val="20000"/>
              <a:lumOff val="80000"/>
            </a:schemeClr>
          </a:solidFill>
          <a:ln>
            <a:solidFill>
              <a:schemeClr val="accent2"/>
            </a:solidFill>
          </a:ln>
        </p:spPr>
        <p:txBody>
          <a:bodyPr wrap="square" rtlCol="0">
            <a:spAutoFit/>
          </a:bodyPr>
          <a:lstStyle/>
          <a:p>
            <a:r>
              <a:rPr kumimoji="1" lang="ja-JP" altLang="en-US" sz="2215" dirty="0">
                <a:latin typeface="UD デジタル 教科書体 NK-B" panose="02020700000000000000" pitchFamily="18" charset="-128"/>
                <a:ea typeface="UD デジタル 教科書体 NK-B" panose="02020700000000000000" pitchFamily="18" charset="-128"/>
              </a:rPr>
              <a:t>講演　人が育つ地域社会づくりと「インクルーシブ教育</a:t>
            </a:r>
            <a:r>
              <a:rPr kumimoji="1" lang="ja-JP" altLang="en-US" sz="2215" dirty="0" smtClean="0">
                <a:latin typeface="UD デジタル 教科書体 NK-B" panose="02020700000000000000" pitchFamily="18" charset="-128"/>
                <a:ea typeface="UD デジタル 教科書体 NK-B" panose="02020700000000000000" pitchFamily="18" charset="-128"/>
              </a:rPr>
              <a:t>」</a:t>
            </a:r>
            <a:endParaRPr kumimoji="1" lang="en-US" altLang="ja-JP" sz="2215" dirty="0" smtClean="0">
              <a:latin typeface="UD デジタル 教科書体 NK-B" panose="02020700000000000000" pitchFamily="18" charset="-128"/>
              <a:ea typeface="UD デジタル 教科書体 NK-B" panose="02020700000000000000" pitchFamily="18" charset="-128"/>
            </a:endParaRPr>
          </a:p>
          <a:p>
            <a:r>
              <a:rPr kumimoji="1" lang="ja-JP" altLang="en-US" sz="2215" dirty="0" smtClean="0">
                <a:latin typeface="UD デジタル 教科書体 NK-B" panose="02020700000000000000" pitchFamily="18" charset="-128"/>
                <a:ea typeface="UD デジタル 教科書体 NK-B" panose="02020700000000000000" pitchFamily="18" charset="-128"/>
              </a:rPr>
              <a:t>講師</a:t>
            </a:r>
            <a:r>
              <a:rPr kumimoji="1" lang="ja-JP" altLang="en-US" sz="2215" dirty="0">
                <a:latin typeface="UD デジタル 教科書体 NK-B" panose="02020700000000000000" pitchFamily="18" charset="-128"/>
                <a:ea typeface="UD デジタル 教科書体 NK-B" panose="02020700000000000000" pitchFamily="18" charset="-128"/>
              </a:rPr>
              <a:t>　</a:t>
            </a:r>
            <a:r>
              <a:rPr kumimoji="1" lang="ja-JP" altLang="en-US" sz="2215" dirty="0" smtClean="0">
                <a:latin typeface="UD デジタル 教科書体 NK-B" panose="02020700000000000000" pitchFamily="18" charset="-128"/>
                <a:ea typeface="UD デジタル 教科書体 NK-B" panose="02020700000000000000" pitchFamily="18" charset="-128"/>
              </a:rPr>
              <a:t>安　達　　　潤</a:t>
            </a:r>
            <a:r>
              <a:rPr kumimoji="1" lang="ja-JP" altLang="en-US" sz="2215" dirty="0">
                <a:latin typeface="UD デジタル 教科書体 NK-B" panose="02020700000000000000" pitchFamily="18" charset="-128"/>
                <a:ea typeface="UD デジタル 教科書体 NK-B" panose="02020700000000000000" pitchFamily="18" charset="-128"/>
              </a:rPr>
              <a:t>　氏</a:t>
            </a:r>
            <a:r>
              <a:rPr kumimoji="1" lang="ja-JP" altLang="en-US" sz="1292" dirty="0" smtClean="0">
                <a:latin typeface="UD デジタル 教科書体 NK-B" panose="02020700000000000000" pitchFamily="18" charset="-128"/>
                <a:ea typeface="UD デジタル 教科書体 NK-B" panose="02020700000000000000" pitchFamily="18" charset="-128"/>
              </a:rPr>
              <a:t>（北海道大学大学院教育学研究院教授）</a:t>
            </a:r>
            <a:r>
              <a:rPr kumimoji="1" lang="ja-JP" altLang="en-US" sz="1846"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　　</a:t>
            </a:r>
          </a:p>
        </p:txBody>
      </p:sp>
      <p:sp>
        <p:nvSpPr>
          <p:cNvPr id="6" name="テキスト ボックス 5"/>
          <p:cNvSpPr txBox="1"/>
          <p:nvPr/>
        </p:nvSpPr>
        <p:spPr>
          <a:xfrm>
            <a:off x="212604" y="1707301"/>
            <a:ext cx="8822128" cy="830997"/>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日　時　　令和５年（</a:t>
            </a:r>
            <a:r>
              <a:rPr lang="en-US" altLang="ja-JP" sz="1600" dirty="0">
                <a:latin typeface="BIZ UDゴシック" panose="020B0400000000000000" pitchFamily="49" charset="-128"/>
                <a:ea typeface="BIZ UDゴシック" panose="020B0400000000000000" pitchFamily="49" charset="-128"/>
              </a:rPr>
              <a:t>2023</a:t>
            </a:r>
            <a:r>
              <a:rPr lang="ja-JP" altLang="en-US" sz="1600" dirty="0">
                <a:latin typeface="BIZ UDゴシック" panose="020B0400000000000000" pitchFamily="49" charset="-128"/>
                <a:ea typeface="BIZ UDゴシック" panose="020B0400000000000000" pitchFamily="49" charset="-128"/>
              </a:rPr>
              <a:t>年</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11</a:t>
            </a:r>
            <a:r>
              <a:rPr lang="ja-JP" altLang="en-US" sz="1600" dirty="0" smtClean="0">
                <a:latin typeface="BIZ UDゴシック" panose="020B0400000000000000" pitchFamily="49" charset="-128"/>
                <a:ea typeface="BIZ UDゴシック" panose="020B0400000000000000" pitchFamily="49" charset="-128"/>
              </a:rPr>
              <a:t>月</a:t>
            </a:r>
            <a:r>
              <a:rPr lang="en-US" altLang="ja-JP" sz="1600" dirty="0" smtClean="0">
                <a:latin typeface="BIZ UDゴシック" panose="020B0400000000000000" pitchFamily="49" charset="-128"/>
                <a:ea typeface="BIZ UDゴシック" panose="020B0400000000000000" pitchFamily="49" charset="-128"/>
              </a:rPr>
              <a:t>20</a:t>
            </a:r>
            <a:r>
              <a:rPr lang="ja-JP" altLang="en-US" sz="1600" dirty="0" smtClean="0">
                <a:latin typeface="BIZ UDゴシック" panose="020B0400000000000000" pitchFamily="49" charset="-128"/>
                <a:ea typeface="BIZ UDゴシック" panose="020B0400000000000000" pitchFamily="49" charset="-128"/>
              </a:rPr>
              <a:t>日（月）</a:t>
            </a:r>
            <a:r>
              <a:rPr lang="en-US" altLang="ja-JP" sz="1600" dirty="0" smtClean="0">
                <a:latin typeface="BIZ UDゴシック" panose="020B0400000000000000" pitchFamily="49" charset="-128"/>
                <a:ea typeface="BIZ UDゴシック" panose="020B0400000000000000" pitchFamily="49" charset="-128"/>
              </a:rPr>
              <a:t>15</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3</a:t>
            </a:r>
            <a:r>
              <a:rPr lang="en-US" altLang="ja-JP" sz="1600" dirty="0" smtClean="0">
                <a:latin typeface="BIZ UDゴシック" panose="020B0400000000000000" pitchFamily="49" charset="-128"/>
                <a:ea typeface="BIZ UDゴシック" panose="020B0400000000000000" pitchFamily="49" charset="-128"/>
              </a:rPr>
              <a:t>0</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17</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00</a:t>
            </a:r>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方　法　　</a:t>
            </a:r>
            <a:r>
              <a:rPr lang="en-US" altLang="ja-JP" sz="1600" dirty="0">
                <a:latin typeface="BIZ UDゴシック" panose="020B0400000000000000" pitchFamily="49" charset="-128"/>
                <a:ea typeface="BIZ UDゴシック" panose="020B0400000000000000" pitchFamily="49" charset="-128"/>
              </a:rPr>
              <a:t>Web</a:t>
            </a:r>
            <a:r>
              <a:rPr lang="ja-JP" altLang="en-US" sz="1600" dirty="0">
                <a:latin typeface="BIZ UDゴシック" panose="020B0400000000000000" pitchFamily="49" charset="-128"/>
                <a:ea typeface="BIZ UDゴシック" panose="020B0400000000000000" pitchFamily="49" charset="-128"/>
              </a:rPr>
              <a:t>会議システム（</a:t>
            </a:r>
            <a:r>
              <a:rPr lang="en-US" altLang="ja-JP" sz="1600" dirty="0">
                <a:latin typeface="BIZ UDゴシック" panose="020B0400000000000000" pitchFamily="49" charset="-128"/>
                <a:ea typeface="BIZ UDゴシック" panose="020B0400000000000000" pitchFamily="49" charset="-128"/>
              </a:rPr>
              <a:t>Zoom</a:t>
            </a:r>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参加者</a:t>
            </a:r>
            <a:r>
              <a:rPr lang="ja-JP" altLang="en-US" sz="1600" dirty="0">
                <a:latin typeface="BIZ UDゴシック" panose="020B0400000000000000" pitchFamily="49" charset="-128"/>
                <a:ea typeface="BIZ UDゴシック" panose="020B0400000000000000" pitchFamily="49" charset="-128"/>
              </a:rPr>
              <a:t>　　</a:t>
            </a:r>
            <a:r>
              <a:rPr lang="en-US" altLang="ja-JP" sz="1600" dirty="0" smtClean="0">
                <a:latin typeface="ＤＦ特太ゴシック体" panose="020B0509000000000000" pitchFamily="49" charset="-128"/>
                <a:ea typeface="ＤＦ特太ゴシック体" panose="020B0509000000000000" pitchFamily="49" charset="-128"/>
              </a:rPr>
              <a:t>64</a:t>
            </a:r>
            <a:r>
              <a:rPr lang="ja-JP" altLang="en-US" sz="1600" b="1" dirty="0" smtClean="0">
                <a:latin typeface="ＤＦ特太ゴシック体" panose="020B0509000000000000" pitchFamily="49" charset="-128"/>
                <a:ea typeface="ＤＦ特太ゴシック体" panose="020B0509000000000000" pitchFamily="49" charset="-128"/>
              </a:rPr>
              <a:t>名</a:t>
            </a:r>
            <a:r>
              <a:rPr lang="ja-JP" altLang="en-US" sz="1600" dirty="0" smtClean="0">
                <a:latin typeface="BIZ UDゴシック" panose="020B0400000000000000" pitchFamily="49" charset="-128"/>
                <a:ea typeface="BIZ UDゴシック" panose="020B0400000000000000" pitchFamily="49" charset="-128"/>
              </a:rPr>
              <a:t>（教育委員：</a:t>
            </a:r>
            <a:r>
              <a:rPr lang="en-US" altLang="ja-JP" sz="1600" dirty="0" smtClean="0">
                <a:latin typeface="BIZ UDゴシック" panose="020B0400000000000000" pitchFamily="49" charset="-128"/>
                <a:ea typeface="BIZ UDゴシック" panose="020B0400000000000000" pitchFamily="49" charset="-128"/>
              </a:rPr>
              <a:t>53</a:t>
            </a:r>
            <a:r>
              <a:rPr lang="ja-JP" altLang="en-US" sz="1600" dirty="0" smtClean="0">
                <a:latin typeface="BIZ UDゴシック" panose="020B0400000000000000" pitchFamily="49" charset="-128"/>
                <a:ea typeface="BIZ UDゴシック" panose="020B0400000000000000" pitchFamily="49" charset="-128"/>
              </a:rPr>
              <a:t>名、教育長：</a:t>
            </a:r>
            <a:r>
              <a:rPr lang="en-US" altLang="ja-JP" sz="1600" dirty="0" smtClean="0">
                <a:latin typeface="BIZ UDゴシック" panose="020B0400000000000000" pitchFamily="49" charset="-128"/>
                <a:ea typeface="BIZ UDゴシック" panose="020B0400000000000000" pitchFamily="49" charset="-128"/>
              </a:rPr>
              <a:t>11</a:t>
            </a:r>
            <a:r>
              <a:rPr lang="ja-JP" altLang="en-US" sz="1600" dirty="0" smtClean="0">
                <a:latin typeface="BIZ UDゴシック" panose="020B0400000000000000" pitchFamily="49" charset="-128"/>
                <a:ea typeface="BIZ UDゴシック" panose="020B0400000000000000" pitchFamily="49" charset="-128"/>
              </a:rPr>
              <a:t>名）</a:t>
            </a:r>
            <a:endParaRPr lang="en-US" altLang="ja-JP" sz="1600" dirty="0" smtClean="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17</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6396ED29-2750-3A02-766B-38629E419E51}"/>
              </a:ext>
            </a:extLst>
          </p:cNvPr>
          <p:cNvSpPr txBox="1"/>
          <p:nvPr/>
        </p:nvSpPr>
        <p:spPr>
          <a:xfrm>
            <a:off x="230562" y="2750318"/>
            <a:ext cx="8688953" cy="2820003"/>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smtClean="0">
                <a:latin typeface="BIZ UDゴシック" panose="020B0400000000000000" pitchFamily="49" charset="-128"/>
                <a:ea typeface="BIZ UDゴシック" panose="020B0400000000000000" pitchFamily="49" charset="-128"/>
              </a:rPr>
              <a:t>○　合理的配慮、ちょっとした配慮が本人の成功経験、自信、良い成長につながることがあるのだと分かった。</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　個々の児童生徒を大事にしながら、教育を受けられるように、先生、地域、保護者が納得のいく環境で子どもたちが育っていけばよいと思った。</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　先入観で</a:t>
            </a:r>
            <a:r>
              <a:rPr kumimoji="1" lang="ja-JP" altLang="en-US" sz="1477" dirty="0" err="1" smtClean="0">
                <a:latin typeface="BIZ UDゴシック" panose="020B0400000000000000" pitchFamily="49" charset="-128"/>
                <a:ea typeface="BIZ UDゴシック" panose="020B0400000000000000" pitchFamily="49" charset="-128"/>
              </a:rPr>
              <a:t>障がいに</a:t>
            </a:r>
            <a:r>
              <a:rPr kumimoji="1" lang="ja-JP" altLang="en-US" sz="1477" dirty="0" smtClean="0">
                <a:latin typeface="BIZ UDゴシック" panose="020B0400000000000000" pitchFamily="49" charset="-128"/>
                <a:ea typeface="BIZ UDゴシック" panose="020B0400000000000000" pitchFamily="49" charset="-128"/>
              </a:rPr>
              <a:t>とらわれず、「どのようにすればできるようになるのか」、「やれるようになるにはどのような支援や方策、ルールが必要か」という広角的視野が必要であると感じた。</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　「最善の発達を支えるのは潜在能力を発揮できる最善の環境である」との言葉を管理職と共有し、市町村の特別支援教育の充実と発達支持的生徒指導の充実に向けて取り組んでいきたい。</a:t>
            </a:r>
            <a:endParaRPr kumimoji="1" lang="en-US" altLang="ja-JP" sz="1477" dirty="0" smtClean="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71850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881"/>
            <a:ext cx="9144000" cy="46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特別支援教育振興協議会研修会（道教委共催）</a:t>
            </a:r>
            <a:endParaRPr kumimoji="1" lang="ja-JP" altLang="en-US" sz="24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5" name="テキスト ボックス 4"/>
          <p:cNvSpPr txBox="1"/>
          <p:nvPr/>
        </p:nvSpPr>
        <p:spPr>
          <a:xfrm>
            <a:off x="260677" y="880243"/>
            <a:ext cx="8256790" cy="774058"/>
          </a:xfrm>
          <a:prstGeom prst="rect">
            <a:avLst/>
          </a:prstGeom>
          <a:solidFill>
            <a:schemeClr val="accent2">
              <a:lumMod val="20000"/>
              <a:lumOff val="80000"/>
            </a:schemeClr>
          </a:solidFill>
          <a:ln>
            <a:solidFill>
              <a:schemeClr val="accent2"/>
            </a:solidFill>
          </a:ln>
        </p:spPr>
        <p:txBody>
          <a:bodyPr wrap="square" rtlCol="0">
            <a:spAutoFit/>
          </a:bodyPr>
          <a:lstStyle/>
          <a:p>
            <a:r>
              <a:rPr kumimoji="1" lang="ja-JP" altLang="en-US" sz="2215" dirty="0">
                <a:latin typeface="UD デジタル 教科書体 NK-B" panose="02020700000000000000" pitchFamily="18" charset="-128"/>
                <a:ea typeface="UD デジタル 教科書体 NK-B" panose="02020700000000000000" pitchFamily="18" charset="-128"/>
              </a:rPr>
              <a:t>講演　</a:t>
            </a:r>
            <a:r>
              <a:rPr kumimoji="1" lang="ja-JP" altLang="en-US" sz="2215" dirty="0" smtClean="0">
                <a:latin typeface="UD デジタル 教科書体 NK-B" panose="02020700000000000000" pitchFamily="18" charset="-128"/>
                <a:ea typeface="UD デジタル 教科書体 NK-B" panose="02020700000000000000" pitchFamily="18" charset="-128"/>
              </a:rPr>
              <a:t>特別支援教育と生徒指導</a:t>
            </a:r>
            <a:r>
              <a:rPr kumimoji="1" lang="ja-JP" altLang="en-US" sz="1600" dirty="0" smtClean="0">
                <a:latin typeface="UD デジタル 教科書体 NK-B" panose="02020700000000000000" pitchFamily="18" charset="-128"/>
                <a:ea typeface="UD デジタル 教科書体 NK-B" panose="02020700000000000000" pitchFamily="18" charset="-128"/>
              </a:rPr>
              <a:t>～誰一人取り残さない学校経営の実現に向けて～</a:t>
            </a:r>
            <a:endParaRPr kumimoji="1" lang="en-US" altLang="ja-JP" sz="2215" dirty="0">
              <a:latin typeface="UD デジタル 教科書体 NK-B" panose="02020700000000000000" pitchFamily="18" charset="-128"/>
              <a:ea typeface="UD デジタル 教科書体 NK-B" panose="02020700000000000000" pitchFamily="18" charset="-128"/>
            </a:endParaRPr>
          </a:p>
          <a:p>
            <a:r>
              <a:rPr kumimoji="1" lang="ja-JP" altLang="en-US" sz="2215" dirty="0">
                <a:latin typeface="UD デジタル 教科書体 NK-B" panose="02020700000000000000" pitchFamily="18" charset="-128"/>
                <a:ea typeface="UD デジタル 教科書体 NK-B" panose="02020700000000000000" pitchFamily="18" charset="-128"/>
              </a:rPr>
              <a:t>講師　</a:t>
            </a:r>
            <a:r>
              <a:rPr kumimoji="1" lang="ja-JP" altLang="en-US" sz="2215" dirty="0" smtClean="0">
                <a:latin typeface="UD デジタル 教科書体 NK-B" panose="02020700000000000000" pitchFamily="18" charset="-128"/>
                <a:ea typeface="UD デジタル 教科書体 NK-B" panose="02020700000000000000" pitchFamily="18" charset="-128"/>
              </a:rPr>
              <a:t>藤　平　　　敦</a:t>
            </a:r>
            <a:r>
              <a:rPr kumimoji="1" lang="ja-JP" altLang="en-US" sz="2215" dirty="0">
                <a:latin typeface="UD デジタル 教科書体 NK-B" panose="02020700000000000000" pitchFamily="18" charset="-128"/>
                <a:ea typeface="UD デジタル 教科書体 NK-B" panose="02020700000000000000" pitchFamily="18" charset="-128"/>
              </a:rPr>
              <a:t>　氏</a:t>
            </a:r>
            <a:r>
              <a:rPr kumimoji="1" lang="ja-JP" altLang="en-US" sz="1292" dirty="0" smtClean="0">
                <a:latin typeface="UD デジタル 教科書体 NK-B" panose="02020700000000000000" pitchFamily="18" charset="-128"/>
                <a:ea typeface="UD デジタル 教科書体 NK-B" panose="02020700000000000000" pitchFamily="18" charset="-128"/>
              </a:rPr>
              <a:t>（日本大学文理学部教授）</a:t>
            </a:r>
            <a:r>
              <a:rPr kumimoji="1" lang="ja-JP" altLang="en-US" sz="1846"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　　</a:t>
            </a:r>
          </a:p>
        </p:txBody>
      </p:sp>
      <p:sp>
        <p:nvSpPr>
          <p:cNvPr id="6" name="テキスト ボックス 5"/>
          <p:cNvSpPr txBox="1"/>
          <p:nvPr/>
        </p:nvSpPr>
        <p:spPr>
          <a:xfrm>
            <a:off x="212604" y="1707301"/>
            <a:ext cx="8822128" cy="830997"/>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日　時　　令和５年（</a:t>
            </a:r>
            <a:r>
              <a:rPr lang="en-US" altLang="ja-JP" sz="1600" dirty="0">
                <a:latin typeface="BIZ UDゴシック" panose="020B0400000000000000" pitchFamily="49" charset="-128"/>
                <a:ea typeface="BIZ UDゴシック" panose="020B0400000000000000" pitchFamily="49" charset="-128"/>
              </a:rPr>
              <a:t>2023</a:t>
            </a:r>
            <a:r>
              <a:rPr lang="ja-JP" altLang="en-US" sz="1600" dirty="0">
                <a:latin typeface="BIZ UDゴシック" panose="020B0400000000000000" pitchFamily="49" charset="-128"/>
                <a:ea typeface="BIZ UDゴシック" panose="020B0400000000000000" pitchFamily="49" charset="-128"/>
              </a:rPr>
              <a:t>年</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12</a:t>
            </a:r>
            <a:r>
              <a:rPr lang="ja-JP" altLang="en-US" sz="1600" dirty="0" smtClean="0">
                <a:latin typeface="BIZ UDゴシック" panose="020B0400000000000000" pitchFamily="49" charset="-128"/>
                <a:ea typeface="BIZ UDゴシック" panose="020B0400000000000000" pitchFamily="49" charset="-128"/>
              </a:rPr>
              <a:t>月</a:t>
            </a:r>
            <a:r>
              <a:rPr lang="en-US" altLang="ja-JP" sz="1600" dirty="0" smtClean="0">
                <a:latin typeface="BIZ UDゴシック" panose="020B0400000000000000" pitchFamily="49" charset="-128"/>
                <a:ea typeface="BIZ UDゴシック" panose="020B0400000000000000" pitchFamily="49" charset="-128"/>
              </a:rPr>
              <a:t>14</a:t>
            </a:r>
            <a:r>
              <a:rPr lang="ja-JP" altLang="en-US" sz="1600" dirty="0" smtClean="0">
                <a:latin typeface="BIZ UDゴシック" panose="020B0400000000000000" pitchFamily="49" charset="-128"/>
                <a:ea typeface="BIZ UDゴシック" panose="020B0400000000000000" pitchFamily="49" charset="-128"/>
              </a:rPr>
              <a:t>日（木）</a:t>
            </a:r>
            <a:r>
              <a:rPr lang="en-US" altLang="ja-JP" sz="1600" dirty="0" smtClean="0">
                <a:latin typeface="BIZ UDゴシック" panose="020B0400000000000000" pitchFamily="49" charset="-128"/>
                <a:ea typeface="BIZ UDゴシック" panose="020B0400000000000000" pitchFamily="49" charset="-128"/>
              </a:rPr>
              <a:t>10</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00</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12</a:t>
            </a:r>
            <a:r>
              <a:rPr lang="ja-JP" altLang="en-US" sz="1600" dirty="0" smtClean="0">
                <a:latin typeface="BIZ UDゴシック" panose="020B0400000000000000" pitchFamily="49" charset="-128"/>
                <a:ea typeface="BIZ UDゴシック" panose="020B0400000000000000" pitchFamily="49" charset="-128"/>
              </a:rPr>
              <a:t>：</a:t>
            </a:r>
            <a:r>
              <a:rPr lang="en-US" altLang="ja-JP" sz="1600" dirty="0" smtClean="0">
                <a:latin typeface="BIZ UDゴシック" panose="020B0400000000000000" pitchFamily="49" charset="-128"/>
                <a:ea typeface="BIZ UDゴシック" panose="020B0400000000000000" pitchFamily="49" charset="-128"/>
              </a:rPr>
              <a:t>00</a:t>
            </a:r>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方　法　　</a:t>
            </a:r>
            <a:r>
              <a:rPr lang="en-US" altLang="ja-JP" sz="1600" dirty="0">
                <a:latin typeface="BIZ UDゴシック" panose="020B0400000000000000" pitchFamily="49" charset="-128"/>
                <a:ea typeface="BIZ UDゴシック" panose="020B0400000000000000" pitchFamily="49" charset="-128"/>
              </a:rPr>
              <a:t>Web</a:t>
            </a:r>
            <a:r>
              <a:rPr lang="ja-JP" altLang="en-US" sz="1600" dirty="0">
                <a:latin typeface="BIZ UDゴシック" panose="020B0400000000000000" pitchFamily="49" charset="-128"/>
                <a:ea typeface="BIZ UDゴシック" panose="020B0400000000000000" pitchFamily="49" charset="-128"/>
              </a:rPr>
              <a:t>会議システム（</a:t>
            </a:r>
            <a:r>
              <a:rPr lang="en-US" altLang="ja-JP" sz="1600" dirty="0">
                <a:latin typeface="BIZ UDゴシック" panose="020B0400000000000000" pitchFamily="49" charset="-128"/>
                <a:ea typeface="BIZ UDゴシック" panose="020B0400000000000000" pitchFamily="49" charset="-128"/>
              </a:rPr>
              <a:t>Zoom</a:t>
            </a:r>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参加者</a:t>
            </a:r>
            <a:r>
              <a:rPr lang="ja-JP" altLang="en-US" sz="1600" dirty="0">
                <a:latin typeface="BIZ UDゴシック" panose="020B0400000000000000" pitchFamily="49" charset="-128"/>
                <a:ea typeface="BIZ UDゴシック" panose="020B0400000000000000" pitchFamily="49" charset="-128"/>
              </a:rPr>
              <a:t>　　</a:t>
            </a:r>
            <a:r>
              <a:rPr lang="en-US" altLang="ja-JP" sz="1600" b="1" dirty="0" smtClean="0">
                <a:latin typeface="ＤＦ特太ゴシック体" panose="020B0509000000000000" pitchFamily="49" charset="-128"/>
                <a:ea typeface="ＤＦ特太ゴシック体" panose="020B0509000000000000" pitchFamily="49" charset="-128"/>
              </a:rPr>
              <a:t>418</a:t>
            </a:r>
            <a:r>
              <a:rPr lang="ja-JP" altLang="en-US" sz="1600" b="1" dirty="0" smtClean="0">
                <a:latin typeface="ＤＦ特太ゴシック体" panose="020B0509000000000000" pitchFamily="49" charset="-128"/>
                <a:ea typeface="ＤＦ特太ゴシック体" panose="020B0509000000000000" pitchFamily="49" charset="-128"/>
              </a:rPr>
              <a:t>名</a:t>
            </a:r>
            <a:r>
              <a:rPr lang="ja-JP" altLang="en-US" sz="1600" dirty="0" smtClean="0">
                <a:latin typeface="BIZ UDゴシック" panose="020B0400000000000000" pitchFamily="49" charset="-128"/>
                <a:ea typeface="BIZ UDゴシック" panose="020B0400000000000000" pitchFamily="49" charset="-128"/>
              </a:rPr>
              <a:t>（小：</a:t>
            </a:r>
            <a:r>
              <a:rPr lang="en-US" altLang="ja-JP" sz="1600" dirty="0" smtClean="0">
                <a:latin typeface="BIZ UDゴシック" panose="020B0400000000000000" pitchFamily="49" charset="-128"/>
                <a:ea typeface="BIZ UDゴシック" panose="020B0400000000000000" pitchFamily="49" charset="-128"/>
              </a:rPr>
              <a:t>166</a:t>
            </a:r>
            <a:r>
              <a:rPr lang="ja-JP" altLang="en-US" sz="1600" dirty="0" smtClean="0">
                <a:latin typeface="BIZ UDゴシック" panose="020B0400000000000000" pitchFamily="49" charset="-128"/>
                <a:ea typeface="BIZ UDゴシック" panose="020B0400000000000000" pitchFamily="49" charset="-128"/>
              </a:rPr>
              <a:t>名、中：</a:t>
            </a:r>
            <a:r>
              <a:rPr lang="en-US" altLang="ja-JP" sz="1600" dirty="0" smtClean="0">
                <a:latin typeface="BIZ UDゴシック" panose="020B0400000000000000" pitchFamily="49" charset="-128"/>
                <a:ea typeface="BIZ UDゴシック" panose="020B0400000000000000" pitchFamily="49" charset="-128"/>
              </a:rPr>
              <a:t>104</a:t>
            </a:r>
            <a:r>
              <a:rPr lang="ja-JP" altLang="en-US" sz="1600" dirty="0" smtClean="0">
                <a:latin typeface="BIZ UDゴシック" panose="020B0400000000000000" pitchFamily="49" charset="-128"/>
                <a:ea typeface="BIZ UDゴシック" panose="020B0400000000000000" pitchFamily="49" charset="-128"/>
              </a:rPr>
              <a:t>名、義：４名、高：</a:t>
            </a:r>
            <a:r>
              <a:rPr lang="en-US" altLang="ja-JP" sz="1600" dirty="0" smtClean="0">
                <a:latin typeface="BIZ UDゴシック" panose="020B0400000000000000" pitchFamily="49" charset="-128"/>
                <a:ea typeface="BIZ UDゴシック" panose="020B0400000000000000" pitchFamily="49" charset="-128"/>
              </a:rPr>
              <a:t>69</a:t>
            </a:r>
            <a:r>
              <a:rPr lang="ja-JP" altLang="en-US" sz="1600" dirty="0" smtClean="0">
                <a:latin typeface="BIZ UDゴシック" panose="020B0400000000000000" pitchFamily="49" charset="-128"/>
                <a:ea typeface="BIZ UDゴシック" panose="020B0400000000000000" pitchFamily="49" charset="-128"/>
              </a:rPr>
              <a:t>名、特：</a:t>
            </a:r>
            <a:r>
              <a:rPr lang="en-US" altLang="ja-JP" sz="1600" dirty="0" smtClean="0">
                <a:latin typeface="BIZ UDゴシック" panose="020B0400000000000000" pitchFamily="49" charset="-128"/>
                <a:ea typeface="BIZ UDゴシック" panose="020B0400000000000000" pitchFamily="49" charset="-128"/>
              </a:rPr>
              <a:t>53</a:t>
            </a:r>
            <a:r>
              <a:rPr lang="ja-JP" altLang="en-US" sz="1600" dirty="0" smtClean="0">
                <a:latin typeface="BIZ UDゴシック" panose="020B0400000000000000" pitchFamily="49" charset="-128"/>
                <a:ea typeface="BIZ UDゴシック" panose="020B0400000000000000" pitchFamily="49" charset="-128"/>
              </a:rPr>
              <a:t>名、その他：</a:t>
            </a:r>
            <a:r>
              <a:rPr lang="en-US" altLang="ja-JP" sz="1600" dirty="0" smtClean="0">
                <a:latin typeface="BIZ UDゴシック" panose="020B0400000000000000" pitchFamily="49" charset="-128"/>
                <a:ea typeface="BIZ UDゴシック" panose="020B0400000000000000" pitchFamily="49" charset="-128"/>
              </a:rPr>
              <a:t>22</a:t>
            </a:r>
            <a:r>
              <a:rPr lang="ja-JP" altLang="en-US" sz="1600" dirty="0" smtClean="0">
                <a:latin typeface="BIZ UDゴシック" panose="020B0400000000000000" pitchFamily="49" charset="-128"/>
                <a:ea typeface="BIZ UDゴシック" panose="020B0400000000000000" pitchFamily="49" charset="-128"/>
              </a:rPr>
              <a:t>名）</a:t>
            </a:r>
            <a:endParaRPr lang="en-US" altLang="ja-JP" sz="1600" dirty="0" smtClean="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18</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6396ED29-2750-3A02-766B-38629E419E51}"/>
              </a:ext>
            </a:extLst>
          </p:cNvPr>
          <p:cNvSpPr txBox="1"/>
          <p:nvPr/>
        </p:nvSpPr>
        <p:spPr>
          <a:xfrm>
            <a:off x="230562" y="2750318"/>
            <a:ext cx="8688953" cy="3047309"/>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a:latin typeface="BIZ UDゴシック" panose="020B0400000000000000" pitchFamily="49" charset="-128"/>
                <a:ea typeface="BIZ UDゴシック" panose="020B0400000000000000" pitchFamily="49" charset="-128"/>
              </a:rPr>
              <a:t>○　内容については学ぶことが多い研修であった。特に管理職として職場の心理的安全性が危機管理システムの構築に大きく影響することを学びました。自分の学校経営を</a:t>
            </a:r>
            <a:r>
              <a:rPr kumimoji="1" lang="ja-JP" altLang="en-US" sz="1477" dirty="0" smtClean="0">
                <a:latin typeface="BIZ UDゴシック" panose="020B0400000000000000" pitchFamily="49" charset="-128"/>
                <a:ea typeface="BIZ UDゴシック" panose="020B0400000000000000" pitchFamily="49" charset="-128"/>
              </a:rPr>
              <a:t>見直したい（</a:t>
            </a:r>
            <a:r>
              <a:rPr kumimoji="1" lang="ja-JP" altLang="en-US" sz="1477" dirty="0">
                <a:latin typeface="BIZ UDゴシック" panose="020B0400000000000000" pitchFamily="49" charset="-128"/>
                <a:ea typeface="BIZ UDゴシック" panose="020B0400000000000000" pitchFamily="49" charset="-128"/>
              </a:rPr>
              <a:t>小学校長）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生徒指導提要の考え方に基づいて、自身の学校の取組の弱点を把握することができた</a:t>
            </a:r>
            <a:r>
              <a:rPr kumimoji="1" lang="ja-JP" altLang="en-US" sz="1477" dirty="0" smtClean="0">
                <a:latin typeface="BIZ UDゴシック" panose="020B0400000000000000" pitchFamily="49" charset="-128"/>
                <a:ea typeface="BIZ UDゴシック" panose="020B0400000000000000" pitchFamily="49" charset="-128"/>
              </a:rPr>
              <a:t>。また</a:t>
            </a:r>
            <a:r>
              <a:rPr kumimoji="1" lang="ja-JP" altLang="en-US" sz="1477" dirty="0">
                <a:latin typeface="BIZ UDゴシック" panose="020B0400000000000000" pitchFamily="49" charset="-128"/>
                <a:ea typeface="BIZ UDゴシック" panose="020B0400000000000000" pitchFamily="49" charset="-128"/>
              </a:rPr>
              <a:t>、改善に向けた校内や保護者等との連携の話が出たのは大変参考になった。（小学校長）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事例も元にしながら、管理職としてどう考え取り組んでいくかをご示唆頂き、大変勉強になりました（中学校長）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　</a:t>
            </a:r>
            <a:r>
              <a:rPr kumimoji="1" lang="ja-JP" altLang="en-US" sz="1477" dirty="0">
                <a:latin typeface="BIZ UDゴシック" panose="020B0400000000000000" pitchFamily="49" charset="-128"/>
                <a:ea typeface="BIZ UDゴシック" panose="020B0400000000000000" pitchFamily="49" charset="-128"/>
              </a:rPr>
              <a:t>４層構造の支持発達的支援の重要性と組織的に支援を行う上での校長のリーダーシップを再認識することができた（中学校長）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日頃の学校経営・運営上の課題等について振り返りができ、次年度に向けた改善等を見出すことができた（高校校長）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全体への指導の中で、個別指導に当たってしまうことへの</a:t>
            </a:r>
            <a:r>
              <a:rPr kumimoji="1" lang="ja-JP" altLang="en-US" sz="1477" dirty="0" smtClean="0">
                <a:latin typeface="BIZ UDゴシック" panose="020B0400000000000000" pitchFamily="49" charset="-128"/>
                <a:ea typeface="BIZ UDゴシック" panose="020B0400000000000000" pitchFamily="49" charset="-128"/>
              </a:rPr>
              <a:t>気付き、すなわち</a:t>
            </a:r>
            <a:r>
              <a:rPr kumimoji="1" lang="ja-JP" altLang="en-US" sz="1477" dirty="0">
                <a:latin typeface="BIZ UDゴシック" panose="020B0400000000000000" pitchFamily="49" charset="-128"/>
                <a:ea typeface="BIZ UDゴシック" panose="020B0400000000000000" pitchFamily="49" charset="-128"/>
              </a:rPr>
              <a:t>、初期対応と未然防止を明確に分けることを強く認識</a:t>
            </a:r>
            <a:r>
              <a:rPr kumimoji="1" lang="ja-JP" altLang="en-US" sz="1477" dirty="0" smtClean="0">
                <a:latin typeface="BIZ UDゴシック" panose="020B0400000000000000" pitchFamily="49" charset="-128"/>
                <a:ea typeface="BIZ UDゴシック" panose="020B0400000000000000" pitchFamily="49" charset="-128"/>
              </a:rPr>
              <a:t>した（</a:t>
            </a:r>
            <a:r>
              <a:rPr kumimoji="1" lang="ja-JP" altLang="en-US" sz="1477" dirty="0">
                <a:latin typeface="BIZ UDゴシック" panose="020B0400000000000000" pitchFamily="49" charset="-128"/>
                <a:ea typeface="BIZ UDゴシック" panose="020B0400000000000000" pitchFamily="49" charset="-128"/>
              </a:rPr>
              <a:t>高校校長）</a:t>
            </a:r>
            <a:endParaRPr kumimoji="1" lang="en-US" altLang="ja-JP" sz="1477"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26931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6480BDED-DE1B-4900-AC31-09A4A80D2BCE}" type="slidenum">
              <a:rPr kumimoji="1" lang="ja-JP" altLang="en-US" smtClean="0"/>
              <a:t>19</a:t>
            </a:fld>
            <a:endParaRPr kumimoji="1" lang="ja-JP" altLang="en-US"/>
          </a:p>
        </p:txBody>
      </p:sp>
      <p:sp>
        <p:nvSpPr>
          <p:cNvPr id="5" name="正方形/長方形 4">
            <a:extLst>
              <a:ext uri="{FF2B5EF4-FFF2-40B4-BE49-F238E27FC236}">
                <a16:creationId xmlns:a16="http://schemas.microsoft.com/office/drawing/2014/main" id="{827684CC-FA96-46C4-D743-CEED1ECD1EF1}"/>
              </a:ext>
            </a:extLst>
          </p:cNvPr>
          <p:cNvSpPr/>
          <p:nvPr/>
        </p:nvSpPr>
        <p:spPr>
          <a:xfrm>
            <a:off x="3038" y="13096"/>
            <a:ext cx="9144000" cy="4680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latin typeface="HGS創英角ｺﾞｼｯｸUB" panose="020B0900000000000000" pitchFamily="50" charset="-128"/>
                <a:ea typeface="HGS創英角ｺﾞｼｯｸUB" panose="020B0900000000000000" pitchFamily="50" charset="-128"/>
              </a:rPr>
              <a:t>令和５年度（</a:t>
            </a:r>
            <a:r>
              <a:rPr kumimoji="1" lang="en-US" altLang="ja-JP" sz="2000" dirty="0" smtClean="0">
                <a:solidFill>
                  <a:schemeClr val="bg1"/>
                </a:solidFill>
                <a:latin typeface="HGS創英角ｺﾞｼｯｸUB" panose="020B0900000000000000" pitchFamily="50" charset="-128"/>
                <a:ea typeface="HGS創英角ｺﾞｼｯｸUB" panose="020B0900000000000000" pitchFamily="50" charset="-128"/>
              </a:rPr>
              <a:t>2023</a:t>
            </a:r>
            <a:r>
              <a:rPr kumimoji="1" lang="ja-JP" altLang="en-US" sz="2000" dirty="0" smtClean="0">
                <a:solidFill>
                  <a:schemeClr val="bg1"/>
                </a:solidFill>
                <a:latin typeface="HGS創英角ｺﾞｼｯｸUB" panose="020B0900000000000000" pitchFamily="50" charset="-128"/>
                <a:ea typeface="HGS創英角ｺﾞｼｯｸUB" panose="020B0900000000000000" pitchFamily="50" charset="-128"/>
              </a:rPr>
              <a:t>年度）特別支援教育充実セミナー</a:t>
            </a:r>
            <a:endParaRPr kumimoji="1" lang="ja-JP" altLang="en-US" sz="20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テキスト ボックス 5"/>
          <p:cNvSpPr txBox="1"/>
          <p:nvPr/>
        </p:nvSpPr>
        <p:spPr>
          <a:xfrm>
            <a:off x="230563" y="1967156"/>
            <a:ext cx="8688952" cy="2308324"/>
          </a:xfrm>
          <a:prstGeom prst="rect">
            <a:avLst/>
          </a:prstGeom>
          <a:solidFill>
            <a:schemeClr val="accent1">
              <a:lumMod val="20000"/>
              <a:lumOff val="80000"/>
            </a:schemeClr>
          </a:solidFill>
          <a:ln>
            <a:solidFill>
              <a:schemeClr val="accent1"/>
            </a:solidFill>
          </a:ln>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　説明</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・事業説明</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特別支援教育課及び保健福祉部</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p>
          <a:p>
            <a:r>
              <a:rPr kumimoji="1" lang="ja-JP" altLang="en-US" sz="1600" dirty="0" smtClean="0">
                <a:latin typeface="UD デジタル 教科書体 NP-B" panose="02020700000000000000" pitchFamily="18" charset="-128"/>
                <a:ea typeface="UD デジタル 教科書体 NP-B" panose="02020700000000000000" pitchFamily="18" charset="-128"/>
              </a:rPr>
              <a:t>　・校内支援体制の整備</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特別支援教育リーダー教員</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p>
          <a:p>
            <a:r>
              <a:rPr kumimoji="1" lang="ja-JP" altLang="en-US" sz="1600" dirty="0">
                <a:latin typeface="UD デジタル 教科書体 NP-B" panose="02020700000000000000" pitchFamily="18" charset="-128"/>
                <a:ea typeface="UD デジタル 教科書体 NP-B" panose="02020700000000000000" pitchFamily="18" charset="-128"/>
              </a:rPr>
              <a:t>　・連携推進地域の</a:t>
            </a:r>
            <a:r>
              <a:rPr kumimoji="1" lang="ja-JP" altLang="en-US" sz="1600" dirty="0" smtClean="0">
                <a:latin typeface="UD デジタル 教科書体 NP-B" panose="02020700000000000000" pitchFamily="18" charset="-128"/>
                <a:ea typeface="UD デジタル 教科書体 NP-B" panose="02020700000000000000" pitchFamily="18" charset="-128"/>
              </a:rPr>
              <a:t>発表</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連携</a:t>
            </a:r>
            <a:r>
              <a:rPr kumimoji="1" lang="ja-JP" altLang="en-US" sz="1600" dirty="0">
                <a:latin typeface="UD デジタル 教科書体 NP-B" panose="02020700000000000000" pitchFamily="18" charset="-128"/>
                <a:ea typeface="UD デジタル 教科書体 NP-B" panose="02020700000000000000" pitchFamily="18" charset="-128"/>
              </a:rPr>
              <a:t>推進</a:t>
            </a:r>
            <a:r>
              <a:rPr kumimoji="1" lang="ja-JP" altLang="en-US" sz="1600" dirty="0" smtClean="0">
                <a:latin typeface="UD デジタル 教科書体 NP-B" panose="02020700000000000000" pitchFamily="18" charset="-128"/>
                <a:ea typeface="UD デジタル 教科書体 NP-B" panose="02020700000000000000" pitchFamily="18" charset="-128"/>
              </a:rPr>
              <a:t>地域</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演習・協議</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・各学校における校内支援体制の充実</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特別支援教育課</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p>
          <a:p>
            <a:r>
              <a:rPr kumimoji="1" lang="ja-JP" altLang="en-US" sz="1600" dirty="0">
                <a:latin typeface="UD デジタル 教科書体 NP-B" panose="02020700000000000000" pitchFamily="18" charset="-128"/>
                <a:ea typeface="UD デジタル 教科書体 NP-B" panose="02020700000000000000" pitchFamily="18" charset="-128"/>
              </a:rPr>
              <a:t>　・各地域におけるネットワークの</a:t>
            </a:r>
            <a:r>
              <a:rPr kumimoji="1" lang="ja-JP" altLang="en-US" sz="1600" dirty="0" smtClean="0">
                <a:latin typeface="UD デジタル 教科書体 NP-B" panose="02020700000000000000" pitchFamily="18" charset="-128"/>
                <a:ea typeface="UD デジタル 教科書体 NP-B" panose="02020700000000000000" pitchFamily="18" charset="-128"/>
              </a:rPr>
              <a:t>充実</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err="1" smtClean="0">
                <a:latin typeface="UD デジタル 教科書体 NP-B" panose="02020700000000000000" pitchFamily="18" charset="-128"/>
                <a:ea typeface="UD デジタル 教科書体 NP-B" panose="02020700000000000000" pitchFamily="18" charset="-128"/>
              </a:rPr>
              <a:t>発達障がい</a:t>
            </a:r>
            <a:r>
              <a:rPr kumimoji="1" lang="ja-JP" altLang="en-US" sz="1600" dirty="0" smtClean="0">
                <a:latin typeface="UD デジタル 教科書体 NP-B" panose="02020700000000000000" pitchFamily="18" charset="-128"/>
                <a:ea typeface="UD デジタル 教科書体 NP-B" panose="02020700000000000000" pitchFamily="18" charset="-128"/>
              </a:rPr>
              <a:t>者支援センター</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p>
          <a:p>
            <a:r>
              <a:rPr kumimoji="1" lang="ja-JP" altLang="en-US" sz="1600" dirty="0" smtClean="0">
                <a:latin typeface="UD デジタル 教科書体 NP-B" panose="02020700000000000000" pitchFamily="18" charset="-128"/>
                <a:ea typeface="UD デジタル 教科書体 NP-B" panose="02020700000000000000" pitchFamily="18" charset="-128"/>
              </a:rPr>
              <a:t>○　講話</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・関係機関の相互連携</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教育・</a:t>
            </a:r>
            <a:r>
              <a:rPr kumimoji="1" lang="ja-JP" altLang="en-US" sz="1600" dirty="0">
                <a:latin typeface="UD デジタル 教科書体 NP-B" panose="02020700000000000000" pitchFamily="18" charset="-128"/>
                <a:ea typeface="UD デジタル 教科書体 NP-B" panose="02020700000000000000" pitchFamily="18" charset="-128"/>
              </a:rPr>
              <a:t>医療・保健・福祉・労働などの関係者</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230563" y="654607"/>
            <a:ext cx="8913437" cy="1228863"/>
          </a:xfrm>
          <a:prstGeom prst="rect">
            <a:avLst/>
          </a:prstGeom>
          <a:noFill/>
        </p:spPr>
        <p:txBody>
          <a:bodyPr wrap="square" rtlCol="0">
            <a:spAutoFit/>
          </a:bodyPr>
          <a:lstStyle/>
          <a:p>
            <a:r>
              <a:rPr lang="ja-JP" altLang="en-US" sz="1477" dirty="0">
                <a:latin typeface="BIZ UDゴシック" panose="020B0400000000000000" pitchFamily="49" charset="-128"/>
                <a:ea typeface="BIZ UDゴシック" panose="020B0400000000000000" pitchFamily="49" charset="-128"/>
              </a:rPr>
              <a:t>日　時　　令和５年（</a:t>
            </a:r>
            <a:r>
              <a:rPr lang="en-US" altLang="ja-JP" sz="1477" dirty="0">
                <a:latin typeface="BIZ UDゴシック" panose="020B0400000000000000" pitchFamily="49" charset="-128"/>
                <a:ea typeface="BIZ UDゴシック" panose="020B0400000000000000" pitchFamily="49" charset="-128"/>
              </a:rPr>
              <a:t>2023</a:t>
            </a:r>
            <a:r>
              <a:rPr lang="ja-JP" altLang="en-US" sz="1477" dirty="0">
                <a:latin typeface="BIZ UDゴシック" panose="020B0400000000000000" pitchFamily="49" charset="-128"/>
                <a:ea typeface="BIZ UDゴシック" panose="020B0400000000000000" pitchFamily="49" charset="-128"/>
              </a:rPr>
              <a:t>年</a:t>
            </a:r>
            <a:r>
              <a:rPr lang="ja-JP" altLang="en-US" sz="1477" dirty="0" smtClean="0">
                <a:latin typeface="BIZ UDゴシック" panose="020B0400000000000000" pitchFamily="49" charset="-128"/>
                <a:ea typeface="BIZ UDゴシック" panose="020B0400000000000000" pitchFamily="49" charset="-128"/>
              </a:rPr>
              <a:t>）９月～</a:t>
            </a:r>
            <a:r>
              <a:rPr lang="en-US" altLang="ja-JP" sz="1477" dirty="0" smtClean="0">
                <a:latin typeface="BIZ UDゴシック" panose="020B0400000000000000" pitchFamily="49" charset="-128"/>
                <a:ea typeface="BIZ UDゴシック" panose="020B0400000000000000" pitchFamily="49" charset="-128"/>
              </a:rPr>
              <a:t>11</a:t>
            </a:r>
            <a:r>
              <a:rPr lang="ja-JP" altLang="en-US" sz="1477" dirty="0" smtClean="0">
                <a:latin typeface="BIZ UDゴシック" panose="020B0400000000000000" pitchFamily="49" charset="-128"/>
                <a:ea typeface="BIZ UDゴシック" panose="020B0400000000000000" pitchFamily="49" charset="-128"/>
              </a:rPr>
              <a:t>月（管内ごとに実施）</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方　法　　</a:t>
            </a:r>
            <a:r>
              <a:rPr lang="en-US" altLang="ja-JP" sz="1477" dirty="0">
                <a:latin typeface="BIZ UDゴシック" panose="020B0400000000000000" pitchFamily="49" charset="-128"/>
                <a:ea typeface="BIZ UDゴシック" panose="020B0400000000000000" pitchFamily="49" charset="-128"/>
              </a:rPr>
              <a:t>Web</a:t>
            </a:r>
            <a:r>
              <a:rPr lang="ja-JP" altLang="en-US" sz="1477" dirty="0">
                <a:latin typeface="BIZ UDゴシック" panose="020B0400000000000000" pitchFamily="49" charset="-128"/>
                <a:ea typeface="BIZ UDゴシック" panose="020B0400000000000000" pitchFamily="49" charset="-128"/>
              </a:rPr>
              <a:t>会議システム（</a:t>
            </a:r>
            <a:r>
              <a:rPr lang="en-US" altLang="ja-JP" sz="1477" dirty="0">
                <a:latin typeface="BIZ UDゴシック" panose="020B0400000000000000" pitchFamily="49" charset="-128"/>
                <a:ea typeface="BIZ UDゴシック" panose="020B0400000000000000" pitchFamily="49" charset="-128"/>
              </a:rPr>
              <a:t>Zoom</a:t>
            </a:r>
            <a:r>
              <a:rPr lang="ja-JP" altLang="en-US" sz="1477" dirty="0" smtClean="0">
                <a:latin typeface="BIZ UDゴシック" panose="020B0400000000000000" pitchFamily="49" charset="-128"/>
                <a:ea typeface="BIZ UDゴシック" panose="020B0400000000000000" pitchFamily="49" charset="-128"/>
              </a:rPr>
              <a:t>）及び会場参集　　　　　　　　　　　　　　</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対　象　　</a:t>
            </a:r>
            <a:r>
              <a:rPr lang="ja-JP" altLang="en-US" sz="1477" dirty="0" smtClean="0">
                <a:latin typeface="BIZ UDゴシック" panose="020B0400000000000000" pitchFamily="49" charset="-128"/>
                <a:ea typeface="BIZ UDゴシック" panose="020B0400000000000000" pitchFamily="49" charset="-128"/>
              </a:rPr>
              <a:t>幼小中高特の特別支援教育コーディネーター、校長、副校長、教頭、主幹教諭、教諭等</a:t>
            </a:r>
            <a:endParaRPr lang="en-US" altLang="ja-JP" sz="1477" dirty="0" smtClean="0">
              <a:latin typeface="BIZ UDゴシック" panose="020B0400000000000000" pitchFamily="49" charset="-128"/>
              <a:ea typeface="BIZ UDゴシック" panose="020B0400000000000000" pitchFamily="49" charset="-128"/>
            </a:endParaRPr>
          </a:p>
          <a:p>
            <a:r>
              <a:rPr lang="ja-JP" altLang="en-US" sz="1477" dirty="0" smtClean="0">
                <a:latin typeface="BIZ UDゴシック" panose="020B0400000000000000" pitchFamily="49" charset="-128"/>
                <a:ea typeface="BIZ UDゴシック" panose="020B0400000000000000" pitchFamily="49" charset="-128"/>
              </a:rPr>
              <a:t>　　　　　市町村教育委員会職員</a:t>
            </a:r>
            <a:endParaRPr lang="en-US" altLang="ja-JP" sz="1477" dirty="0" smtClean="0">
              <a:latin typeface="BIZ UDゴシック" panose="020B0400000000000000" pitchFamily="49" charset="-128"/>
              <a:ea typeface="BIZ UDゴシック" panose="020B0400000000000000" pitchFamily="49" charset="-128"/>
            </a:endParaRPr>
          </a:p>
          <a:p>
            <a:r>
              <a:rPr lang="ja-JP" altLang="en-US" sz="1477" dirty="0" smtClean="0">
                <a:latin typeface="BIZ UDゴシック" panose="020B0400000000000000" pitchFamily="49" charset="-128"/>
                <a:ea typeface="BIZ UDゴシック" panose="020B0400000000000000" pitchFamily="49" charset="-128"/>
              </a:rPr>
              <a:t>参加者</a:t>
            </a:r>
            <a:r>
              <a:rPr lang="ja-JP" altLang="en-US" sz="1477" dirty="0">
                <a:latin typeface="BIZ UDゴシック" panose="020B0400000000000000" pitchFamily="49" charset="-128"/>
                <a:ea typeface="BIZ UDゴシック" panose="020B0400000000000000" pitchFamily="49" charset="-128"/>
              </a:rPr>
              <a:t>　　</a:t>
            </a:r>
            <a:r>
              <a:rPr lang="en-US" altLang="ja-JP" sz="1477" dirty="0" smtClean="0">
                <a:latin typeface="ＤＦ特太ゴシック体" panose="020B0509000000000000" pitchFamily="49" charset="-128"/>
                <a:ea typeface="ＤＦ特太ゴシック体" panose="020B0509000000000000" pitchFamily="49" charset="-128"/>
              </a:rPr>
              <a:t>888</a:t>
            </a:r>
            <a:r>
              <a:rPr lang="ja-JP" altLang="en-US" sz="1477" b="1" dirty="0" smtClean="0">
                <a:latin typeface="ＤＦ特太ゴシック体" panose="020B0509000000000000" pitchFamily="49" charset="-128"/>
                <a:ea typeface="ＤＦ特太ゴシック体" panose="020B0509000000000000" pitchFamily="49" charset="-128"/>
              </a:rPr>
              <a:t>名</a:t>
            </a:r>
            <a:r>
              <a:rPr lang="ja-JP" altLang="en-US" sz="1477" dirty="0" smtClean="0">
                <a:latin typeface="BIZ UDゴシック" panose="020B0400000000000000" pitchFamily="49" charset="-128"/>
                <a:ea typeface="BIZ UDゴシック" panose="020B0400000000000000" pitchFamily="49" charset="-128"/>
              </a:rPr>
              <a:t>（教育関係者</a:t>
            </a:r>
            <a:r>
              <a:rPr lang="en-US" altLang="ja-JP" sz="1477" dirty="0" smtClean="0">
                <a:latin typeface="BIZ UDゴシック" panose="020B0400000000000000" pitchFamily="49" charset="-128"/>
                <a:ea typeface="BIZ UDゴシック" panose="020B0400000000000000" pitchFamily="49" charset="-128"/>
              </a:rPr>
              <a:t>491</a:t>
            </a:r>
            <a:r>
              <a:rPr lang="ja-JP" altLang="en-US" sz="1477" dirty="0" smtClean="0">
                <a:latin typeface="BIZ UDゴシック" panose="020B0400000000000000" pitchFamily="49" charset="-128"/>
                <a:ea typeface="BIZ UDゴシック" panose="020B0400000000000000" pitchFamily="49" charset="-128"/>
              </a:rPr>
              <a:t>名、福祉関係者</a:t>
            </a:r>
            <a:r>
              <a:rPr lang="en-US" altLang="ja-JP" sz="1477" dirty="0" smtClean="0">
                <a:latin typeface="BIZ UDゴシック" panose="020B0400000000000000" pitchFamily="49" charset="-128"/>
                <a:ea typeface="BIZ UDゴシック" panose="020B0400000000000000" pitchFamily="49" charset="-128"/>
              </a:rPr>
              <a:t>397</a:t>
            </a:r>
            <a:r>
              <a:rPr lang="ja-JP" altLang="en-US" sz="1477" dirty="0" smtClean="0">
                <a:latin typeface="BIZ UDゴシック" panose="020B0400000000000000" pitchFamily="49" charset="-128"/>
                <a:ea typeface="BIZ UDゴシック" panose="020B0400000000000000" pitchFamily="49" charset="-128"/>
              </a:rPr>
              <a:t>名）</a:t>
            </a:r>
            <a:endParaRPr lang="ja-JP" altLang="en-US" sz="1477" dirty="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230561" y="4359166"/>
            <a:ext cx="8688953" cy="1910779"/>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a:latin typeface="BIZ UDゴシック" panose="020B0400000000000000" pitchFamily="49" charset="-128"/>
                <a:ea typeface="BIZ UDゴシック" panose="020B0400000000000000" pitchFamily="49" charset="-128"/>
              </a:rPr>
              <a:t>○　学校と福祉が情報を共有できるようなシステムが構築されるとよいと思うので、連携を</a:t>
            </a:r>
            <a:r>
              <a:rPr kumimoji="1" lang="ja-JP" altLang="en-US" sz="1477" dirty="0" smtClean="0">
                <a:latin typeface="BIZ UDゴシック" panose="020B0400000000000000" pitchFamily="49" charset="-128"/>
                <a:ea typeface="BIZ UDゴシック" panose="020B0400000000000000" pitchFamily="49" charset="-128"/>
              </a:rPr>
              <a:t>意識し、共有</a:t>
            </a:r>
            <a:r>
              <a:rPr kumimoji="1" lang="ja-JP" altLang="en-US" sz="1477" dirty="0">
                <a:latin typeface="BIZ UDゴシック" panose="020B0400000000000000" pitchFamily="49" charset="-128"/>
                <a:ea typeface="BIZ UDゴシック" panose="020B0400000000000000" pitchFamily="49" charset="-128"/>
              </a:rPr>
              <a:t>できるように取り組んで</a:t>
            </a:r>
            <a:r>
              <a:rPr kumimoji="1" lang="ja-JP" altLang="en-US" sz="1477" dirty="0" smtClean="0">
                <a:latin typeface="BIZ UDゴシック" panose="020B0400000000000000" pitchFamily="49" charset="-128"/>
                <a:ea typeface="BIZ UDゴシック" panose="020B0400000000000000" pitchFamily="49" charset="-128"/>
              </a:rPr>
              <a:t>いきたい。（中学校）</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a:t>
            </a:r>
            <a:r>
              <a:rPr kumimoji="1" lang="ja-JP" altLang="en-US" sz="1477" dirty="0" smtClean="0">
                <a:latin typeface="BIZ UDゴシック" panose="020B0400000000000000" pitchFamily="49" charset="-128"/>
                <a:ea typeface="BIZ UDゴシック" panose="020B0400000000000000" pitchFamily="49" charset="-128"/>
              </a:rPr>
              <a:t>連携推進地域では市町村</a:t>
            </a:r>
            <a:r>
              <a:rPr kumimoji="1" lang="ja-JP" altLang="en-US" sz="1477" dirty="0">
                <a:latin typeface="BIZ UDゴシック" panose="020B0400000000000000" pitchFamily="49" charset="-128"/>
                <a:ea typeface="BIZ UDゴシック" panose="020B0400000000000000" pitchFamily="49" charset="-128"/>
              </a:rPr>
              <a:t>が中心となることでまち全体で問題意識が図られているところが</a:t>
            </a:r>
            <a:r>
              <a:rPr kumimoji="1" lang="ja-JP" altLang="en-US" sz="1477" dirty="0" smtClean="0">
                <a:latin typeface="BIZ UDゴシック" panose="020B0400000000000000" pitchFamily="49" charset="-128"/>
                <a:ea typeface="BIZ UDゴシック" panose="020B0400000000000000" pitchFamily="49" charset="-128"/>
              </a:rPr>
              <a:t>素晴らしい。（小学校）</a:t>
            </a:r>
            <a:endParaRPr kumimoji="1" lang="en-US" altLang="ja-JP" sz="1477" dirty="0" smtClean="0">
              <a:latin typeface="BIZ UDゴシック" panose="020B0400000000000000" pitchFamily="49" charset="-128"/>
              <a:ea typeface="BIZ UDゴシック" panose="020B0400000000000000" pitchFamily="49" charset="-128"/>
            </a:endParaRPr>
          </a:p>
          <a:p>
            <a:pPr marL="187574" indent="-187574"/>
            <a:r>
              <a:rPr kumimoji="1" lang="ja-JP" altLang="en-US" sz="1477" dirty="0" smtClean="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　専門家に頼ることの大切さ、間違った知識や偏見で</a:t>
            </a:r>
            <a:r>
              <a:rPr kumimoji="1" lang="ja-JP" altLang="en-US" sz="1477" dirty="0" smtClean="0">
                <a:latin typeface="BIZ UDゴシック" panose="020B0400000000000000" pitchFamily="49" charset="-128"/>
                <a:ea typeface="BIZ UDゴシック" panose="020B0400000000000000" pitchFamily="49" charset="-128"/>
              </a:rPr>
              <a:t>子どもの</a:t>
            </a:r>
            <a:r>
              <a:rPr kumimoji="1" lang="ja-JP" altLang="en-US" sz="1477" dirty="0">
                <a:latin typeface="BIZ UDゴシック" panose="020B0400000000000000" pitchFamily="49" charset="-128"/>
                <a:ea typeface="BIZ UDゴシック" panose="020B0400000000000000" pitchFamily="49" charset="-128"/>
              </a:rPr>
              <a:t>未来を閉ざさない</a:t>
            </a:r>
            <a:r>
              <a:rPr kumimoji="1" lang="ja-JP" altLang="en-US" sz="1477" dirty="0" smtClean="0">
                <a:latin typeface="BIZ UDゴシック" panose="020B0400000000000000" pitchFamily="49" charset="-128"/>
                <a:ea typeface="BIZ UDゴシック" panose="020B0400000000000000" pitchFamily="49" charset="-128"/>
              </a:rPr>
              <a:t>よう将来</a:t>
            </a:r>
            <a:r>
              <a:rPr kumimoji="1" lang="ja-JP" altLang="en-US" sz="1477" dirty="0">
                <a:latin typeface="BIZ UDゴシック" panose="020B0400000000000000" pitchFamily="49" charset="-128"/>
                <a:ea typeface="BIZ UDゴシック" panose="020B0400000000000000" pitchFamily="49" charset="-128"/>
              </a:rPr>
              <a:t>のビジョンを描きながら、</a:t>
            </a:r>
            <a:r>
              <a:rPr kumimoji="1" lang="ja-JP" altLang="en-US" sz="1477" dirty="0" smtClean="0">
                <a:latin typeface="BIZ UDゴシック" panose="020B0400000000000000" pitchFamily="49" charset="-128"/>
                <a:ea typeface="BIZ UDゴシック" panose="020B0400000000000000" pitchFamily="49" charset="-128"/>
              </a:rPr>
              <a:t>子どもの</a:t>
            </a:r>
            <a:r>
              <a:rPr kumimoji="1" lang="ja-JP" altLang="en-US" sz="1477" dirty="0">
                <a:latin typeface="BIZ UDゴシック" panose="020B0400000000000000" pitchFamily="49" charset="-128"/>
                <a:ea typeface="BIZ UDゴシック" panose="020B0400000000000000" pitchFamily="49" charset="-128"/>
              </a:rPr>
              <a:t>成長を見守って行く大切さを</a:t>
            </a:r>
            <a:r>
              <a:rPr kumimoji="1" lang="ja-JP" altLang="en-US" sz="1477" dirty="0" smtClean="0">
                <a:latin typeface="BIZ UDゴシック" panose="020B0400000000000000" pitchFamily="49" charset="-128"/>
                <a:ea typeface="BIZ UDゴシック" panose="020B0400000000000000" pitchFamily="49" charset="-128"/>
              </a:rPr>
              <a:t>知った。子どもも</a:t>
            </a:r>
            <a:r>
              <a:rPr kumimoji="1" lang="ja-JP" altLang="en-US" sz="1477" dirty="0">
                <a:latin typeface="BIZ UDゴシック" panose="020B0400000000000000" pitchFamily="49" charset="-128"/>
                <a:ea typeface="BIZ UDゴシック" panose="020B0400000000000000" pitchFamily="49" charset="-128"/>
              </a:rPr>
              <a:t>そうですが、</a:t>
            </a:r>
            <a:r>
              <a:rPr kumimoji="1" lang="ja-JP" altLang="en-US" sz="1477" dirty="0" smtClean="0">
                <a:latin typeface="BIZ UDゴシック" panose="020B0400000000000000" pitchFamily="49" charset="-128"/>
                <a:ea typeface="BIZ UDゴシック" panose="020B0400000000000000" pitchFamily="49" charset="-128"/>
              </a:rPr>
              <a:t>保護者と話し合い、</a:t>
            </a:r>
            <a:r>
              <a:rPr kumimoji="1" lang="ja-JP" altLang="en-US" sz="1477" dirty="0" err="1" smtClean="0">
                <a:latin typeface="BIZ UDゴシック" panose="020B0400000000000000" pitchFamily="49" charset="-128"/>
                <a:ea typeface="BIZ UDゴシック" panose="020B0400000000000000" pitchFamily="49" charset="-128"/>
              </a:rPr>
              <a:t>障がいに</a:t>
            </a:r>
            <a:r>
              <a:rPr kumimoji="1" lang="ja-JP" altLang="en-US" sz="1477" dirty="0">
                <a:latin typeface="BIZ UDゴシック" panose="020B0400000000000000" pitchFamily="49" charset="-128"/>
                <a:ea typeface="BIZ UDゴシック" panose="020B0400000000000000" pitchFamily="49" charset="-128"/>
              </a:rPr>
              <a:t>対する理解を深められるよう、信頼関係を築く大切さが</a:t>
            </a:r>
            <a:r>
              <a:rPr kumimoji="1" lang="ja-JP" altLang="en-US" sz="1477" dirty="0" smtClean="0">
                <a:latin typeface="BIZ UDゴシック" panose="020B0400000000000000" pitchFamily="49" charset="-128"/>
                <a:ea typeface="BIZ UDゴシック" panose="020B0400000000000000" pitchFamily="49" charset="-128"/>
              </a:rPr>
              <a:t>分った。（福祉）</a:t>
            </a:r>
            <a:endParaRPr kumimoji="1" lang="en-US" altLang="ja-JP" sz="1477"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0054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8389" y="6438942"/>
            <a:ext cx="2057400" cy="365125"/>
          </a:xfrm>
        </p:spPr>
        <p:txBody>
          <a:bodyPr/>
          <a:lstStyle/>
          <a:p>
            <a:fld id="{6480BDED-DE1B-4900-AC31-09A4A80D2BCE}" type="slidenum">
              <a:rPr kumimoji="1" lang="ja-JP" altLang="en-US" smtClean="0">
                <a:solidFill>
                  <a:schemeClr val="tx1"/>
                </a:solidFill>
                <a:latin typeface="ＭＳ ゴシック" panose="020B0609070205080204" pitchFamily="49" charset="-128"/>
                <a:ea typeface="ＭＳ ゴシック" panose="020B0609070205080204" pitchFamily="49" charset="-128"/>
              </a:rPr>
              <a:t>2</a:t>
            </a:fld>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03216B67-6B6B-241A-43E2-D686ADF6F5B4}"/>
              </a:ext>
            </a:extLst>
          </p:cNvPr>
          <p:cNvSpPr/>
          <p:nvPr/>
        </p:nvSpPr>
        <p:spPr>
          <a:xfrm>
            <a:off x="266123" y="1395520"/>
            <a:ext cx="8582909" cy="2605842"/>
          </a:xfrm>
          <a:prstGeom prst="rect">
            <a:avLst/>
          </a:prstGeom>
          <a:solidFill>
            <a:schemeClr val="accent6">
              <a:lumMod val="20000"/>
              <a:lumOff val="80000"/>
            </a:schemeClr>
          </a:solidFill>
          <a:ln w="3175">
            <a:solidFill>
              <a:schemeClr val="accent6"/>
            </a:solidFill>
          </a:ln>
        </p:spPr>
        <p:txBody>
          <a:bodyPr wrap="square">
            <a:spAutoFit/>
          </a:bodyPr>
          <a:lstStyle/>
          <a:p>
            <a:pPr marL="228600" indent="-228600" algn="just">
              <a:lnSpc>
                <a:spcPts val="2769"/>
              </a:lnSpc>
            </a:pPr>
            <a:r>
              <a:rPr lang="ja-JP" altLang="en-US" sz="2200" dirty="0">
                <a:latin typeface="ＭＳ ゴシック" panose="020B0609070205080204" pitchFamily="49" charset="-128"/>
                <a:ea typeface="ＭＳ ゴシック" panose="020B0609070205080204" pitchFamily="49" charset="-128"/>
              </a:rPr>
              <a:t>○　</a:t>
            </a:r>
            <a:r>
              <a:rPr lang="ja-JP" altLang="en-US" sz="2200" dirty="0" smtClean="0">
                <a:latin typeface="ＭＳ ゴシック" panose="020B0609070205080204" pitchFamily="49" charset="-128"/>
                <a:ea typeface="ＭＳ ゴシック" panose="020B0609070205080204" pitchFamily="49" charset="-128"/>
              </a:rPr>
              <a:t>障がいのある子どもの適切な就学先決定に向けて</a:t>
            </a:r>
            <a:endParaRPr lang="en-US" altLang="ja-JP" sz="22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dirty="0" smtClean="0">
                <a:latin typeface="ＭＳ ゴシック" panose="020B0609070205080204" pitchFamily="49" charset="-128"/>
                <a:ea typeface="ＭＳ ゴシック" panose="020B0609070205080204" pitchFamily="49" charset="-128"/>
              </a:rPr>
              <a:t>　→市町村教育委員会が設置する教育支援委員会の機能強化に</a:t>
            </a:r>
            <a:endParaRPr lang="en-US" altLang="ja-JP" sz="22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dirty="0" smtClean="0">
                <a:latin typeface="ＭＳ ゴシック" panose="020B0609070205080204" pitchFamily="49" charset="-128"/>
                <a:ea typeface="ＭＳ ゴシック" panose="020B0609070205080204" pitchFamily="49" charset="-128"/>
              </a:rPr>
              <a:t>　　関わる取組</a:t>
            </a:r>
            <a:endParaRPr lang="en-US" altLang="ja-JP" sz="22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endParaRPr lang="en-US" altLang="ja-JP" sz="2200" spc="-100" dirty="0">
              <a:latin typeface="ＭＳ ゴシック" panose="020B0609070205080204" pitchFamily="49" charset="-128"/>
              <a:ea typeface="ＭＳ ゴシック" panose="020B0609070205080204" pitchFamily="49" charset="-128"/>
            </a:endParaRPr>
          </a:p>
          <a:p>
            <a:pPr marL="228600" indent="-228600" algn="just">
              <a:lnSpc>
                <a:spcPts val="2769"/>
              </a:lnSpc>
            </a:pPr>
            <a:endParaRPr lang="en-US" altLang="ja-JP" sz="2200" spc="-1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spc="-100" dirty="0" smtClean="0">
                <a:latin typeface="ＭＳ ゴシック" panose="020B0609070205080204" pitchFamily="49" charset="-128"/>
                <a:ea typeface="ＭＳ ゴシック" panose="020B0609070205080204" pitchFamily="49" charset="-128"/>
              </a:rPr>
              <a:t>○　</a:t>
            </a:r>
            <a:r>
              <a:rPr lang="en-US" altLang="ja-JP" sz="2200" spc="-100" dirty="0">
                <a:latin typeface="ＭＳ ゴシック" panose="020B0609070205080204" pitchFamily="49" charset="-128"/>
                <a:ea typeface="ＭＳ ゴシック" panose="020B0609070205080204" pitchFamily="49" charset="-128"/>
              </a:rPr>
              <a:t>10</a:t>
            </a:r>
            <a:r>
              <a:rPr lang="ja-JP" altLang="en-US" sz="2200" spc="-100" dirty="0">
                <a:latin typeface="ＭＳ ゴシック" panose="020B0609070205080204" pitchFamily="49" charset="-128"/>
                <a:ea typeface="ＭＳ ゴシック" panose="020B0609070205080204" pitchFamily="49" charset="-128"/>
              </a:rPr>
              <a:t>年以内</a:t>
            </a:r>
            <a:r>
              <a:rPr lang="ja-JP" altLang="en-US" sz="2200" spc="-100" dirty="0" smtClean="0">
                <a:latin typeface="ＭＳ ゴシック" panose="020B0609070205080204" pitchFamily="49" charset="-128"/>
                <a:ea typeface="ＭＳ ゴシック" panose="020B0609070205080204" pitchFamily="49" charset="-128"/>
              </a:rPr>
              <a:t>に全ての教員が特別支援教育を経験できる状況に向けて</a:t>
            </a:r>
            <a:endParaRPr lang="en-US" altLang="ja-JP" sz="2200" spc="-100" dirty="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spc="-100" dirty="0" smtClean="0">
                <a:latin typeface="ＭＳ ゴシック" panose="020B0609070205080204" pitchFamily="49" charset="-128"/>
                <a:ea typeface="ＭＳ ゴシック" panose="020B0609070205080204" pitchFamily="49" charset="-128"/>
              </a:rPr>
              <a:t>　→全て</a:t>
            </a:r>
            <a:r>
              <a:rPr lang="ja-JP" altLang="en-US" sz="2200" spc="-100" dirty="0">
                <a:latin typeface="ＭＳ ゴシック" panose="020B0609070205080204" pitchFamily="49" charset="-128"/>
                <a:ea typeface="ＭＳ ゴシック" panose="020B0609070205080204" pitchFamily="49" charset="-128"/>
              </a:rPr>
              <a:t>の教員の特別支援教育に関わる専門性</a:t>
            </a:r>
            <a:r>
              <a:rPr lang="ja-JP" altLang="en-US" sz="2200" spc="-100" dirty="0" smtClean="0">
                <a:latin typeface="ＭＳ ゴシック" panose="020B0609070205080204" pitchFamily="49" charset="-128"/>
                <a:ea typeface="ＭＳ ゴシック" panose="020B0609070205080204" pitchFamily="49" charset="-128"/>
              </a:rPr>
              <a:t>向上に関わる取組</a:t>
            </a:r>
            <a:endParaRPr lang="en-US" altLang="ja-JP" sz="2200" spc="-100"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テーマ</a:t>
            </a:r>
            <a:endPar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68133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第３回広域特別支援連携協議会での</a:t>
            </a:r>
            <a:r>
              <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rPr>
              <a:t>意見</a:t>
            </a:r>
          </a:p>
        </p:txBody>
      </p:sp>
      <p:sp>
        <p:nvSpPr>
          <p:cNvPr id="3" name="正方形/長方形 2"/>
          <p:cNvSpPr/>
          <p:nvPr/>
        </p:nvSpPr>
        <p:spPr>
          <a:xfrm>
            <a:off x="197675" y="2286469"/>
            <a:ext cx="8642457" cy="4478149"/>
          </a:xfrm>
          <a:prstGeom prst="rect">
            <a:avLst/>
          </a:prstGeom>
        </p:spPr>
        <p:txBody>
          <a:bodyPr wrap="square">
            <a:spAutoFit/>
          </a:bodyPr>
          <a:lstStyle/>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１</a:t>
            </a:r>
            <a:r>
              <a:rPr lang="ja-JP" altLang="en-US" sz="1600" dirty="0">
                <a:latin typeface="BIZ UDゴシック" panose="020B0400000000000000" pitchFamily="49" charset="-128"/>
                <a:ea typeface="BIZ UDゴシック" panose="020B0400000000000000" pitchFamily="49" charset="-128"/>
              </a:rPr>
              <a:t>　特別支援</a:t>
            </a:r>
            <a:r>
              <a:rPr lang="ja-JP" altLang="en-US" sz="1600" dirty="0" smtClean="0">
                <a:latin typeface="BIZ UDゴシック" panose="020B0400000000000000" pitchFamily="49" charset="-128"/>
                <a:ea typeface="BIZ UDゴシック" panose="020B0400000000000000" pitchFamily="49" charset="-128"/>
              </a:rPr>
              <a:t>学級は、在籍する子ども</a:t>
            </a:r>
            <a:r>
              <a:rPr lang="ja-JP" altLang="en-US" sz="1600" dirty="0">
                <a:latin typeface="BIZ UDゴシック" panose="020B0400000000000000" pitchFamily="49" charset="-128"/>
                <a:ea typeface="BIZ UDゴシック" panose="020B0400000000000000" pitchFamily="49" charset="-128"/>
              </a:rPr>
              <a:t>が</a:t>
            </a:r>
            <a:r>
              <a:rPr lang="ja-JP" altLang="en-US" sz="1600" dirty="0" smtClean="0">
                <a:latin typeface="BIZ UDゴシック" panose="020B0400000000000000" pitchFamily="49" charset="-128"/>
                <a:ea typeface="BIZ UDゴシック" panose="020B0400000000000000" pitchFamily="49" charset="-128"/>
              </a:rPr>
              <a:t>多く、発達</a:t>
            </a:r>
            <a:r>
              <a:rPr lang="ja-JP" altLang="en-US" sz="1600" dirty="0">
                <a:latin typeface="BIZ UDゴシック" panose="020B0400000000000000" pitchFamily="49" charset="-128"/>
                <a:ea typeface="BIZ UDゴシック" panose="020B0400000000000000" pitchFamily="49" charset="-128"/>
              </a:rPr>
              <a:t>の</a:t>
            </a:r>
            <a:r>
              <a:rPr lang="ja-JP" altLang="en-US" sz="1600" dirty="0" smtClean="0">
                <a:latin typeface="BIZ UDゴシック" panose="020B0400000000000000" pitchFamily="49" charset="-128"/>
                <a:ea typeface="BIZ UDゴシック" panose="020B0400000000000000" pitchFamily="49" charset="-128"/>
              </a:rPr>
              <a:t>段階が様々、担当教員</a:t>
            </a:r>
            <a:r>
              <a:rPr lang="ja-JP" altLang="en-US" sz="1600" dirty="0">
                <a:latin typeface="BIZ UDゴシック" panose="020B0400000000000000" pitchFamily="49" charset="-128"/>
                <a:ea typeface="BIZ UDゴシック" panose="020B0400000000000000" pitchFamily="49" charset="-128"/>
              </a:rPr>
              <a:t>が少ない</a:t>
            </a:r>
            <a:r>
              <a:rPr lang="ja-JP" altLang="en-US" sz="1600" dirty="0" smtClean="0">
                <a:latin typeface="BIZ UDゴシック" panose="020B0400000000000000" pitchFamily="49" charset="-128"/>
                <a:ea typeface="BIZ UDゴシック" panose="020B0400000000000000" pitchFamily="49" charset="-128"/>
              </a:rPr>
              <a:t>こと等から</a:t>
            </a:r>
            <a:r>
              <a:rPr lang="ja-JP" altLang="en-US" sz="1600" dirty="0">
                <a:latin typeface="BIZ UDゴシック" panose="020B0400000000000000" pitchFamily="49" charset="-128"/>
                <a:ea typeface="BIZ UDゴシック" panose="020B0400000000000000" pitchFamily="49" charset="-128"/>
              </a:rPr>
              <a:t>、放って置かれる時間が</a:t>
            </a:r>
            <a:r>
              <a:rPr lang="ja-JP" altLang="en-US" sz="1600" dirty="0" smtClean="0">
                <a:latin typeface="BIZ UDゴシック" panose="020B0400000000000000" pitchFamily="49" charset="-128"/>
                <a:ea typeface="BIZ UDゴシック" panose="020B0400000000000000" pitchFamily="49" charset="-128"/>
              </a:rPr>
              <a:t>長く、</a:t>
            </a:r>
            <a:r>
              <a:rPr lang="ja-JP" altLang="en-US" sz="1600" dirty="0">
                <a:latin typeface="BIZ UDゴシック" panose="020B0400000000000000" pitchFamily="49" charset="-128"/>
                <a:ea typeface="BIZ UDゴシック" panose="020B0400000000000000" pitchFamily="49" charset="-128"/>
              </a:rPr>
              <a:t>授業が分からなくても通常の学級にいる方がよいと考える保護者もいる</a:t>
            </a:r>
            <a:r>
              <a:rPr lang="ja-JP" altLang="en-US" sz="1600" dirty="0" smtClean="0">
                <a:latin typeface="BIZ UDゴシック" panose="020B0400000000000000" pitchFamily="49" charset="-128"/>
                <a:ea typeface="BIZ UDゴシック" panose="020B0400000000000000" pitchFamily="49" charset="-128"/>
              </a:rPr>
              <a:t>。決して</a:t>
            </a:r>
            <a:r>
              <a:rPr lang="ja-JP" altLang="en-US" sz="1600" dirty="0">
                <a:latin typeface="BIZ UDゴシック" panose="020B0400000000000000" pitchFamily="49" charset="-128"/>
                <a:ea typeface="BIZ UDゴシック" panose="020B0400000000000000" pitchFamily="49" charset="-128"/>
              </a:rPr>
              <a:t>稀なケースではないことから、インクルーシブ教育システムの実現に向け</a:t>
            </a:r>
            <a:r>
              <a:rPr lang="ja-JP" altLang="en-US" sz="1600" dirty="0">
                <a:solidFill>
                  <a:srgbClr val="FF0000"/>
                </a:solidFill>
                <a:latin typeface="BIZ UDゴシック" panose="020B0400000000000000" pitchFamily="49" charset="-128"/>
                <a:ea typeface="BIZ UDゴシック" panose="020B0400000000000000" pitchFamily="49" charset="-128"/>
              </a:rPr>
              <a:t>最も重要なことは、教員の専門性向上</a:t>
            </a:r>
            <a:r>
              <a:rPr lang="ja-JP" altLang="en-US" sz="1600" dirty="0">
                <a:latin typeface="BIZ UDゴシック" panose="020B0400000000000000" pitchFamily="49" charset="-128"/>
                <a:ea typeface="BIZ UDゴシック" panose="020B0400000000000000" pitchFamily="49" charset="-128"/>
              </a:rPr>
              <a:t>で</a:t>
            </a:r>
            <a:r>
              <a:rPr lang="ja-JP" altLang="en-US" sz="1600" dirty="0" smtClean="0">
                <a:latin typeface="BIZ UDゴシック" panose="020B0400000000000000" pitchFamily="49" charset="-128"/>
                <a:ea typeface="BIZ UDゴシック" panose="020B0400000000000000" pitchFamily="49" charset="-128"/>
              </a:rPr>
              <a:t>ある。</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a:latin typeface="BIZ UDゴシック" panose="020B0400000000000000" pitchFamily="49" charset="-128"/>
                <a:ea typeface="BIZ UDゴシック" panose="020B0400000000000000" pitchFamily="49" charset="-128"/>
              </a:rPr>
              <a:t>２　特別支援教育に関わる</a:t>
            </a:r>
            <a:r>
              <a:rPr lang="ja-JP" altLang="en-US" sz="1600" dirty="0">
                <a:solidFill>
                  <a:srgbClr val="FF0000"/>
                </a:solidFill>
                <a:latin typeface="BIZ UDゴシック" panose="020B0400000000000000" pitchFamily="49" charset="-128"/>
                <a:ea typeface="BIZ UDゴシック" panose="020B0400000000000000" pitchFamily="49" charset="-128"/>
              </a:rPr>
              <a:t>専門性の一つ</a:t>
            </a:r>
            <a:r>
              <a:rPr lang="ja-JP" altLang="en-US" sz="1600" dirty="0" smtClean="0">
                <a:solidFill>
                  <a:srgbClr val="FF0000"/>
                </a:solidFill>
                <a:latin typeface="BIZ UDゴシック" panose="020B0400000000000000" pitchFamily="49" charset="-128"/>
                <a:ea typeface="BIZ UDゴシック" panose="020B0400000000000000" pitchFamily="49" charset="-128"/>
              </a:rPr>
              <a:t>に「家庭支援」</a:t>
            </a:r>
            <a:r>
              <a:rPr lang="ja-JP" altLang="en-US" sz="1600" dirty="0" smtClean="0">
                <a:latin typeface="BIZ UDゴシック" panose="020B0400000000000000" pitchFamily="49" charset="-128"/>
                <a:ea typeface="BIZ UDゴシック" panose="020B0400000000000000" pitchFamily="49" charset="-128"/>
              </a:rPr>
              <a:t>を</a:t>
            </a:r>
            <a:r>
              <a:rPr lang="ja-JP" altLang="en-US" sz="1600" dirty="0">
                <a:latin typeface="BIZ UDゴシック" panose="020B0400000000000000" pitchFamily="49" charset="-128"/>
                <a:ea typeface="BIZ UDゴシック" panose="020B0400000000000000" pitchFamily="49" charset="-128"/>
              </a:rPr>
              <a:t>位置付け</a:t>
            </a:r>
            <a:r>
              <a:rPr lang="ja-JP" altLang="en-US" sz="1600" dirty="0" smtClean="0">
                <a:latin typeface="BIZ UDゴシック" panose="020B0400000000000000" pitchFamily="49" charset="-128"/>
                <a:ea typeface="BIZ UDゴシック" panose="020B0400000000000000" pitchFamily="49" charset="-128"/>
              </a:rPr>
              <a:t>、重視</a:t>
            </a:r>
            <a:r>
              <a:rPr lang="ja-JP" altLang="en-US" sz="1600" dirty="0">
                <a:latin typeface="BIZ UDゴシック" panose="020B0400000000000000" pitchFamily="49" charset="-128"/>
                <a:ea typeface="BIZ UDゴシック" panose="020B0400000000000000" pitchFamily="49" charset="-128"/>
              </a:rPr>
              <a:t>する必要が</a:t>
            </a:r>
            <a:r>
              <a:rPr lang="ja-JP" altLang="en-US" sz="1600" dirty="0" smtClean="0">
                <a:latin typeface="BIZ UDゴシック" panose="020B0400000000000000" pitchFamily="49" charset="-128"/>
                <a:ea typeface="BIZ UDゴシック" panose="020B0400000000000000" pitchFamily="49" charset="-128"/>
              </a:rPr>
              <a:t>ある。</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a:latin typeface="BIZ UDゴシック" panose="020B0400000000000000" pitchFamily="49" charset="-128"/>
                <a:ea typeface="BIZ UDゴシック" panose="020B0400000000000000" pitchFamily="49" charset="-128"/>
              </a:rPr>
              <a:t>３　</a:t>
            </a:r>
            <a:r>
              <a:rPr lang="ja-JP" altLang="en-US" sz="1600" dirty="0">
                <a:solidFill>
                  <a:srgbClr val="FF0000"/>
                </a:solidFill>
                <a:latin typeface="BIZ UDゴシック" panose="020B0400000000000000" pitchFamily="49" charset="-128"/>
                <a:ea typeface="BIZ UDゴシック" panose="020B0400000000000000" pitchFamily="49" charset="-128"/>
              </a:rPr>
              <a:t>５歳児健</a:t>
            </a:r>
            <a:r>
              <a:rPr lang="ja-JP" altLang="en-US" sz="1600" dirty="0" smtClean="0">
                <a:solidFill>
                  <a:srgbClr val="FF0000"/>
                </a:solidFill>
                <a:latin typeface="BIZ UDゴシック" panose="020B0400000000000000" pitchFamily="49" charset="-128"/>
                <a:ea typeface="BIZ UDゴシック" panose="020B0400000000000000" pitchFamily="49" charset="-128"/>
              </a:rPr>
              <a:t>診は、可能</a:t>
            </a:r>
            <a:r>
              <a:rPr lang="ja-JP" altLang="en-US" sz="1600" dirty="0">
                <a:solidFill>
                  <a:srgbClr val="FF0000"/>
                </a:solidFill>
                <a:latin typeface="BIZ UDゴシック" panose="020B0400000000000000" pitchFamily="49" charset="-128"/>
                <a:ea typeface="BIZ UDゴシック" panose="020B0400000000000000" pitchFamily="49" charset="-128"/>
              </a:rPr>
              <a:t>な限り教育委員会（教員）が参加</a:t>
            </a:r>
            <a:r>
              <a:rPr lang="ja-JP" altLang="en-US" sz="1600" dirty="0">
                <a:latin typeface="BIZ UDゴシック" panose="020B0400000000000000" pitchFamily="49" charset="-128"/>
                <a:ea typeface="BIZ UDゴシック" panose="020B0400000000000000" pitchFamily="49" charset="-128"/>
              </a:rPr>
              <a:t>し</a:t>
            </a:r>
            <a:r>
              <a:rPr lang="ja-JP" altLang="en-US" sz="1600" dirty="0" smtClean="0">
                <a:latin typeface="BIZ UDゴシック" panose="020B0400000000000000" pitchFamily="49" charset="-128"/>
                <a:ea typeface="BIZ UDゴシック" panose="020B0400000000000000" pitchFamily="49" charset="-128"/>
              </a:rPr>
              <a:t>、気</a:t>
            </a:r>
            <a:r>
              <a:rPr lang="ja-JP" altLang="en-US" sz="1600" dirty="0">
                <a:latin typeface="BIZ UDゴシック" panose="020B0400000000000000" pitchFamily="49" charset="-128"/>
                <a:ea typeface="BIZ UDゴシック" panose="020B0400000000000000" pitchFamily="49" charset="-128"/>
              </a:rPr>
              <a:t>になる子どもがいた場合には</a:t>
            </a:r>
            <a:r>
              <a:rPr lang="ja-JP" altLang="en-US" sz="1600" dirty="0">
                <a:solidFill>
                  <a:srgbClr val="FF0000"/>
                </a:solidFill>
                <a:latin typeface="BIZ UDゴシック" panose="020B0400000000000000" pitchFamily="49" charset="-128"/>
                <a:ea typeface="BIZ UDゴシック" panose="020B0400000000000000" pitchFamily="49" charset="-128"/>
              </a:rPr>
              <a:t>就学までの期間を保健師と教育委員会が連携して相談を継続</a:t>
            </a:r>
            <a:r>
              <a:rPr lang="ja-JP" altLang="en-US" sz="1600" dirty="0">
                <a:latin typeface="BIZ UDゴシック" panose="020B0400000000000000" pitchFamily="49" charset="-128"/>
                <a:ea typeface="BIZ UDゴシック" panose="020B0400000000000000" pitchFamily="49" charset="-128"/>
              </a:rPr>
              <a:t>することが支援体制の充実に</a:t>
            </a:r>
            <a:r>
              <a:rPr lang="ja-JP" altLang="en-US" sz="1600" dirty="0" smtClean="0">
                <a:latin typeface="BIZ UDゴシック" panose="020B0400000000000000" pitchFamily="49" charset="-128"/>
                <a:ea typeface="BIZ UDゴシック" panose="020B0400000000000000" pitchFamily="49" charset="-128"/>
              </a:rPr>
              <a:t>つながる。</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smtClean="0">
                <a:latin typeface="BIZ UDゴシック" panose="020B0400000000000000" pitchFamily="49" charset="-128"/>
                <a:ea typeface="BIZ UDゴシック" panose="020B0400000000000000" pitchFamily="49" charset="-128"/>
              </a:rPr>
              <a:t>４</a:t>
            </a:r>
            <a:r>
              <a:rPr lang="ja-JP" altLang="en-US" sz="1600" dirty="0">
                <a:latin typeface="BIZ UDゴシック" panose="020B0400000000000000" pitchFamily="49" charset="-128"/>
                <a:ea typeface="BIZ UDゴシック" panose="020B0400000000000000" pitchFamily="49" charset="-128"/>
              </a:rPr>
              <a:t>　文科省の示す「</a:t>
            </a:r>
            <a:r>
              <a:rPr lang="ja-JP" altLang="en-US" sz="1600" dirty="0">
                <a:solidFill>
                  <a:srgbClr val="FF0000"/>
                </a:solidFill>
                <a:latin typeface="BIZ UDゴシック" panose="020B0400000000000000" pitchFamily="49" charset="-128"/>
                <a:ea typeface="BIZ UDゴシック" panose="020B0400000000000000" pitchFamily="49" charset="-128"/>
              </a:rPr>
              <a:t>特別支援教育の経験</a:t>
            </a:r>
            <a:r>
              <a:rPr lang="ja-JP" altLang="en-US" sz="1600" dirty="0">
                <a:latin typeface="BIZ UDゴシック" panose="020B0400000000000000" pitchFamily="49" charset="-128"/>
                <a:ea typeface="BIZ UDゴシック" panose="020B0400000000000000" pitchFamily="49" charset="-128"/>
              </a:rPr>
              <a:t>」</a:t>
            </a:r>
            <a:r>
              <a:rPr lang="ja-JP" altLang="en-US" sz="1600" dirty="0">
                <a:solidFill>
                  <a:srgbClr val="FF0000"/>
                </a:solidFill>
                <a:latin typeface="BIZ UDゴシック" panose="020B0400000000000000" pitchFamily="49" charset="-128"/>
                <a:ea typeface="BIZ UDゴシック" panose="020B0400000000000000" pitchFamily="49" charset="-128"/>
              </a:rPr>
              <a:t>については</a:t>
            </a:r>
            <a:r>
              <a:rPr lang="ja-JP" altLang="en-US" sz="1600" dirty="0">
                <a:latin typeface="BIZ UDゴシック" panose="020B0400000000000000" pitchFamily="49" charset="-128"/>
                <a:ea typeface="BIZ UDゴシック" panose="020B0400000000000000" pitchFamily="49" charset="-128"/>
              </a:rPr>
              <a:t>、例えば</a:t>
            </a:r>
            <a:r>
              <a:rPr lang="ja-JP" altLang="en-US" sz="1600" dirty="0">
                <a:solidFill>
                  <a:srgbClr val="FF0000"/>
                </a:solidFill>
                <a:latin typeface="BIZ UDゴシック" panose="020B0400000000000000" pitchFamily="49" charset="-128"/>
                <a:ea typeface="BIZ UDゴシック" panose="020B0400000000000000" pitchFamily="49" charset="-128"/>
              </a:rPr>
              <a:t>学校行事を小・中・高校と特別支援学校が合同で行い、その計画立案、実施、評価を行うことで置き換えることができる</a:t>
            </a:r>
            <a:r>
              <a:rPr lang="ja-JP" altLang="en-US" sz="1600" dirty="0">
                <a:latin typeface="BIZ UDゴシック" panose="020B0400000000000000" pitchFamily="49" charset="-128"/>
                <a:ea typeface="BIZ UDゴシック" panose="020B0400000000000000" pitchFamily="49" charset="-128"/>
              </a:rPr>
              <a:t>と考える</a:t>
            </a:r>
            <a:r>
              <a:rPr lang="ja-JP" altLang="en-US" sz="1600" dirty="0" smtClean="0">
                <a:latin typeface="BIZ UDゴシック" panose="020B0400000000000000" pitchFamily="49" charset="-128"/>
                <a:ea typeface="BIZ UDゴシック" panose="020B0400000000000000" pitchFamily="49" charset="-128"/>
              </a:rPr>
              <a:t>。</a:t>
            </a:r>
            <a:endParaRPr lang="en-US" altLang="ja-JP" sz="1600" dirty="0" smtClean="0">
              <a:latin typeface="BIZ UDゴシック" panose="020B0400000000000000" pitchFamily="49" charset="-128"/>
              <a:ea typeface="BIZ UDゴシック" panose="020B0400000000000000" pitchFamily="49" charset="-128"/>
            </a:endParaRPr>
          </a:p>
          <a:p>
            <a:pPr marL="203200" indent="-203200">
              <a:lnSpc>
                <a:spcPts val="1939"/>
              </a:lnSpc>
            </a:pPr>
            <a:endParaRPr lang="en-US" altLang="ja-JP" sz="1600" dirty="0">
              <a:latin typeface="BIZ UDゴシック" panose="020B0400000000000000" pitchFamily="49" charset="-128"/>
              <a:ea typeface="BIZ UDゴシック" panose="020B0400000000000000" pitchFamily="49" charset="-128"/>
            </a:endParaRPr>
          </a:p>
          <a:p>
            <a:pPr marL="203200" indent="-203200">
              <a:lnSpc>
                <a:spcPts val="1939"/>
              </a:lnSpc>
            </a:pPr>
            <a:r>
              <a:rPr lang="ja-JP" altLang="en-US" sz="1600" dirty="0">
                <a:latin typeface="BIZ UDゴシック" panose="020B0400000000000000" pitchFamily="49" charset="-128"/>
                <a:ea typeface="BIZ UDゴシック" panose="020B0400000000000000" pitchFamily="49" charset="-128"/>
              </a:rPr>
              <a:t>５　</a:t>
            </a:r>
            <a:r>
              <a:rPr lang="ja-JP" altLang="en-US" sz="1600" dirty="0">
                <a:solidFill>
                  <a:srgbClr val="FF0000"/>
                </a:solidFill>
                <a:latin typeface="BIZ UDゴシック" panose="020B0400000000000000" pitchFamily="49" charset="-128"/>
                <a:ea typeface="BIZ UDゴシック" panose="020B0400000000000000" pitchFamily="49" charset="-128"/>
              </a:rPr>
              <a:t>まずは管理職及び特別支援教育コーディネーターの研修に重点</a:t>
            </a:r>
            <a:r>
              <a:rPr lang="ja-JP" altLang="en-US" sz="1600" dirty="0">
                <a:latin typeface="BIZ UDゴシック" panose="020B0400000000000000" pitchFamily="49" charset="-128"/>
                <a:ea typeface="BIZ UDゴシック" panose="020B0400000000000000" pitchFamily="49" charset="-128"/>
              </a:rPr>
              <a:t>を置き、</a:t>
            </a:r>
            <a:r>
              <a:rPr lang="ja-JP" altLang="en-US" sz="1600" dirty="0">
                <a:solidFill>
                  <a:srgbClr val="FF0000"/>
                </a:solidFill>
                <a:latin typeface="BIZ UDゴシック" panose="020B0400000000000000" pitchFamily="49" charset="-128"/>
                <a:ea typeface="BIZ UDゴシック" panose="020B0400000000000000" pitchFamily="49" charset="-128"/>
              </a:rPr>
              <a:t>福祉や医療等の関係機関の専門家を講師</a:t>
            </a:r>
            <a:r>
              <a:rPr lang="ja-JP" altLang="en-US" sz="1600" dirty="0">
                <a:latin typeface="BIZ UDゴシック" panose="020B0400000000000000" pitchFamily="49" charset="-128"/>
                <a:ea typeface="BIZ UDゴシック" panose="020B0400000000000000" pitchFamily="49" charset="-128"/>
              </a:rPr>
              <a:t>に、生徒の日常生活全般に関わる支援について理解を深める必要がある。</a:t>
            </a:r>
            <a:endParaRPr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7594916-87AF-3654-4540-C105F2CC0D40}"/>
              </a:ext>
            </a:extLst>
          </p:cNvPr>
          <p:cNvSpPr/>
          <p:nvPr/>
        </p:nvSpPr>
        <p:spPr>
          <a:xfrm>
            <a:off x="250770" y="616629"/>
            <a:ext cx="8642458" cy="15366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846" dirty="0">
                <a:solidFill>
                  <a:schemeClr val="tx1"/>
                </a:solidFill>
                <a:latin typeface="ＤＦ特太ゴシック体" panose="020B0509000000000000" pitchFamily="49" charset="-128"/>
                <a:ea typeface="ＤＦ特太ゴシック体" panose="020B0509000000000000" pitchFamily="49" charset="-128"/>
              </a:rPr>
              <a:t>協議テーマ</a:t>
            </a:r>
            <a:endParaRPr lang="en-US" altLang="ja-JP" sz="1846" dirty="0">
              <a:solidFill>
                <a:schemeClr val="tx1"/>
              </a:solidFill>
              <a:latin typeface="ＤＦ特太ゴシック体" panose="020B0509000000000000" pitchFamily="49" charset="-128"/>
              <a:ea typeface="ＤＦ特太ゴシック体" panose="020B0509000000000000" pitchFamily="49" charset="-128"/>
            </a:endParaRPr>
          </a:p>
          <a:p>
            <a:pPr marL="228600" indent="-228600">
              <a:lnSpc>
                <a:spcPts val="3000"/>
              </a:lnSpc>
            </a:pPr>
            <a:r>
              <a:rPr lang="ja-JP" altLang="en-US" sz="1662"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全ての教員が</a:t>
            </a:r>
            <a:r>
              <a:rPr lang="en-US" altLang="ja-JP" dirty="0">
                <a:solidFill>
                  <a:schemeClr val="tx1"/>
                </a:solidFill>
                <a:latin typeface="HG丸ｺﾞｼｯｸM-PRO" panose="020F0600000000000000" pitchFamily="50" charset="-128"/>
                <a:ea typeface="HG丸ｺﾞｼｯｸM-PRO" panose="020F0600000000000000" pitchFamily="50" charset="-128"/>
              </a:rPr>
              <a:t>10</a:t>
            </a:r>
            <a:r>
              <a:rPr lang="ja-JP" altLang="en-US" dirty="0">
                <a:solidFill>
                  <a:schemeClr val="tx1"/>
                </a:solidFill>
                <a:latin typeface="HG丸ｺﾞｼｯｸM-PRO" panose="020F0600000000000000" pitchFamily="50" charset="-128"/>
                <a:ea typeface="HG丸ｺﾞｼｯｸM-PRO" panose="020F0600000000000000" pitchFamily="50" charset="-128"/>
              </a:rPr>
              <a:t>年以内に特別支援教育を経験するための「全ての教員の特別支援教育に関わる専門性向上に向けたプログラム（イメージ）」と市町村教育委員会等への普及方法について</a:t>
            </a:r>
          </a:p>
          <a:p>
            <a:pPr marL="228600" indent="-228600">
              <a:lnSpc>
                <a:spcPts val="3000"/>
              </a:lnSpc>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20</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81301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6480BDED-DE1B-4900-AC31-09A4A80D2BCE}" type="slidenum">
              <a:rPr kumimoji="1" lang="ja-JP" altLang="en-US" smtClean="0"/>
              <a:t>21</a:t>
            </a:fld>
            <a:endParaRPr kumimoji="1" lang="ja-JP" altLang="en-US"/>
          </a:p>
        </p:txBody>
      </p:sp>
      <p:sp>
        <p:nvSpPr>
          <p:cNvPr id="5" name="正方形/長方形 4">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rPr>
              <a:t>全ての教員の特別支援教育に関わる専門性向上に向けた取組例</a:t>
            </a:r>
          </a:p>
        </p:txBody>
      </p:sp>
      <p:pic>
        <p:nvPicPr>
          <p:cNvPr id="6" name="図 5"/>
          <p:cNvPicPr>
            <a:picLocks noChangeAspect="1"/>
          </p:cNvPicPr>
          <p:nvPr/>
        </p:nvPicPr>
        <p:blipFill>
          <a:blip r:embed="rId2"/>
          <a:stretch>
            <a:fillRect/>
          </a:stretch>
        </p:blipFill>
        <p:spPr>
          <a:xfrm>
            <a:off x="139468" y="578138"/>
            <a:ext cx="8709412" cy="5778214"/>
          </a:xfrm>
          <a:prstGeom prst="rect">
            <a:avLst/>
          </a:prstGeom>
          <a:ln>
            <a:noFill/>
          </a:ln>
        </p:spPr>
      </p:pic>
    </p:spTree>
    <p:extLst>
      <p:ext uri="{BB962C8B-B14F-4D97-AF65-F5344CB8AC3E}">
        <p14:creationId xmlns:p14="http://schemas.microsoft.com/office/powerpoint/2010/main" val="407022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742" y="11681"/>
            <a:ext cx="9144000" cy="369332"/>
          </a:xfrm>
          <a:prstGeom prst="rect">
            <a:avLst/>
          </a:prstGeom>
          <a:solidFill>
            <a:schemeClr val="tx2"/>
          </a:solidFill>
        </p:spPr>
        <p:txBody>
          <a:bodyPr wrap="square" anchor="ctr">
            <a:spAutoFit/>
          </a:bodyPr>
          <a:lstStyle/>
          <a:p>
            <a:pPr algn="ctr"/>
            <a:r>
              <a:rPr lang="ja-JP" altLang="en-US" b="1" spc="-100" dirty="0" smtClean="0">
                <a:solidFill>
                  <a:schemeClr val="bg1"/>
                </a:solidFill>
                <a:latin typeface="+mn-ea"/>
              </a:rPr>
              <a:t>「特別支援教育に関する基本方針」教員の専門性向上及び適正就学に向けたロードマップ</a:t>
            </a:r>
            <a:endParaRPr lang="en-US" altLang="ja-JP" b="1" spc="-100" dirty="0">
              <a:solidFill>
                <a:schemeClr val="bg1"/>
              </a:solidFill>
              <a:latin typeface="+mn-ea"/>
            </a:endParaRPr>
          </a:p>
        </p:txBody>
      </p:sp>
      <p:sp>
        <p:nvSpPr>
          <p:cNvPr id="2" name="テキスト ボックス 1"/>
          <p:cNvSpPr txBox="1"/>
          <p:nvPr/>
        </p:nvSpPr>
        <p:spPr>
          <a:xfrm>
            <a:off x="364392" y="761748"/>
            <a:ext cx="346249" cy="2809588"/>
          </a:xfrm>
          <a:prstGeom prst="rect">
            <a:avLst/>
          </a:prstGeom>
          <a:noFill/>
          <a:ln w="12700">
            <a:solidFill>
              <a:schemeClr val="accent1"/>
            </a:solidFill>
          </a:ln>
        </p:spPr>
        <p:txBody>
          <a:bodyPr vert="eaVert" wrap="square" rtlCol="0">
            <a:spAutoFit/>
          </a:bodyPr>
          <a:lstStyle/>
          <a:p>
            <a:r>
              <a:rPr kumimoji="1" lang="ja-JP" altLang="en-US" sz="1050" dirty="0"/>
              <a:t>「令和の日本型学校教育」の構築を</a:t>
            </a:r>
            <a:r>
              <a:rPr kumimoji="1" lang="ja-JP" altLang="en-US" sz="1050" dirty="0" smtClean="0"/>
              <a:t>目指して</a:t>
            </a:r>
            <a:endParaRPr kumimoji="1" lang="ja-JP" altLang="en-US" sz="1050" dirty="0"/>
          </a:p>
        </p:txBody>
      </p:sp>
      <p:sp>
        <p:nvSpPr>
          <p:cNvPr id="32" name="テキスト ボックス 31"/>
          <p:cNvSpPr txBox="1"/>
          <p:nvPr/>
        </p:nvSpPr>
        <p:spPr>
          <a:xfrm>
            <a:off x="1927865" y="2067993"/>
            <a:ext cx="519566" cy="1763990"/>
          </a:xfrm>
          <a:prstGeom prst="rect">
            <a:avLst/>
          </a:prstGeom>
          <a:noFill/>
          <a:ln w="12700">
            <a:solidFill>
              <a:schemeClr val="accent1"/>
            </a:solidFill>
          </a:ln>
        </p:spPr>
        <p:txBody>
          <a:bodyPr vert="eaVert" wrap="square" rtlCol="0">
            <a:spAutoFit/>
          </a:bodyPr>
          <a:lstStyle/>
          <a:p>
            <a:r>
              <a:rPr kumimoji="1" lang="ja-JP" altLang="en-US" sz="1050" dirty="0" smtClean="0">
                <a:latin typeface="+mn-ea"/>
              </a:rPr>
              <a:t>Ｒ６</a:t>
            </a:r>
            <a:r>
              <a:rPr kumimoji="1" lang="ja-JP" altLang="en-US" sz="1050" dirty="0">
                <a:latin typeface="+mn-ea"/>
              </a:rPr>
              <a:t>以降、「</a:t>
            </a:r>
            <a:r>
              <a:rPr kumimoji="1" lang="en-US" altLang="ja-JP" sz="1050" dirty="0" smtClean="0">
                <a:latin typeface="+mn-ea"/>
              </a:rPr>
              <a:t>10</a:t>
            </a:r>
            <a:r>
              <a:rPr kumimoji="1" lang="ja-JP" altLang="en-US" sz="1050" dirty="0" smtClean="0">
                <a:latin typeface="+mn-ea"/>
              </a:rPr>
              <a:t>年目</a:t>
            </a:r>
            <a:r>
              <a:rPr kumimoji="1" lang="ja-JP" altLang="en-US" sz="1050" dirty="0">
                <a:latin typeface="+mn-ea"/>
              </a:rPr>
              <a:t>までに特別支援教育を経験」</a:t>
            </a:r>
            <a:endParaRPr kumimoji="1" lang="en-US" altLang="ja-JP" sz="1050" dirty="0">
              <a:latin typeface="+mn-ea"/>
            </a:endParaRPr>
          </a:p>
        </p:txBody>
      </p:sp>
      <p:sp>
        <p:nvSpPr>
          <p:cNvPr id="34" name="テキスト ボックス 33"/>
          <p:cNvSpPr txBox="1"/>
          <p:nvPr/>
        </p:nvSpPr>
        <p:spPr>
          <a:xfrm>
            <a:off x="937830" y="1837422"/>
            <a:ext cx="669414" cy="1178587"/>
          </a:xfrm>
          <a:prstGeom prst="rect">
            <a:avLst/>
          </a:prstGeom>
          <a:noFill/>
          <a:ln w="12700">
            <a:solidFill>
              <a:schemeClr val="accent1"/>
            </a:solidFill>
          </a:ln>
        </p:spPr>
        <p:txBody>
          <a:bodyPr vert="eaVert" wrap="square" rtlCol="0">
            <a:spAutoFit/>
          </a:bodyPr>
          <a:lstStyle/>
          <a:p>
            <a:r>
              <a:rPr kumimoji="1" lang="ja-JP" altLang="en-US" sz="1050" dirty="0" smtClean="0"/>
              <a:t>交流</a:t>
            </a:r>
            <a:r>
              <a:rPr kumimoji="1" lang="ja-JP" altLang="en-US" sz="1050" dirty="0"/>
              <a:t>及び共同学習の時数等について</a:t>
            </a:r>
            <a:r>
              <a:rPr kumimoji="1" lang="ja-JP" altLang="en-US" sz="1050" dirty="0" smtClean="0"/>
              <a:t>言及</a:t>
            </a:r>
            <a:endParaRPr kumimoji="1" lang="ja-JP" altLang="en-US" sz="1050" dirty="0"/>
          </a:p>
        </p:txBody>
      </p:sp>
      <p:sp>
        <p:nvSpPr>
          <p:cNvPr id="3" name="テキスト ボックス 2"/>
          <p:cNvSpPr txBox="1"/>
          <p:nvPr/>
        </p:nvSpPr>
        <p:spPr>
          <a:xfrm>
            <a:off x="2785690" y="1362742"/>
            <a:ext cx="523220" cy="1471011"/>
          </a:xfrm>
          <a:prstGeom prst="rect">
            <a:avLst/>
          </a:prstGeom>
          <a:solidFill>
            <a:schemeClr val="accent2">
              <a:lumMod val="20000"/>
              <a:lumOff val="80000"/>
            </a:schemeClr>
          </a:solidFill>
          <a:ln w="38100">
            <a:solidFill>
              <a:srgbClr val="FF0000"/>
            </a:solidFill>
          </a:ln>
        </p:spPr>
        <p:txBody>
          <a:bodyPr vert="eaVert" wrap="square" rtlCol="0">
            <a:spAutoFit/>
          </a:bodyPr>
          <a:lstStyle/>
          <a:p>
            <a:r>
              <a:rPr kumimoji="1" lang="ja-JP" altLang="en-US" sz="1100" b="1" spc="-100" dirty="0">
                <a:latin typeface="+mn-ea"/>
              </a:rPr>
              <a:t>「巡回指導に向けたモデル構築事業</a:t>
            </a:r>
            <a:r>
              <a:rPr kumimoji="1" lang="ja-JP" altLang="en-US" sz="1100" b="1" spc="-100" dirty="0" smtClean="0">
                <a:latin typeface="+mn-ea"/>
              </a:rPr>
              <a:t>」</a:t>
            </a:r>
            <a:endParaRPr kumimoji="1" lang="en-US" altLang="ja-JP" sz="1100" b="1" spc="-100" dirty="0">
              <a:latin typeface="+mn-ea"/>
            </a:endParaRPr>
          </a:p>
        </p:txBody>
      </p:sp>
      <p:sp>
        <p:nvSpPr>
          <p:cNvPr id="7" name="テキスト ボックス 6"/>
          <p:cNvSpPr txBox="1"/>
          <p:nvPr/>
        </p:nvSpPr>
        <p:spPr>
          <a:xfrm>
            <a:off x="1916868" y="761748"/>
            <a:ext cx="553998" cy="1251827"/>
          </a:xfrm>
          <a:prstGeom prst="rect">
            <a:avLst/>
          </a:prstGeom>
          <a:noFill/>
          <a:ln w="25400">
            <a:solidFill>
              <a:schemeClr val="accent2"/>
            </a:solidFill>
          </a:ln>
        </p:spPr>
        <p:txBody>
          <a:bodyPr vert="eaVert" wrap="square" rtlCol="0">
            <a:spAutoFit/>
          </a:bodyPr>
          <a:lstStyle/>
          <a:p>
            <a:r>
              <a:rPr kumimoji="1" lang="ja-JP" altLang="en-US" sz="1200" b="1" dirty="0"/>
              <a:t>特別支援教育に関する基本</a:t>
            </a:r>
            <a:r>
              <a:rPr kumimoji="1" lang="ja-JP" altLang="en-US" sz="1200" b="1" dirty="0" smtClean="0"/>
              <a:t>方針</a:t>
            </a:r>
            <a:endParaRPr kumimoji="1" lang="ja-JP" altLang="en-US" sz="1200" b="1" dirty="0"/>
          </a:p>
        </p:txBody>
      </p:sp>
      <p:sp>
        <p:nvSpPr>
          <p:cNvPr id="35" name="テキスト ボックス 34"/>
          <p:cNvSpPr txBox="1"/>
          <p:nvPr/>
        </p:nvSpPr>
        <p:spPr>
          <a:xfrm>
            <a:off x="2178588" y="3910864"/>
            <a:ext cx="432000" cy="936000"/>
          </a:xfrm>
          <a:prstGeom prst="rect">
            <a:avLst/>
          </a:prstGeom>
          <a:noFill/>
          <a:ln w="25400">
            <a:solidFill>
              <a:schemeClr val="accent2"/>
            </a:solidFill>
          </a:ln>
        </p:spPr>
        <p:txBody>
          <a:bodyPr vert="eaVert" wrap="square" rtlCol="0">
            <a:spAutoFit/>
          </a:bodyPr>
          <a:lstStyle/>
          <a:p>
            <a:pPr>
              <a:lnSpc>
                <a:spcPts val="1100"/>
              </a:lnSpc>
            </a:pPr>
            <a:r>
              <a:rPr kumimoji="1" lang="ja-JP" altLang="en-US" sz="1200" b="1" dirty="0">
                <a:latin typeface="+mn-ea"/>
              </a:rPr>
              <a:t>管理</a:t>
            </a:r>
            <a:r>
              <a:rPr kumimoji="1" lang="ja-JP" altLang="en-US" sz="1200" b="1" dirty="0" smtClean="0">
                <a:latin typeface="+mn-ea"/>
              </a:rPr>
              <a:t>職向け研修</a:t>
            </a:r>
            <a:endParaRPr kumimoji="1" lang="en-US" altLang="ja-JP" sz="1200" b="1" dirty="0">
              <a:latin typeface="+mn-ea"/>
            </a:endParaRPr>
          </a:p>
        </p:txBody>
      </p:sp>
      <p:sp>
        <p:nvSpPr>
          <p:cNvPr id="36" name="テキスト ボックス 35"/>
          <p:cNvSpPr txBox="1"/>
          <p:nvPr/>
        </p:nvSpPr>
        <p:spPr>
          <a:xfrm>
            <a:off x="2785688" y="3309036"/>
            <a:ext cx="523220" cy="1367018"/>
          </a:xfrm>
          <a:prstGeom prst="rect">
            <a:avLst/>
          </a:prstGeom>
          <a:solidFill>
            <a:schemeClr val="accent2">
              <a:lumMod val="20000"/>
              <a:lumOff val="80000"/>
            </a:schemeClr>
          </a:solidFill>
          <a:ln w="38100">
            <a:solidFill>
              <a:srgbClr val="FF0000"/>
            </a:solidFill>
          </a:ln>
        </p:spPr>
        <p:txBody>
          <a:bodyPr vert="eaVert" wrap="square" rtlCol="0">
            <a:spAutoFit/>
          </a:bodyPr>
          <a:lstStyle/>
          <a:p>
            <a:r>
              <a:rPr kumimoji="1" lang="ja-JP" altLang="en-US" sz="1100" b="1" spc="-100" dirty="0" smtClean="0">
                <a:latin typeface="+mn-ea"/>
              </a:rPr>
              <a:t>「インクルーシブな学校運営モデル事業</a:t>
            </a:r>
            <a:r>
              <a:rPr kumimoji="1" lang="ja-JP" altLang="en-US" sz="1100" b="1" spc="-100" dirty="0">
                <a:latin typeface="+mn-ea"/>
              </a:rPr>
              <a:t>」</a:t>
            </a:r>
            <a:endParaRPr kumimoji="1" lang="en-US" altLang="ja-JP" sz="1100" b="1" spc="-100" dirty="0">
              <a:latin typeface="+mn-ea"/>
            </a:endParaRPr>
          </a:p>
        </p:txBody>
      </p:sp>
      <p:cxnSp>
        <p:nvCxnSpPr>
          <p:cNvPr id="17" name="直線矢印コネクタ 16"/>
          <p:cNvCxnSpPr/>
          <p:nvPr/>
        </p:nvCxnSpPr>
        <p:spPr>
          <a:xfrm flipV="1">
            <a:off x="257575" y="676146"/>
            <a:ext cx="8422084" cy="12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64017" y="393649"/>
            <a:ext cx="8326191" cy="338554"/>
          </a:xfrm>
          <a:prstGeom prst="rect">
            <a:avLst/>
          </a:prstGeom>
          <a:noFill/>
        </p:spPr>
        <p:txBody>
          <a:bodyPr wrap="square" rtlCol="0">
            <a:spAutoFit/>
          </a:bodyPr>
          <a:lstStyle/>
          <a:p>
            <a:r>
              <a:rPr kumimoji="1" lang="ja-JP" altLang="en-US" sz="1600" dirty="0" smtClean="0">
                <a:latin typeface="+mn-ea"/>
              </a:rPr>
              <a:t>Ｒ３　　Ｒ４　　Ｒ５　　Ｒ６　　Ｒ７　　Ｒ８　　Ｒ９　　Ｒ</a:t>
            </a:r>
            <a:r>
              <a:rPr kumimoji="1" lang="en-US" altLang="ja-JP" sz="1600" dirty="0" smtClean="0">
                <a:latin typeface="+mn-ea"/>
              </a:rPr>
              <a:t>10</a:t>
            </a:r>
            <a:r>
              <a:rPr kumimoji="1" lang="ja-JP" altLang="en-US" sz="1600" dirty="0" smtClean="0">
                <a:latin typeface="+mn-ea"/>
              </a:rPr>
              <a:t>・・・・・・　Ｒ</a:t>
            </a:r>
            <a:r>
              <a:rPr kumimoji="1" lang="en-US" altLang="ja-JP" sz="1600" dirty="0" smtClean="0">
                <a:latin typeface="+mn-ea"/>
              </a:rPr>
              <a:t>15</a:t>
            </a:r>
            <a:endParaRPr kumimoji="1" lang="ja-JP" altLang="en-US" sz="1600" dirty="0">
              <a:latin typeface="+mn-ea"/>
            </a:endParaRPr>
          </a:p>
        </p:txBody>
      </p:sp>
      <p:sp>
        <p:nvSpPr>
          <p:cNvPr id="37" name="テキスト ボックス 36"/>
          <p:cNvSpPr txBox="1"/>
          <p:nvPr/>
        </p:nvSpPr>
        <p:spPr>
          <a:xfrm>
            <a:off x="932115" y="3065252"/>
            <a:ext cx="681149" cy="1477999"/>
          </a:xfrm>
          <a:prstGeom prst="rect">
            <a:avLst/>
          </a:prstGeom>
          <a:noFill/>
          <a:ln w="12700">
            <a:solidFill>
              <a:schemeClr val="accent1"/>
            </a:solidFill>
          </a:ln>
        </p:spPr>
        <p:txBody>
          <a:bodyPr vert="eaVert" wrap="square" rtlCol="0">
            <a:spAutoFit/>
          </a:bodyPr>
          <a:lstStyle/>
          <a:p>
            <a:r>
              <a:rPr kumimoji="1" lang="ja-JP" altLang="en-US" sz="1050" dirty="0" smtClean="0">
                <a:latin typeface="+mn-ea"/>
              </a:rPr>
              <a:t>「</a:t>
            </a:r>
            <a:r>
              <a:rPr kumimoji="1" lang="ja-JP" altLang="en-US" sz="1050" dirty="0">
                <a:latin typeface="+mn-ea"/>
              </a:rPr>
              <a:t>全ての新採用教員が</a:t>
            </a:r>
            <a:r>
              <a:rPr kumimoji="1" lang="en-US" altLang="ja-JP" sz="1050" dirty="0">
                <a:latin typeface="+mn-ea"/>
              </a:rPr>
              <a:t>10</a:t>
            </a:r>
            <a:r>
              <a:rPr kumimoji="1" lang="ja-JP" altLang="en-US" sz="1050" dirty="0">
                <a:latin typeface="+mn-ea"/>
              </a:rPr>
              <a:t>年目までに特別支援教育を経験」</a:t>
            </a:r>
            <a:r>
              <a:rPr kumimoji="1" lang="ja-JP" altLang="en-US" sz="1050" dirty="0" smtClean="0">
                <a:latin typeface="+mn-ea"/>
              </a:rPr>
              <a:t>など</a:t>
            </a:r>
            <a:endParaRPr kumimoji="1" lang="en-US" altLang="ja-JP" sz="1050" dirty="0">
              <a:latin typeface="+mn-ea"/>
            </a:endParaRPr>
          </a:p>
        </p:txBody>
      </p:sp>
      <p:cxnSp>
        <p:nvCxnSpPr>
          <p:cNvPr id="40" name="直線矢印コネクタ 39"/>
          <p:cNvCxnSpPr/>
          <p:nvPr/>
        </p:nvCxnSpPr>
        <p:spPr>
          <a:xfrm flipV="1">
            <a:off x="2470866" y="823142"/>
            <a:ext cx="3359210" cy="204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3308910" y="1705097"/>
            <a:ext cx="690776" cy="136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3328219" y="3536450"/>
            <a:ext cx="1333933" cy="58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2592037" y="4735725"/>
            <a:ext cx="3298177" cy="479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812500" y="4840049"/>
            <a:ext cx="492443" cy="1403191"/>
          </a:xfrm>
          <a:prstGeom prst="rect">
            <a:avLst/>
          </a:prstGeom>
          <a:noFill/>
          <a:ln w="25400">
            <a:solidFill>
              <a:schemeClr val="accent2"/>
            </a:solidFill>
          </a:ln>
        </p:spPr>
        <p:txBody>
          <a:bodyPr vert="eaVert" wrap="square" rtlCol="0">
            <a:spAutoFit/>
          </a:bodyPr>
          <a:lstStyle/>
          <a:p>
            <a:pPr>
              <a:lnSpc>
                <a:spcPts val="1200"/>
              </a:lnSpc>
            </a:pPr>
            <a:r>
              <a:rPr kumimoji="1" lang="ja-JP" altLang="en-US" sz="1200" b="1" dirty="0" smtClean="0">
                <a:latin typeface="+mn-ea"/>
              </a:rPr>
              <a:t>保護者向け就学</a:t>
            </a:r>
            <a:r>
              <a:rPr kumimoji="1" lang="ja-JP" altLang="en-US" sz="1200" b="1" smtClean="0">
                <a:latin typeface="+mn-ea"/>
              </a:rPr>
              <a:t>に関わる説明会</a:t>
            </a:r>
            <a:endParaRPr kumimoji="1" lang="ja-JP" altLang="en-US" sz="1200" b="1" dirty="0">
              <a:latin typeface="+mn-ea"/>
            </a:endParaRPr>
          </a:p>
        </p:txBody>
      </p:sp>
      <p:cxnSp>
        <p:nvCxnSpPr>
          <p:cNvPr id="52" name="直線矢印コネクタ 51"/>
          <p:cNvCxnSpPr/>
          <p:nvPr/>
        </p:nvCxnSpPr>
        <p:spPr>
          <a:xfrm>
            <a:off x="3325081" y="5382925"/>
            <a:ext cx="2556000" cy="117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39954" y="3600881"/>
            <a:ext cx="369332" cy="759890"/>
          </a:xfrm>
          <a:prstGeom prst="rect">
            <a:avLst/>
          </a:prstGeom>
          <a:noFill/>
          <a:ln w="25400">
            <a:solidFill>
              <a:schemeClr val="accent2"/>
            </a:solidFill>
          </a:ln>
        </p:spPr>
        <p:txBody>
          <a:bodyPr vert="eaVert" wrap="square" rtlCol="0">
            <a:spAutoFit/>
          </a:bodyPr>
          <a:lstStyle/>
          <a:p>
            <a:r>
              <a:rPr kumimoji="1" lang="ja-JP" altLang="en-US" sz="1200" b="1" dirty="0" smtClean="0">
                <a:latin typeface="+mn-ea"/>
              </a:rPr>
              <a:t>就学通知</a:t>
            </a:r>
            <a:endParaRPr kumimoji="1" lang="ja-JP" altLang="en-US" sz="1200" b="1" dirty="0">
              <a:latin typeface="+mn-ea"/>
            </a:endParaRPr>
          </a:p>
        </p:txBody>
      </p:sp>
      <p:cxnSp>
        <p:nvCxnSpPr>
          <p:cNvPr id="56" name="直線矢印コネクタ 55"/>
          <p:cNvCxnSpPr/>
          <p:nvPr/>
        </p:nvCxnSpPr>
        <p:spPr>
          <a:xfrm flipV="1">
            <a:off x="2447431" y="2967782"/>
            <a:ext cx="5198246" cy="20042"/>
          </a:xfrm>
          <a:prstGeom prst="straightConnector1">
            <a:avLst/>
          </a:prstGeom>
          <a:ln w="254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024827" y="1891511"/>
            <a:ext cx="615553" cy="4516834"/>
          </a:xfrm>
          <a:prstGeom prst="rect">
            <a:avLst/>
          </a:prstGeom>
          <a:solidFill>
            <a:schemeClr val="bg1"/>
          </a:solidFill>
          <a:ln w="38100">
            <a:solidFill>
              <a:schemeClr val="accent2"/>
            </a:solidFill>
            <a:prstDash val="dash"/>
          </a:ln>
        </p:spPr>
        <p:txBody>
          <a:bodyPr vert="eaVert" wrap="square" rtlCol="0">
            <a:spAutoFit/>
          </a:bodyPr>
          <a:lstStyle/>
          <a:p>
            <a:r>
              <a:rPr kumimoji="1" lang="ja-JP" altLang="en-US" sz="1400" b="1" spc="-100" dirty="0">
                <a:latin typeface="+mn-ea"/>
              </a:rPr>
              <a:t>「通級による指導」の充実を図り、よりインクルーシブな</a:t>
            </a:r>
            <a:r>
              <a:rPr kumimoji="1" lang="ja-JP" altLang="en-US" sz="1400" b="1" spc="-100" dirty="0" smtClean="0">
                <a:latin typeface="+mn-ea"/>
              </a:rPr>
              <a:t>状況を目指す</a:t>
            </a:r>
            <a:endParaRPr kumimoji="1" lang="en-US" altLang="ja-JP" sz="1400" b="1" spc="-100" dirty="0">
              <a:latin typeface="+mn-ea"/>
            </a:endParaRPr>
          </a:p>
        </p:txBody>
      </p:sp>
      <p:sp>
        <p:nvSpPr>
          <p:cNvPr id="59" name="テキスト ボックス 58"/>
          <p:cNvSpPr txBox="1"/>
          <p:nvPr/>
        </p:nvSpPr>
        <p:spPr>
          <a:xfrm>
            <a:off x="3356835" y="1805246"/>
            <a:ext cx="2245482" cy="1015663"/>
          </a:xfrm>
          <a:prstGeom prst="rect">
            <a:avLst/>
          </a:prstGeom>
          <a:noFill/>
        </p:spPr>
        <p:txBody>
          <a:bodyPr wrap="square" rtlCol="0">
            <a:spAutoFit/>
          </a:bodyPr>
          <a:lstStyle/>
          <a:p>
            <a:r>
              <a:rPr kumimoji="1" lang="ja-JP" altLang="en-US" sz="1200" dirty="0" smtClean="0"/>
              <a:t>・未設置市町村への働き掛け</a:t>
            </a:r>
            <a:endParaRPr kumimoji="1" lang="en-US" altLang="ja-JP" sz="1200" dirty="0" smtClean="0"/>
          </a:p>
          <a:p>
            <a:r>
              <a:rPr kumimoji="1" lang="ja-JP" altLang="en-US" sz="1200" dirty="0" smtClean="0"/>
              <a:t>・教育支援委員会の機能強化</a:t>
            </a:r>
            <a:endParaRPr kumimoji="1" lang="en-US" altLang="ja-JP" sz="1200" dirty="0" smtClean="0"/>
          </a:p>
          <a:p>
            <a:r>
              <a:rPr kumimoji="1" lang="ja-JP" altLang="en-US" sz="1200" dirty="0" smtClean="0"/>
              <a:t>・巡回指導の充実</a:t>
            </a:r>
            <a:endParaRPr kumimoji="1" lang="en-US" altLang="ja-JP" sz="1200" dirty="0" smtClean="0"/>
          </a:p>
          <a:p>
            <a:r>
              <a:rPr kumimoji="1" lang="ja-JP" altLang="en-US" sz="1200" dirty="0" smtClean="0"/>
              <a:t>・校内委員会の機能</a:t>
            </a:r>
            <a:endParaRPr kumimoji="1" lang="en-US" altLang="ja-JP" sz="1200" dirty="0" smtClean="0"/>
          </a:p>
          <a:p>
            <a:r>
              <a:rPr kumimoji="1" lang="ja-JP" altLang="en-US" sz="1200" dirty="0" smtClean="0"/>
              <a:t>・通級担当者の専門性</a:t>
            </a:r>
            <a:endParaRPr kumimoji="1" lang="ja-JP" altLang="en-US" sz="1200" dirty="0"/>
          </a:p>
        </p:txBody>
      </p:sp>
      <p:sp>
        <p:nvSpPr>
          <p:cNvPr id="60" name="テキスト ボックス 59"/>
          <p:cNvSpPr txBox="1"/>
          <p:nvPr/>
        </p:nvSpPr>
        <p:spPr>
          <a:xfrm>
            <a:off x="3242938" y="5440305"/>
            <a:ext cx="1756353" cy="276999"/>
          </a:xfrm>
          <a:prstGeom prst="rect">
            <a:avLst/>
          </a:prstGeom>
          <a:noFill/>
        </p:spPr>
        <p:txBody>
          <a:bodyPr wrap="square" rtlCol="0">
            <a:spAutoFit/>
          </a:bodyPr>
          <a:lstStyle/>
          <a:p>
            <a:r>
              <a:rPr kumimoji="1" lang="ja-JP" altLang="en-US" sz="1200" dirty="0" smtClean="0">
                <a:latin typeface="+mn-ea"/>
              </a:rPr>
              <a:t>・保護者の理解促進</a:t>
            </a:r>
            <a:endParaRPr kumimoji="1" lang="en-US" altLang="ja-JP" sz="1200" dirty="0" smtClean="0">
              <a:latin typeface="+mn-ea"/>
            </a:endParaRPr>
          </a:p>
        </p:txBody>
      </p:sp>
      <p:sp>
        <p:nvSpPr>
          <p:cNvPr id="61" name="テキスト ボックス 60"/>
          <p:cNvSpPr txBox="1"/>
          <p:nvPr/>
        </p:nvSpPr>
        <p:spPr>
          <a:xfrm>
            <a:off x="2663867" y="946756"/>
            <a:ext cx="2629352" cy="461665"/>
          </a:xfrm>
          <a:prstGeom prst="rect">
            <a:avLst/>
          </a:prstGeom>
          <a:noFill/>
        </p:spPr>
        <p:txBody>
          <a:bodyPr wrap="square" rtlCol="0">
            <a:spAutoFit/>
          </a:bodyPr>
          <a:lstStyle/>
          <a:p>
            <a:r>
              <a:rPr kumimoji="1" lang="ja-JP" altLang="en-US" sz="1200" dirty="0" smtClean="0"/>
              <a:t>・多様な学びの場の充実</a:t>
            </a:r>
            <a:endParaRPr kumimoji="1" lang="en-US" altLang="ja-JP" sz="1200" dirty="0" smtClean="0"/>
          </a:p>
          <a:p>
            <a:r>
              <a:rPr kumimoji="1" lang="ja-JP" altLang="en-US" sz="1200" dirty="0" smtClean="0"/>
              <a:t>・切れ目のない一貫した指導や支援</a:t>
            </a:r>
            <a:endParaRPr kumimoji="1" lang="en-US" altLang="ja-JP" sz="1200" dirty="0" smtClean="0"/>
          </a:p>
        </p:txBody>
      </p:sp>
      <p:sp>
        <p:nvSpPr>
          <p:cNvPr id="62" name="テキスト ボックス 61"/>
          <p:cNvSpPr txBox="1"/>
          <p:nvPr/>
        </p:nvSpPr>
        <p:spPr>
          <a:xfrm>
            <a:off x="3361377" y="3676875"/>
            <a:ext cx="2208729" cy="461665"/>
          </a:xfrm>
          <a:prstGeom prst="rect">
            <a:avLst/>
          </a:prstGeom>
          <a:noFill/>
        </p:spPr>
        <p:txBody>
          <a:bodyPr wrap="square" rtlCol="0">
            <a:spAutoFit/>
          </a:bodyPr>
          <a:lstStyle/>
          <a:p>
            <a:r>
              <a:rPr kumimoji="1" lang="ja-JP" altLang="en-US" sz="1200" dirty="0" smtClean="0"/>
              <a:t>・柔軟な教育課程と指導体制</a:t>
            </a:r>
            <a:endParaRPr kumimoji="1" lang="en-US" altLang="ja-JP" sz="1200" dirty="0" smtClean="0"/>
          </a:p>
          <a:p>
            <a:r>
              <a:rPr kumimoji="1" lang="ja-JP" altLang="en-US" sz="1200" dirty="0" smtClean="0"/>
              <a:t>・発展的な交流及び共同学習</a:t>
            </a:r>
            <a:endParaRPr kumimoji="1" lang="en-US" altLang="ja-JP" sz="1200" dirty="0" smtClean="0"/>
          </a:p>
        </p:txBody>
      </p:sp>
      <p:sp>
        <p:nvSpPr>
          <p:cNvPr id="27" name="テキスト ボックス 26"/>
          <p:cNvSpPr txBox="1"/>
          <p:nvPr/>
        </p:nvSpPr>
        <p:spPr>
          <a:xfrm>
            <a:off x="2750106" y="2855951"/>
            <a:ext cx="3171232" cy="430887"/>
          </a:xfrm>
          <a:prstGeom prst="rect">
            <a:avLst/>
          </a:prstGeom>
          <a:solidFill>
            <a:srgbClr val="002060"/>
          </a:solidFill>
        </p:spPr>
        <p:txBody>
          <a:bodyPr wrap="square" rtlCol="0">
            <a:spAutoFit/>
          </a:bodyPr>
          <a:lstStyle/>
          <a:p>
            <a:pPr marL="139700" indent="-139700"/>
            <a:r>
              <a:rPr kumimoji="1" lang="ja-JP" altLang="en-US" sz="1100" b="1" dirty="0" smtClean="0">
                <a:solidFill>
                  <a:schemeClr val="bg1"/>
                </a:solidFill>
              </a:rPr>
              <a:t>○　</a:t>
            </a:r>
            <a:r>
              <a:rPr lang="ja-JP" altLang="en-US" sz="1100" b="1" spc="-100" dirty="0">
                <a:solidFill>
                  <a:schemeClr val="bg1"/>
                </a:solidFill>
                <a:latin typeface="+mn-ea"/>
              </a:rPr>
              <a:t>全ての教員の特別支援教育に関わる専門性向上に向けた取組例</a:t>
            </a:r>
          </a:p>
        </p:txBody>
      </p:sp>
      <p:cxnSp>
        <p:nvCxnSpPr>
          <p:cNvPr id="16" name="直線コネクタ 15"/>
          <p:cNvCxnSpPr/>
          <p:nvPr/>
        </p:nvCxnSpPr>
        <p:spPr>
          <a:xfrm>
            <a:off x="2641796" y="5377899"/>
            <a:ext cx="252000" cy="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696258" y="3917620"/>
            <a:ext cx="432000" cy="936000"/>
          </a:xfrm>
          <a:prstGeom prst="rect">
            <a:avLst/>
          </a:prstGeom>
          <a:noFill/>
          <a:ln w="25400">
            <a:solidFill>
              <a:schemeClr val="accent2"/>
            </a:solidFill>
          </a:ln>
        </p:spPr>
        <p:txBody>
          <a:bodyPr vert="eaVert" wrap="square" rtlCol="0" anchor="ctr">
            <a:spAutoFit/>
          </a:bodyPr>
          <a:lstStyle/>
          <a:p>
            <a:pPr>
              <a:lnSpc>
                <a:spcPts val="1100"/>
              </a:lnSpc>
            </a:pPr>
            <a:r>
              <a:rPr kumimoji="1" lang="ja-JP" altLang="en-US" sz="1200" b="1" dirty="0" smtClean="0">
                <a:latin typeface="+mn-ea"/>
              </a:rPr>
              <a:t>管理職向け</a:t>
            </a:r>
            <a:endParaRPr kumimoji="1" lang="en-US" altLang="ja-JP" sz="1200" b="1" dirty="0" smtClean="0">
              <a:latin typeface="+mn-ea"/>
            </a:endParaRPr>
          </a:p>
          <a:p>
            <a:pPr>
              <a:lnSpc>
                <a:spcPts val="1100"/>
              </a:lnSpc>
            </a:pPr>
            <a:r>
              <a:rPr kumimoji="1" lang="ja-JP" altLang="en-US" sz="1200" b="1" spc="-100" dirty="0" smtClean="0">
                <a:latin typeface="+mn-ea"/>
              </a:rPr>
              <a:t>ハンドブック</a:t>
            </a:r>
            <a:endParaRPr kumimoji="1" lang="en-US" altLang="ja-JP" sz="1200" b="1" spc="-100" dirty="0">
              <a:latin typeface="+mn-ea"/>
            </a:endParaRPr>
          </a:p>
        </p:txBody>
      </p:sp>
      <p:sp>
        <p:nvSpPr>
          <p:cNvPr id="41" name="テキスト ボックス 40"/>
          <p:cNvSpPr txBox="1"/>
          <p:nvPr/>
        </p:nvSpPr>
        <p:spPr>
          <a:xfrm>
            <a:off x="1872726" y="5894897"/>
            <a:ext cx="553998" cy="910752"/>
          </a:xfrm>
          <a:prstGeom prst="rect">
            <a:avLst/>
          </a:prstGeom>
          <a:noFill/>
          <a:ln w="25400">
            <a:solidFill>
              <a:schemeClr val="accent2"/>
            </a:solidFill>
          </a:ln>
        </p:spPr>
        <p:txBody>
          <a:bodyPr vert="eaVert" wrap="square" rtlCol="0">
            <a:spAutoFit/>
          </a:bodyPr>
          <a:lstStyle/>
          <a:p>
            <a:r>
              <a:rPr kumimoji="1" lang="ja-JP" altLang="en-US" sz="1200" b="1" dirty="0" smtClean="0">
                <a:latin typeface="+mn-ea"/>
              </a:rPr>
              <a:t>市町村教委</a:t>
            </a:r>
            <a:endParaRPr kumimoji="1" lang="en-US" altLang="ja-JP" sz="1200" b="1" dirty="0" smtClean="0">
              <a:latin typeface="+mn-ea"/>
            </a:endParaRPr>
          </a:p>
          <a:p>
            <a:r>
              <a:rPr kumimoji="1" lang="ja-JP" altLang="en-US" sz="1200" b="1" dirty="0" smtClean="0">
                <a:latin typeface="+mn-ea"/>
              </a:rPr>
              <a:t>アプローチ</a:t>
            </a:r>
            <a:endParaRPr kumimoji="1" lang="ja-JP" altLang="en-US" sz="1200" b="1" dirty="0">
              <a:latin typeface="+mn-ea"/>
            </a:endParaRPr>
          </a:p>
        </p:txBody>
      </p:sp>
      <p:cxnSp>
        <p:nvCxnSpPr>
          <p:cNvPr id="42" name="直線矢印コネクタ 41"/>
          <p:cNvCxnSpPr/>
          <p:nvPr/>
        </p:nvCxnSpPr>
        <p:spPr>
          <a:xfrm flipV="1">
            <a:off x="2464684" y="6336646"/>
            <a:ext cx="3425530" cy="425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859739" y="1098342"/>
            <a:ext cx="677108" cy="3017560"/>
          </a:xfrm>
          <a:prstGeom prst="rect">
            <a:avLst/>
          </a:prstGeom>
          <a:solidFill>
            <a:schemeClr val="bg1"/>
          </a:solidFill>
          <a:ln w="38100">
            <a:solidFill>
              <a:schemeClr val="accent2"/>
            </a:solidFill>
            <a:prstDash val="dash"/>
          </a:ln>
        </p:spPr>
        <p:txBody>
          <a:bodyPr vert="eaVert" wrap="square" rtlCol="0">
            <a:spAutoFit/>
          </a:bodyPr>
          <a:lstStyle/>
          <a:p>
            <a:r>
              <a:rPr kumimoji="1" lang="ja-JP" altLang="en-US" sz="1600" b="1" spc="-100" dirty="0" smtClean="0">
                <a:latin typeface="+mn-ea"/>
              </a:rPr>
              <a:t>小中学校等における障がいのある</a:t>
            </a:r>
            <a:endParaRPr kumimoji="1" lang="en-US" altLang="ja-JP" sz="1600" b="1" spc="-100" dirty="0" smtClean="0">
              <a:latin typeface="+mn-ea"/>
            </a:endParaRPr>
          </a:p>
          <a:p>
            <a:r>
              <a:rPr kumimoji="1" lang="ja-JP" altLang="en-US" sz="1600" b="1" spc="-100" dirty="0" smtClean="0">
                <a:latin typeface="+mn-ea"/>
              </a:rPr>
              <a:t>児童生徒の学びの充実</a:t>
            </a:r>
            <a:endParaRPr kumimoji="1" lang="en-US" altLang="ja-JP" sz="1600" b="1" spc="-100" dirty="0">
              <a:latin typeface="+mn-ea"/>
            </a:endParaRPr>
          </a:p>
        </p:txBody>
      </p:sp>
      <p:sp>
        <p:nvSpPr>
          <p:cNvPr id="47" name="テキスト ボックス 46"/>
          <p:cNvSpPr txBox="1"/>
          <p:nvPr/>
        </p:nvSpPr>
        <p:spPr>
          <a:xfrm>
            <a:off x="2496994" y="6357680"/>
            <a:ext cx="2359168" cy="276999"/>
          </a:xfrm>
          <a:prstGeom prst="rect">
            <a:avLst/>
          </a:prstGeom>
          <a:noFill/>
        </p:spPr>
        <p:txBody>
          <a:bodyPr wrap="square" rtlCol="0">
            <a:spAutoFit/>
          </a:bodyPr>
          <a:lstStyle/>
          <a:p>
            <a:r>
              <a:rPr kumimoji="1" lang="ja-JP" altLang="en-US" sz="1200" dirty="0" smtClean="0">
                <a:latin typeface="+mn-ea"/>
              </a:rPr>
              <a:t>・教育支援委員会の機能強化</a:t>
            </a:r>
            <a:endParaRPr kumimoji="1" lang="en-US" altLang="ja-JP" sz="1200" dirty="0" smtClean="0">
              <a:latin typeface="+mn-ea"/>
            </a:endParaRPr>
          </a:p>
        </p:txBody>
      </p:sp>
      <p:sp>
        <p:nvSpPr>
          <p:cNvPr id="21" name="テキスト ボックス 20"/>
          <p:cNvSpPr txBox="1"/>
          <p:nvPr/>
        </p:nvSpPr>
        <p:spPr>
          <a:xfrm>
            <a:off x="7941958" y="5839139"/>
            <a:ext cx="1028134" cy="261610"/>
          </a:xfrm>
          <a:prstGeom prst="rect">
            <a:avLst/>
          </a:prstGeom>
          <a:noFill/>
          <a:ln w="12700">
            <a:solidFill>
              <a:schemeClr val="accent1"/>
            </a:solidFill>
          </a:ln>
        </p:spPr>
        <p:txBody>
          <a:bodyPr wrap="square" rtlCol="0">
            <a:spAutoFit/>
          </a:bodyPr>
          <a:lstStyle/>
          <a:p>
            <a:pPr algn="ctr"/>
            <a:r>
              <a:rPr kumimoji="1" lang="ja-JP" altLang="en-US" sz="1050" dirty="0" smtClean="0"/>
              <a:t>国の通知等</a:t>
            </a:r>
            <a:endParaRPr kumimoji="1" lang="ja-JP" altLang="en-US" sz="1050" dirty="0"/>
          </a:p>
        </p:txBody>
      </p:sp>
      <p:sp>
        <p:nvSpPr>
          <p:cNvPr id="48" name="テキスト ボックス 47"/>
          <p:cNvSpPr txBox="1"/>
          <p:nvPr/>
        </p:nvSpPr>
        <p:spPr>
          <a:xfrm>
            <a:off x="7941953" y="6169441"/>
            <a:ext cx="1028139" cy="261610"/>
          </a:xfrm>
          <a:prstGeom prst="rect">
            <a:avLst/>
          </a:prstGeom>
          <a:noFill/>
          <a:ln w="38100">
            <a:solidFill>
              <a:schemeClr val="accent2"/>
            </a:solidFill>
          </a:ln>
        </p:spPr>
        <p:txBody>
          <a:bodyPr wrap="square" rtlCol="0">
            <a:spAutoFit/>
          </a:bodyPr>
          <a:lstStyle/>
          <a:p>
            <a:pPr algn="ctr"/>
            <a:r>
              <a:rPr kumimoji="1" lang="ja-JP" altLang="en-US" sz="1050" dirty="0" smtClean="0"/>
              <a:t>道教委の取組</a:t>
            </a:r>
            <a:endParaRPr kumimoji="1" lang="ja-JP" altLang="en-US" sz="1050" dirty="0"/>
          </a:p>
        </p:txBody>
      </p:sp>
      <p:sp>
        <p:nvSpPr>
          <p:cNvPr id="53" name="テキスト ボックス 52"/>
          <p:cNvSpPr txBox="1"/>
          <p:nvPr/>
        </p:nvSpPr>
        <p:spPr>
          <a:xfrm>
            <a:off x="988269" y="4572000"/>
            <a:ext cx="507831" cy="1339973"/>
          </a:xfrm>
          <a:prstGeom prst="rect">
            <a:avLst/>
          </a:prstGeom>
          <a:noFill/>
          <a:ln w="12700">
            <a:solidFill>
              <a:schemeClr val="accent1"/>
            </a:solidFill>
          </a:ln>
        </p:spPr>
        <p:txBody>
          <a:bodyPr vert="eaVert" wrap="square" rtlCol="0">
            <a:spAutoFit/>
          </a:bodyPr>
          <a:lstStyle/>
          <a:p>
            <a:r>
              <a:rPr kumimoji="1" lang="ja-JP" altLang="en-US" sz="1050" dirty="0" smtClean="0">
                <a:latin typeface="+mn-ea"/>
              </a:rPr>
              <a:t>令和教員の資質能力に「特別支援教育」</a:t>
            </a:r>
            <a:endParaRPr kumimoji="1" lang="en-US" altLang="ja-JP" sz="1050" dirty="0">
              <a:latin typeface="+mn-ea"/>
            </a:endParaRPr>
          </a:p>
        </p:txBody>
      </p:sp>
      <p:sp>
        <p:nvSpPr>
          <p:cNvPr id="54" name="テキスト ボックス 53"/>
          <p:cNvSpPr txBox="1"/>
          <p:nvPr/>
        </p:nvSpPr>
        <p:spPr>
          <a:xfrm>
            <a:off x="3253675" y="4774903"/>
            <a:ext cx="2576401" cy="276999"/>
          </a:xfrm>
          <a:prstGeom prst="rect">
            <a:avLst/>
          </a:prstGeom>
          <a:noFill/>
        </p:spPr>
        <p:txBody>
          <a:bodyPr wrap="square" rtlCol="0">
            <a:spAutoFit/>
          </a:bodyPr>
          <a:lstStyle/>
          <a:p>
            <a:r>
              <a:rPr kumimoji="1" lang="ja-JP" altLang="en-US" sz="1200" dirty="0" smtClean="0">
                <a:latin typeface="+mn-ea"/>
              </a:rPr>
              <a:t>・特別支援教育を日常に位置付け</a:t>
            </a:r>
            <a:endParaRPr kumimoji="1" lang="en-US" altLang="ja-JP" sz="1200" dirty="0" smtClean="0">
              <a:latin typeface="+mn-ea"/>
            </a:endParaRPr>
          </a:p>
        </p:txBody>
      </p:sp>
      <p:sp>
        <p:nvSpPr>
          <p:cNvPr id="57" name="テキスト ボックス 56"/>
          <p:cNvSpPr txBox="1"/>
          <p:nvPr/>
        </p:nvSpPr>
        <p:spPr>
          <a:xfrm>
            <a:off x="3978543" y="1584421"/>
            <a:ext cx="1390091" cy="276999"/>
          </a:xfrm>
          <a:prstGeom prst="rect">
            <a:avLst/>
          </a:prstGeom>
          <a:noFill/>
        </p:spPr>
        <p:txBody>
          <a:bodyPr wrap="square" rtlCol="0">
            <a:spAutoFit/>
          </a:bodyPr>
          <a:lstStyle/>
          <a:p>
            <a:r>
              <a:rPr kumimoji="1" lang="ja-JP" altLang="en-US" sz="1200" b="1" dirty="0" smtClean="0"/>
              <a:t>○　周知・拡充</a:t>
            </a:r>
            <a:endParaRPr kumimoji="1" lang="en-US" altLang="ja-JP" sz="1200" b="1" dirty="0" smtClean="0"/>
          </a:p>
        </p:txBody>
      </p:sp>
      <p:sp>
        <p:nvSpPr>
          <p:cNvPr id="63" name="テキスト ボックス 62"/>
          <p:cNvSpPr txBox="1"/>
          <p:nvPr/>
        </p:nvSpPr>
        <p:spPr>
          <a:xfrm>
            <a:off x="4598463" y="3405062"/>
            <a:ext cx="1390091" cy="276999"/>
          </a:xfrm>
          <a:prstGeom prst="rect">
            <a:avLst/>
          </a:prstGeom>
          <a:noFill/>
        </p:spPr>
        <p:txBody>
          <a:bodyPr wrap="square" rtlCol="0">
            <a:spAutoFit/>
          </a:bodyPr>
          <a:lstStyle/>
          <a:p>
            <a:r>
              <a:rPr kumimoji="1" lang="ja-JP" altLang="en-US" sz="1200" b="1" dirty="0" smtClean="0"/>
              <a:t>○　周知・拡充</a:t>
            </a:r>
            <a:endParaRPr kumimoji="1" lang="en-US" altLang="ja-JP" sz="1200" b="1" dirty="0" smtClean="0"/>
          </a:p>
        </p:txBody>
      </p:sp>
      <p:sp>
        <p:nvSpPr>
          <p:cNvPr id="43" name="テキスト ボックス 42"/>
          <p:cNvSpPr txBox="1"/>
          <p:nvPr/>
        </p:nvSpPr>
        <p:spPr>
          <a:xfrm>
            <a:off x="1063534" y="5967346"/>
            <a:ext cx="369332" cy="759890"/>
          </a:xfrm>
          <a:prstGeom prst="rect">
            <a:avLst/>
          </a:prstGeom>
          <a:noFill/>
          <a:ln w="25400">
            <a:solidFill>
              <a:schemeClr val="accent2"/>
            </a:solidFill>
          </a:ln>
        </p:spPr>
        <p:txBody>
          <a:bodyPr vert="eaVert" wrap="square" rtlCol="0">
            <a:spAutoFit/>
          </a:bodyPr>
          <a:lstStyle/>
          <a:p>
            <a:r>
              <a:rPr kumimoji="1" lang="ja-JP" altLang="en-US" sz="1200" b="1" dirty="0" smtClean="0">
                <a:latin typeface="+mn-ea"/>
              </a:rPr>
              <a:t>次長会議</a:t>
            </a:r>
            <a:endParaRPr kumimoji="1" lang="ja-JP" altLang="en-US" sz="1200" b="1" dirty="0">
              <a:latin typeface="+mn-ea"/>
            </a:endParaRPr>
          </a:p>
        </p:txBody>
      </p:sp>
      <p:cxnSp>
        <p:nvCxnSpPr>
          <p:cNvPr id="64" name="直線コネクタ 63"/>
          <p:cNvCxnSpPr/>
          <p:nvPr/>
        </p:nvCxnSpPr>
        <p:spPr>
          <a:xfrm>
            <a:off x="1439883" y="6322079"/>
            <a:ext cx="321568" cy="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7950578" y="6505873"/>
            <a:ext cx="1028139" cy="253916"/>
          </a:xfrm>
          <a:prstGeom prst="rect">
            <a:avLst/>
          </a:prstGeom>
          <a:solidFill>
            <a:schemeClr val="accent2">
              <a:lumMod val="20000"/>
              <a:lumOff val="80000"/>
            </a:schemeClr>
          </a:solidFill>
          <a:ln w="38100">
            <a:solidFill>
              <a:srgbClr val="FF0000"/>
            </a:solidFill>
          </a:ln>
        </p:spPr>
        <p:txBody>
          <a:bodyPr wrap="square" rtlCol="0">
            <a:spAutoFit/>
          </a:bodyPr>
          <a:lstStyle/>
          <a:p>
            <a:pPr algn="ctr"/>
            <a:r>
              <a:rPr kumimoji="1" lang="ja-JP" altLang="en-US" sz="1050" dirty="0" smtClean="0"/>
              <a:t>文科委託事業</a:t>
            </a:r>
            <a:endParaRPr kumimoji="1" lang="ja-JP" altLang="en-US" sz="1050" dirty="0"/>
          </a:p>
        </p:txBody>
      </p:sp>
      <p:sp>
        <p:nvSpPr>
          <p:cNvPr id="66" name="テキスト ボックス 65"/>
          <p:cNvSpPr txBox="1"/>
          <p:nvPr/>
        </p:nvSpPr>
        <p:spPr>
          <a:xfrm>
            <a:off x="6100846" y="707116"/>
            <a:ext cx="369332" cy="1041173"/>
          </a:xfrm>
          <a:prstGeom prst="rect">
            <a:avLst/>
          </a:prstGeom>
          <a:noFill/>
          <a:ln w="12700">
            <a:noFill/>
          </a:ln>
        </p:spPr>
        <p:txBody>
          <a:bodyPr vert="eaVert" wrap="square" rtlCol="0">
            <a:spAutoFit/>
          </a:bodyPr>
          <a:lstStyle/>
          <a:p>
            <a:r>
              <a:rPr kumimoji="1" lang="en-US" altLang="ja-JP" sz="1200" b="1" dirty="0" smtClean="0"/>
              <a:t>※</a:t>
            </a:r>
            <a:r>
              <a:rPr kumimoji="1" lang="ja-JP" altLang="en-US" sz="1200" b="1" dirty="0" smtClean="0"/>
              <a:t>　国連審査</a:t>
            </a:r>
            <a:endParaRPr kumimoji="1" lang="ja-JP" altLang="en-US" sz="1200" b="1" dirty="0"/>
          </a:p>
        </p:txBody>
      </p:sp>
      <p:sp>
        <p:nvSpPr>
          <p:cNvPr id="67" name="テキスト ボックス 66"/>
          <p:cNvSpPr txBox="1"/>
          <p:nvPr/>
        </p:nvSpPr>
        <p:spPr>
          <a:xfrm>
            <a:off x="1069087" y="732994"/>
            <a:ext cx="369332" cy="1041173"/>
          </a:xfrm>
          <a:prstGeom prst="rect">
            <a:avLst/>
          </a:prstGeom>
          <a:noFill/>
          <a:ln w="12700">
            <a:noFill/>
          </a:ln>
        </p:spPr>
        <p:txBody>
          <a:bodyPr vert="eaVert" wrap="square" rtlCol="0">
            <a:spAutoFit/>
          </a:bodyPr>
          <a:lstStyle/>
          <a:p>
            <a:r>
              <a:rPr kumimoji="1" lang="en-US" altLang="ja-JP" sz="1200" b="1" dirty="0" smtClean="0"/>
              <a:t>※</a:t>
            </a:r>
            <a:r>
              <a:rPr kumimoji="1" lang="ja-JP" altLang="en-US" sz="1200" b="1" dirty="0" smtClean="0"/>
              <a:t>　国連勧告</a:t>
            </a:r>
            <a:endParaRPr kumimoji="1" lang="ja-JP" altLang="en-US" sz="1200" b="1" dirty="0"/>
          </a:p>
        </p:txBody>
      </p:sp>
      <p:sp>
        <p:nvSpPr>
          <p:cNvPr id="68" name="テキスト ボックス 67"/>
          <p:cNvSpPr txBox="1"/>
          <p:nvPr/>
        </p:nvSpPr>
        <p:spPr>
          <a:xfrm>
            <a:off x="2176866" y="4900301"/>
            <a:ext cx="432000" cy="936000"/>
          </a:xfrm>
          <a:prstGeom prst="rect">
            <a:avLst/>
          </a:prstGeom>
          <a:noFill/>
          <a:ln w="25400">
            <a:solidFill>
              <a:schemeClr val="accent2"/>
            </a:solidFill>
          </a:ln>
        </p:spPr>
        <p:txBody>
          <a:bodyPr vert="eaVert" wrap="square" rtlCol="0">
            <a:spAutoFit/>
          </a:bodyPr>
          <a:lstStyle/>
          <a:p>
            <a:pPr>
              <a:lnSpc>
                <a:spcPts val="1100"/>
              </a:lnSpc>
            </a:pPr>
            <a:r>
              <a:rPr kumimoji="1" lang="ja-JP" altLang="en-US" sz="1200" b="1" dirty="0" smtClean="0">
                <a:latin typeface="+mn-ea"/>
              </a:rPr>
              <a:t>保護者向け</a:t>
            </a:r>
            <a:endParaRPr kumimoji="1" lang="en-US" altLang="ja-JP" sz="1200" b="1" dirty="0" smtClean="0">
              <a:latin typeface="+mn-ea"/>
            </a:endParaRPr>
          </a:p>
          <a:p>
            <a:pPr>
              <a:lnSpc>
                <a:spcPts val="1100"/>
              </a:lnSpc>
            </a:pPr>
            <a:r>
              <a:rPr kumimoji="1" lang="ja-JP" altLang="en-US" sz="1200" b="1" spc="-100" dirty="0" smtClean="0">
                <a:latin typeface="+mn-ea"/>
              </a:rPr>
              <a:t>リーフレット</a:t>
            </a:r>
            <a:endParaRPr kumimoji="1" lang="en-US" altLang="ja-JP" sz="1200" b="1" spc="-100" dirty="0">
              <a:latin typeface="+mn-ea"/>
            </a:endParaRPr>
          </a:p>
        </p:txBody>
      </p:sp>
      <p:sp>
        <p:nvSpPr>
          <p:cNvPr id="69" name="テキスト ボックス 68"/>
          <p:cNvSpPr txBox="1"/>
          <p:nvPr/>
        </p:nvSpPr>
        <p:spPr>
          <a:xfrm>
            <a:off x="1555614" y="4908430"/>
            <a:ext cx="576000" cy="936000"/>
          </a:xfrm>
          <a:prstGeom prst="rect">
            <a:avLst/>
          </a:prstGeom>
          <a:noFill/>
          <a:ln w="25400">
            <a:solidFill>
              <a:schemeClr val="accent2"/>
            </a:solidFill>
          </a:ln>
        </p:spPr>
        <p:txBody>
          <a:bodyPr vert="eaVert" wrap="square" rtlCol="0">
            <a:spAutoFit/>
          </a:bodyPr>
          <a:lstStyle/>
          <a:p>
            <a:pPr algn="ctr">
              <a:lnSpc>
                <a:spcPts val="1200"/>
              </a:lnSpc>
            </a:pPr>
            <a:r>
              <a:rPr kumimoji="1" lang="ja-JP" altLang="en-US" sz="1200" b="1" dirty="0" smtClean="0">
                <a:latin typeface="+mn-ea"/>
              </a:rPr>
              <a:t>市町村向け</a:t>
            </a:r>
            <a:endParaRPr kumimoji="1" lang="en-US" altLang="ja-JP" sz="1200" b="1" dirty="0" smtClean="0">
              <a:latin typeface="+mn-ea"/>
            </a:endParaRPr>
          </a:p>
          <a:p>
            <a:pPr algn="ctr">
              <a:lnSpc>
                <a:spcPts val="1200"/>
              </a:lnSpc>
            </a:pPr>
            <a:r>
              <a:rPr kumimoji="1" lang="ja-JP" altLang="en-US" sz="1200" b="1" dirty="0" smtClean="0">
                <a:latin typeface="+mn-ea"/>
              </a:rPr>
              <a:t>適正就学の</a:t>
            </a:r>
            <a:endParaRPr kumimoji="1" lang="en-US" altLang="ja-JP" sz="1200" b="1" dirty="0" smtClean="0">
              <a:latin typeface="+mn-ea"/>
            </a:endParaRPr>
          </a:p>
          <a:p>
            <a:pPr algn="ctr">
              <a:lnSpc>
                <a:spcPts val="1200"/>
              </a:lnSpc>
            </a:pPr>
            <a:r>
              <a:rPr kumimoji="1" lang="ja-JP" altLang="en-US" sz="1200" b="1" dirty="0" smtClean="0">
                <a:latin typeface="+mn-ea"/>
              </a:rPr>
              <a:t>ための通知</a:t>
            </a:r>
            <a:endParaRPr kumimoji="1" lang="en-US" altLang="ja-JP" sz="1200" b="1" dirty="0">
              <a:latin typeface="+mn-ea"/>
            </a:endParaRPr>
          </a:p>
        </p:txBody>
      </p:sp>
      <p:sp>
        <p:nvSpPr>
          <p:cNvPr id="5" name="スライド番号プレースホルダー 4"/>
          <p:cNvSpPr>
            <a:spLocks noGrp="1"/>
          </p:cNvSpPr>
          <p:nvPr>
            <p:ph type="sldNum" sz="quarter" idx="12"/>
          </p:nvPr>
        </p:nvSpPr>
        <p:spPr/>
        <p:txBody>
          <a:bodyPr/>
          <a:lstStyle/>
          <a:p>
            <a:fld id="{6480BDED-DE1B-4900-AC31-09A4A80D2BCE}" type="slidenum">
              <a:rPr kumimoji="1" lang="ja-JP" altLang="en-US" smtClean="0"/>
              <a:t>22</a:t>
            </a:fld>
            <a:endParaRPr kumimoji="1" lang="ja-JP" altLang="en-US"/>
          </a:p>
        </p:txBody>
      </p:sp>
    </p:spTree>
    <p:extLst>
      <p:ext uri="{BB962C8B-B14F-4D97-AF65-F5344CB8AC3E}">
        <p14:creationId xmlns:p14="http://schemas.microsoft.com/office/powerpoint/2010/main" val="2764301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8389" y="6438942"/>
            <a:ext cx="2057400" cy="365125"/>
          </a:xfrm>
        </p:spPr>
        <p:txBody>
          <a:bodyPr/>
          <a:lstStyle/>
          <a:p>
            <a:fld id="{6480BDED-DE1B-4900-AC31-09A4A80D2BCE}" type="slidenum">
              <a:rPr kumimoji="1" lang="ja-JP" altLang="en-US" smtClean="0">
                <a:solidFill>
                  <a:schemeClr val="tx1"/>
                </a:solidFill>
                <a:latin typeface="ＭＳ ゴシック" panose="020B0609070205080204" pitchFamily="49" charset="-128"/>
                <a:ea typeface="ＭＳ ゴシック" panose="020B0609070205080204" pitchFamily="49" charset="-128"/>
              </a:rPr>
              <a:t>23</a:t>
            </a:fld>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03216B67-6B6B-241A-43E2-D686ADF6F5B4}"/>
              </a:ext>
            </a:extLst>
          </p:cNvPr>
          <p:cNvSpPr/>
          <p:nvPr/>
        </p:nvSpPr>
        <p:spPr>
          <a:xfrm>
            <a:off x="266123" y="1395520"/>
            <a:ext cx="8611754" cy="2246769"/>
          </a:xfrm>
          <a:prstGeom prst="rect">
            <a:avLst/>
          </a:prstGeom>
          <a:solidFill>
            <a:schemeClr val="accent6">
              <a:lumMod val="20000"/>
              <a:lumOff val="80000"/>
            </a:schemeClr>
          </a:solidFill>
          <a:ln w="3175">
            <a:solidFill>
              <a:schemeClr val="accent6"/>
            </a:solidFill>
          </a:ln>
        </p:spPr>
        <p:txBody>
          <a:bodyPr wrap="square">
            <a:spAutoFit/>
          </a:bodyPr>
          <a:lstStyle/>
          <a:p>
            <a:pPr marL="228600" indent="-228600" algn="just">
              <a:lnSpc>
                <a:spcPts val="2769"/>
              </a:lnSpc>
            </a:pPr>
            <a:r>
              <a:rPr lang="ja-JP" altLang="en-US" sz="2200" dirty="0" smtClean="0">
                <a:latin typeface="ＭＳ ゴシック" panose="020B0609070205080204" pitchFamily="49" charset="-128"/>
                <a:ea typeface="ＭＳ ゴシック" panose="020B0609070205080204" pitchFamily="49" charset="-128"/>
              </a:rPr>
              <a:t>●</a:t>
            </a:r>
            <a:r>
              <a:rPr lang="ja-JP" altLang="en-US" sz="2200" dirty="0">
                <a:latin typeface="ＭＳ ゴシック" panose="020B0609070205080204" pitchFamily="49" charset="-128"/>
                <a:ea typeface="ＭＳ ゴシック" panose="020B0609070205080204" pitchFamily="49" charset="-128"/>
              </a:rPr>
              <a:t>　</a:t>
            </a:r>
            <a:r>
              <a:rPr lang="ja-JP" altLang="en-US" sz="2200" dirty="0" smtClean="0">
                <a:latin typeface="ＭＳ ゴシック" panose="020B0609070205080204" pitchFamily="49" charset="-128"/>
                <a:ea typeface="ＭＳ ゴシック" panose="020B0609070205080204" pitchFamily="49" charset="-128"/>
              </a:rPr>
              <a:t>障がいのある子どもの適切な就学先決定に向けて</a:t>
            </a:r>
            <a:endParaRPr lang="en-US" altLang="ja-JP" sz="22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dirty="0" smtClean="0">
                <a:latin typeface="ＭＳ ゴシック" panose="020B0609070205080204" pitchFamily="49" charset="-128"/>
                <a:ea typeface="ＭＳ ゴシック" panose="020B0609070205080204" pitchFamily="49" charset="-128"/>
              </a:rPr>
              <a:t>　→市町村教育委員会が設置する教育支援委員会の機能強化</a:t>
            </a:r>
            <a:endParaRPr lang="en-US" altLang="ja-JP" sz="22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endParaRPr lang="en-US" altLang="ja-JP" sz="2200" spc="-100" dirty="0">
              <a:latin typeface="ＭＳ ゴシック" panose="020B0609070205080204" pitchFamily="49" charset="-128"/>
              <a:ea typeface="ＭＳ ゴシック" panose="020B0609070205080204" pitchFamily="49" charset="-128"/>
            </a:endParaRPr>
          </a:p>
          <a:p>
            <a:pPr marL="228600" indent="-228600" algn="just">
              <a:lnSpc>
                <a:spcPts val="2769"/>
              </a:lnSpc>
            </a:pPr>
            <a:endParaRPr lang="en-US" altLang="ja-JP" sz="2200" spc="-100" dirty="0" smtClean="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spc="-100" dirty="0" smtClean="0">
                <a:latin typeface="ＭＳ ゴシック" panose="020B0609070205080204" pitchFamily="49" charset="-128"/>
                <a:ea typeface="ＭＳ ゴシック" panose="020B0609070205080204" pitchFamily="49" charset="-128"/>
              </a:rPr>
              <a:t>○　</a:t>
            </a:r>
            <a:r>
              <a:rPr lang="en-US" altLang="ja-JP" sz="2200" spc="-100" dirty="0">
                <a:latin typeface="ＭＳ ゴシック" panose="020B0609070205080204" pitchFamily="49" charset="-128"/>
                <a:ea typeface="ＭＳ ゴシック" panose="020B0609070205080204" pitchFamily="49" charset="-128"/>
              </a:rPr>
              <a:t>10</a:t>
            </a:r>
            <a:r>
              <a:rPr lang="ja-JP" altLang="en-US" sz="2200" spc="-100" dirty="0">
                <a:latin typeface="ＭＳ ゴシック" panose="020B0609070205080204" pitchFamily="49" charset="-128"/>
                <a:ea typeface="ＭＳ ゴシック" panose="020B0609070205080204" pitchFamily="49" charset="-128"/>
              </a:rPr>
              <a:t>年以内</a:t>
            </a:r>
            <a:r>
              <a:rPr lang="ja-JP" altLang="en-US" sz="2200" spc="-100" dirty="0" smtClean="0">
                <a:latin typeface="ＭＳ ゴシック" panose="020B0609070205080204" pitchFamily="49" charset="-128"/>
                <a:ea typeface="ＭＳ ゴシック" panose="020B0609070205080204" pitchFamily="49" charset="-128"/>
              </a:rPr>
              <a:t>に全ての教員が特別支援教育を経験できる状況に向けて</a:t>
            </a:r>
            <a:endParaRPr lang="en-US" altLang="ja-JP" sz="2200" spc="-100" dirty="0">
              <a:latin typeface="ＭＳ ゴシック" panose="020B0609070205080204" pitchFamily="49" charset="-128"/>
              <a:ea typeface="ＭＳ ゴシック" panose="020B0609070205080204" pitchFamily="49" charset="-128"/>
            </a:endParaRPr>
          </a:p>
          <a:p>
            <a:pPr marL="228600" indent="-228600" algn="just">
              <a:lnSpc>
                <a:spcPts val="2769"/>
              </a:lnSpc>
            </a:pPr>
            <a:r>
              <a:rPr lang="ja-JP" altLang="en-US" sz="2200" spc="-100" dirty="0" smtClean="0">
                <a:latin typeface="ＭＳ ゴシック" panose="020B0609070205080204" pitchFamily="49" charset="-128"/>
                <a:ea typeface="ＭＳ ゴシック" panose="020B0609070205080204" pitchFamily="49" charset="-128"/>
              </a:rPr>
              <a:t>　→全て</a:t>
            </a:r>
            <a:r>
              <a:rPr lang="ja-JP" altLang="en-US" sz="2200" spc="-100" dirty="0">
                <a:latin typeface="ＭＳ ゴシック" panose="020B0609070205080204" pitchFamily="49" charset="-128"/>
                <a:ea typeface="ＭＳ ゴシック" panose="020B0609070205080204" pitchFamily="49" charset="-128"/>
              </a:rPr>
              <a:t>の教員の特別支援教育に関わる専門性</a:t>
            </a:r>
            <a:r>
              <a:rPr lang="ja-JP" altLang="en-US" sz="2200" spc="-100" dirty="0" smtClean="0">
                <a:latin typeface="ＭＳ ゴシック" panose="020B0609070205080204" pitchFamily="49" charset="-128"/>
                <a:ea typeface="ＭＳ ゴシック" panose="020B0609070205080204" pitchFamily="49" charset="-128"/>
              </a:rPr>
              <a:t>向上に関わる取組</a:t>
            </a:r>
            <a:endParaRPr lang="en-US" altLang="ja-JP" sz="2200" spc="-100"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テーマ</a:t>
            </a:r>
            <a:endPar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76336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38942"/>
            <a:ext cx="2057400" cy="365125"/>
          </a:xfrm>
        </p:spPr>
        <p:txBody>
          <a:bodyPr/>
          <a:lstStyle/>
          <a:p>
            <a:fld id="{6480BDED-DE1B-4900-AC31-09A4A80D2BCE}" type="slidenum">
              <a:rPr kumimoji="1" lang="ja-JP" altLang="en-US" smtClean="0">
                <a:solidFill>
                  <a:schemeClr val="tx1"/>
                </a:solidFill>
                <a:latin typeface="ＭＳ ゴシック" panose="020B0609070205080204" pitchFamily="49" charset="-128"/>
                <a:ea typeface="ＭＳ ゴシック" panose="020B0609070205080204" pitchFamily="49" charset="-128"/>
              </a:rPr>
              <a:t>3</a:t>
            </a:fld>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本道の特別支援教育の現場と課題</a:t>
            </a:r>
            <a:endPar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7" name="正方形/長方形 6"/>
          <p:cNvSpPr/>
          <p:nvPr/>
        </p:nvSpPr>
        <p:spPr>
          <a:xfrm>
            <a:off x="300645" y="3833311"/>
            <a:ext cx="8542709" cy="1815882"/>
          </a:xfrm>
          <a:prstGeom prst="rect">
            <a:avLst/>
          </a:prstGeom>
          <a:ln w="19050">
            <a:solidFill>
              <a:schemeClr val="accent1"/>
            </a:solidFill>
            <a:prstDash val="sysDash"/>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任命権者及び校長は、</a:t>
            </a:r>
            <a:r>
              <a:rPr lang="ja-JP" altLang="en-US" b="1" u="sng" dirty="0">
                <a:solidFill>
                  <a:srgbClr val="FF0000"/>
                </a:solidFill>
                <a:latin typeface="ＭＳ ゴシック" panose="020B0609070205080204" pitchFamily="49" charset="-128"/>
                <a:ea typeface="ＭＳ ゴシック" panose="020B0609070205080204" pitchFamily="49" charset="-128"/>
              </a:rPr>
              <a:t>全ての</a:t>
            </a:r>
            <a:r>
              <a:rPr lang="ja-JP" altLang="en-US" dirty="0">
                <a:latin typeface="HG丸ｺﾞｼｯｸM-PRO" panose="020F0600000000000000" pitchFamily="50" charset="-128"/>
                <a:ea typeface="HG丸ｺﾞｼｯｸM-PRO" panose="020F0600000000000000" pitchFamily="50" charset="-128"/>
              </a:rPr>
              <a:t>新規採用</a:t>
            </a:r>
            <a:r>
              <a:rPr lang="ja-JP" altLang="en-US" b="1" u="sng" dirty="0">
                <a:solidFill>
                  <a:srgbClr val="FF0000"/>
                </a:solidFill>
                <a:latin typeface="ＭＳ ゴシック" panose="020B0609070205080204" pitchFamily="49" charset="-128"/>
                <a:ea typeface="ＭＳ ゴシック" panose="020B0609070205080204" pitchFamily="49" charset="-128"/>
              </a:rPr>
              <a:t>教員が</a:t>
            </a:r>
            <a:r>
              <a:rPr lang="ja-JP" altLang="en-US" dirty="0">
                <a:latin typeface="HG丸ｺﾞｼｯｸM-PRO" panose="020F0600000000000000" pitchFamily="50" charset="-128"/>
                <a:ea typeface="HG丸ｺﾞｼｯｸM-PRO" panose="020F0600000000000000" pitchFamily="50" charset="-128"/>
              </a:rPr>
              <a:t>おおむね</a:t>
            </a:r>
            <a:r>
              <a:rPr lang="en-US" altLang="ja-JP" b="1" u="sng" dirty="0" smtClean="0">
                <a:solidFill>
                  <a:srgbClr val="FF0000"/>
                </a:solidFill>
                <a:latin typeface="ＭＳ ゴシック" panose="020B0609070205080204" pitchFamily="49" charset="-128"/>
                <a:ea typeface="ＭＳ ゴシック" panose="020B0609070205080204" pitchFamily="49" charset="-128"/>
              </a:rPr>
              <a:t>10</a:t>
            </a:r>
            <a:r>
              <a:rPr lang="ja-JP" altLang="en-US" b="1" u="sng" dirty="0" smtClean="0">
                <a:solidFill>
                  <a:srgbClr val="FF0000"/>
                </a:solidFill>
                <a:latin typeface="ＭＳ ゴシック" panose="020B0609070205080204" pitchFamily="49" charset="-128"/>
                <a:ea typeface="ＭＳ ゴシック" panose="020B0609070205080204" pitchFamily="49" charset="-128"/>
              </a:rPr>
              <a:t>年目</a:t>
            </a:r>
            <a:r>
              <a:rPr lang="ja-JP" altLang="en-US" b="1" u="sng" dirty="0">
                <a:solidFill>
                  <a:srgbClr val="FF0000"/>
                </a:solidFill>
                <a:latin typeface="ＭＳ ゴシック" panose="020B0609070205080204" pitchFamily="49" charset="-128"/>
                <a:ea typeface="ＭＳ ゴシック" panose="020B0609070205080204" pitchFamily="49" charset="-128"/>
              </a:rPr>
              <a:t>まで</a:t>
            </a:r>
            <a:r>
              <a:rPr lang="ja-JP" altLang="en-US" dirty="0">
                <a:latin typeface="HG丸ｺﾞｼｯｸM-PRO" panose="020F0600000000000000" pitchFamily="50" charset="-128"/>
                <a:ea typeface="HG丸ｺﾞｼｯｸM-PRO" panose="020F0600000000000000" pitchFamily="50" charset="-128"/>
              </a:rPr>
              <a:t>の期間内</a:t>
            </a:r>
            <a:r>
              <a:rPr lang="ja-JP" altLang="en-US" b="1" u="sng" dirty="0">
                <a:solidFill>
                  <a:srgbClr val="FF0000"/>
                </a:solidFill>
                <a:latin typeface="ＭＳ ゴシック" panose="020B0609070205080204" pitchFamily="49" charset="-128"/>
                <a:ea typeface="ＭＳ ゴシック" panose="020B0609070205080204" pitchFamily="49" charset="-128"/>
              </a:rPr>
              <a:t>に</a:t>
            </a:r>
            <a:r>
              <a:rPr lang="ja-JP" altLang="en-US" dirty="0">
                <a:latin typeface="HG丸ｺﾞｼｯｸM-PRO" panose="020F0600000000000000" pitchFamily="50" charset="-128"/>
                <a:ea typeface="HG丸ｺﾞｼｯｸM-PRO" panose="020F0600000000000000" pitchFamily="50" charset="-128"/>
              </a:rPr>
              <a:t>おいて、</a:t>
            </a:r>
            <a:r>
              <a:rPr lang="ja-JP" altLang="en-US" b="1" u="sng" dirty="0">
                <a:solidFill>
                  <a:srgbClr val="FF0000"/>
                </a:solidFill>
                <a:latin typeface="ＭＳ ゴシック" panose="020B0609070205080204" pitchFamily="49" charset="-128"/>
                <a:ea typeface="ＭＳ ゴシック" panose="020B0609070205080204" pitchFamily="49" charset="-128"/>
              </a:rPr>
              <a:t>特別支援学級の教師や、特別支援学校の教師を複数年経験すること</a:t>
            </a:r>
            <a:r>
              <a:rPr lang="ja-JP" altLang="en-US" dirty="0">
                <a:latin typeface="HG丸ｺﾞｼｯｸM-PRO" panose="020F0600000000000000" pitchFamily="50" charset="-128"/>
                <a:ea typeface="HG丸ｺﾞｼｯｸM-PRO" panose="020F0600000000000000" pitchFamily="50" charset="-128"/>
              </a:rPr>
              <a:t>となる状態を目指し、人事上の措置を講ずるよう努めること</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smtClean="0">
              <a:latin typeface="HG丸ｺﾞｼｯｸM-PRO" panose="020F0600000000000000" pitchFamily="50" charset="-128"/>
              <a:ea typeface="HG丸ｺﾞｼｯｸM-PRO" panose="020F0600000000000000" pitchFamily="50" charset="-128"/>
            </a:endParaRPr>
          </a:p>
          <a:p>
            <a:pPr algn="ctr"/>
            <a:r>
              <a:rPr lang="ja-JP" altLang="en-US" dirty="0" smtClean="0">
                <a:latin typeface="ＤＦ特太ゴシック体" panose="020B0509000000000000" pitchFamily="49" charset="-128"/>
                <a:ea typeface="ＤＦ特太ゴシック体" panose="020B0509000000000000" pitchFamily="49" charset="-128"/>
              </a:rPr>
              <a:t>令和６年度からの実現</a:t>
            </a:r>
            <a:endParaRPr lang="en-US" altLang="ja-JP" dirty="0" smtClean="0">
              <a:latin typeface="ＤＦ特太ゴシック体" panose="020B0509000000000000" pitchFamily="49" charset="-128"/>
              <a:ea typeface="ＤＦ特太ゴシック体" panose="020B0509000000000000" pitchFamily="49" charset="-128"/>
            </a:endParaRPr>
          </a:p>
          <a:p>
            <a:pPr algn="r"/>
            <a:endParaRPr lang="en-US" altLang="ja-JP" sz="1100" dirty="0" smtClean="0"/>
          </a:p>
          <a:p>
            <a:pPr algn="r"/>
            <a:r>
              <a:rPr lang="ja-JP" altLang="en-US" sz="1100" dirty="0" smtClean="0"/>
              <a:t>特別支援教育を担う教師の養成の在り方等に関する検討</a:t>
            </a:r>
            <a:r>
              <a:rPr lang="ja-JP" altLang="en-US" sz="1100" dirty="0"/>
              <a:t>会議 </a:t>
            </a:r>
            <a:r>
              <a:rPr lang="ja-JP" altLang="en-US" sz="1100" dirty="0" smtClean="0"/>
              <a:t>報告（令和４年３月）</a:t>
            </a:r>
            <a:endParaRPr lang="ja-JP" altLang="en-US" sz="1600" dirty="0"/>
          </a:p>
        </p:txBody>
      </p:sp>
      <p:sp>
        <p:nvSpPr>
          <p:cNvPr id="8" name="タイトル 1"/>
          <p:cNvSpPr txBox="1">
            <a:spLocks/>
          </p:cNvSpPr>
          <p:nvPr/>
        </p:nvSpPr>
        <p:spPr>
          <a:xfrm>
            <a:off x="4469749" y="985093"/>
            <a:ext cx="6024579" cy="315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北海道（</a:t>
            </a:r>
            <a:r>
              <a:rPr lang="ja-JP" altLang="en-US" sz="1400" dirty="0">
                <a:latin typeface="BIZ UDゴシック" panose="020B0400000000000000" pitchFamily="49" charset="-128"/>
                <a:ea typeface="BIZ UDゴシック" panose="020B0400000000000000" pitchFamily="49" charset="-128"/>
              </a:rPr>
              <a:t>札幌市を除く</a:t>
            </a:r>
            <a:r>
              <a:rPr lang="ja-JP" altLang="en-US" sz="1400" dirty="0" smtClean="0">
                <a:latin typeface="BIZ UDゴシック" panose="020B0400000000000000" pitchFamily="49" charset="-128"/>
                <a:ea typeface="BIZ UDゴシック" panose="020B0400000000000000" pitchFamily="49" charset="-128"/>
              </a:rPr>
              <a:t>）（道教委調査）</a:t>
            </a:r>
            <a:endParaRPr lang="ja-JP" altLang="en-US" sz="1400" dirty="0">
              <a:latin typeface="BIZ UDゴシック" panose="020B0400000000000000" pitchFamily="49" charset="-128"/>
              <a:ea typeface="BIZ UDゴシック" panose="020B0400000000000000" pitchFamily="49" charset="-128"/>
            </a:endParaRPr>
          </a:p>
        </p:txBody>
      </p:sp>
      <p:sp>
        <p:nvSpPr>
          <p:cNvPr id="9" name="タイトル 1"/>
          <p:cNvSpPr txBox="1">
            <a:spLocks/>
          </p:cNvSpPr>
          <p:nvPr/>
        </p:nvSpPr>
        <p:spPr>
          <a:xfrm>
            <a:off x="29497" y="677540"/>
            <a:ext cx="6790157" cy="3151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通常の学級に在籍する特別な教育的支援を必要とする児童生徒</a:t>
            </a:r>
            <a:endParaRPr lang="ja-JP" altLang="en-US" sz="1400" dirty="0">
              <a:latin typeface="BIZ UDゴシック" panose="020B0400000000000000" pitchFamily="49" charset="-128"/>
              <a:ea typeface="BIZ UDゴシック" panose="020B0400000000000000" pitchFamily="49" charset="-128"/>
            </a:endParaRPr>
          </a:p>
        </p:txBody>
      </p:sp>
      <p:sp>
        <p:nvSpPr>
          <p:cNvPr id="10" name="タイトル 1"/>
          <p:cNvSpPr txBox="1">
            <a:spLocks/>
          </p:cNvSpPr>
          <p:nvPr/>
        </p:nvSpPr>
        <p:spPr>
          <a:xfrm>
            <a:off x="253674" y="992669"/>
            <a:ext cx="3126657" cy="315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smtClean="0">
                <a:latin typeface="BIZ UDゴシック" panose="020B0400000000000000" pitchFamily="49" charset="-128"/>
                <a:ea typeface="BIZ UDゴシック" panose="020B0400000000000000" pitchFamily="49" charset="-128"/>
              </a:rPr>
              <a:t>○　全国（令和４年文科省調査）</a:t>
            </a:r>
            <a:endParaRPr lang="ja-JP" altLang="en-US" sz="1400" dirty="0">
              <a:latin typeface="BIZ UDゴシック" panose="020B0400000000000000" pitchFamily="49" charset="-128"/>
              <a:ea typeface="BIZ UDゴシック" panose="020B0400000000000000"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4414323"/>
              </p:ext>
            </p:extLst>
          </p:nvPr>
        </p:nvGraphicFramePr>
        <p:xfrm>
          <a:off x="191730" y="1283624"/>
          <a:ext cx="4115787" cy="1963275"/>
        </p:xfrm>
        <a:graphic>
          <a:graphicData uri="http://schemas.openxmlformats.org/drawingml/2006/table">
            <a:tbl>
              <a:tblPr firstRow="1" bandRow="1">
                <a:tableStyleId>{5940675A-B579-460E-94D1-54222C63F5DA}</a:tableStyleId>
              </a:tblPr>
              <a:tblGrid>
                <a:gridCol w="2953613">
                  <a:extLst>
                    <a:ext uri="{9D8B030D-6E8A-4147-A177-3AD203B41FA5}">
                      <a16:colId xmlns:a16="http://schemas.microsoft.com/office/drawing/2014/main" val="919886719"/>
                    </a:ext>
                  </a:extLst>
                </a:gridCol>
                <a:gridCol w="581087">
                  <a:extLst>
                    <a:ext uri="{9D8B030D-6E8A-4147-A177-3AD203B41FA5}">
                      <a16:colId xmlns:a16="http://schemas.microsoft.com/office/drawing/2014/main" val="1218039016"/>
                    </a:ext>
                  </a:extLst>
                </a:gridCol>
                <a:gridCol w="581087">
                  <a:extLst>
                    <a:ext uri="{9D8B030D-6E8A-4147-A177-3AD203B41FA5}">
                      <a16:colId xmlns:a16="http://schemas.microsoft.com/office/drawing/2014/main" val="2384679824"/>
                    </a:ext>
                  </a:extLst>
                </a:gridCol>
              </a:tblGrid>
              <a:tr h="385463">
                <a:tc>
                  <a:txBody>
                    <a:bodyPr/>
                    <a:lstStyle/>
                    <a:p>
                      <a:endParaRPr lang="ja-JP" altLang="en-US" sz="1200" dirty="0">
                        <a:latin typeface="BIZ UDゴシック" panose="020B0400000000000000" pitchFamily="49" charset="-128"/>
                        <a:ea typeface="BIZ UDゴシック" panose="020B0400000000000000" pitchFamily="49" charset="-128"/>
                      </a:endParaRPr>
                    </a:p>
                  </a:txBody>
                  <a:tcPr anchor="ctr">
                    <a:lnB w="19050" cap="flat" cmpd="sng" algn="ctr">
                      <a:solidFill>
                        <a:srgbClr val="FF0000"/>
                      </a:solidFill>
                      <a:prstDash val="solid"/>
                      <a:round/>
                      <a:headEnd type="none" w="med" len="med"/>
                      <a:tailEnd type="none" w="med" len="med"/>
                    </a:lnB>
                  </a:tcPr>
                </a:tc>
                <a:tc>
                  <a:txBody>
                    <a:bodyPr/>
                    <a:lstStyle/>
                    <a:p>
                      <a:pPr algn="ctr"/>
                      <a:r>
                        <a:rPr lang="ja-JP" altLang="en-US" sz="1200" dirty="0" smtClean="0">
                          <a:latin typeface="BIZ UDゴシック" panose="020B0400000000000000" pitchFamily="49" charset="-128"/>
                          <a:ea typeface="BIZ UDゴシック" panose="020B0400000000000000" pitchFamily="49" charset="-128"/>
                        </a:rPr>
                        <a:t>小中</a:t>
                      </a:r>
                      <a:endParaRPr lang="ja-JP" altLang="en-US" sz="1200" dirty="0">
                        <a:latin typeface="BIZ UDゴシック" panose="020B0400000000000000" pitchFamily="49" charset="-128"/>
                        <a:ea typeface="BIZ UDゴシック" panose="020B0400000000000000" pitchFamily="49" charset="-128"/>
                      </a:endParaRPr>
                    </a:p>
                  </a:txBody>
                  <a:tcPr anchor="ctr">
                    <a:lnB w="19050" cap="flat" cmpd="sng" algn="ctr">
                      <a:solidFill>
                        <a:srgbClr val="FF0000"/>
                      </a:solidFill>
                      <a:prstDash val="solid"/>
                      <a:round/>
                      <a:headEnd type="none" w="med" len="med"/>
                      <a:tailEnd type="none" w="med" len="med"/>
                    </a:lnB>
                  </a:tcPr>
                </a:tc>
                <a:tc>
                  <a:txBody>
                    <a:bodyPr/>
                    <a:lstStyle/>
                    <a:p>
                      <a:pPr algn="ctr"/>
                      <a:r>
                        <a:rPr kumimoji="1" lang="ja-JP" altLang="en-US" sz="1200" dirty="0" smtClean="0">
                          <a:latin typeface="BIZ UDゴシック" panose="020B0400000000000000" pitchFamily="49" charset="-128"/>
                          <a:ea typeface="BIZ UDゴシック" panose="020B0400000000000000" pitchFamily="49" charset="-128"/>
                        </a:rPr>
                        <a:t>高</a:t>
                      </a:r>
                      <a:endParaRPr kumimoji="1" lang="ja-JP" altLang="en-US" sz="1200" dirty="0">
                        <a:latin typeface="BIZ UDゴシック" panose="020B0400000000000000" pitchFamily="49" charset="-128"/>
                        <a:ea typeface="BIZ UDゴシック" panose="020B0400000000000000" pitchFamily="49" charset="-128"/>
                      </a:endParaRPr>
                    </a:p>
                  </a:txBody>
                  <a:tcPr anchor="ctr">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7345288"/>
                  </a:ext>
                </a:extLst>
              </a:tr>
              <a:tr h="385463">
                <a:tc>
                  <a:txBody>
                    <a:bodyPr/>
                    <a:lstStyle/>
                    <a:p>
                      <a:r>
                        <a:rPr kumimoji="1" lang="ja-JP" altLang="en-US" sz="1200" dirty="0" smtClean="0">
                          <a:latin typeface="BIZ UDゴシック" panose="020B0400000000000000" pitchFamily="49" charset="-128"/>
                          <a:ea typeface="BIZ UDゴシック" panose="020B0400000000000000" pitchFamily="49" charset="-128"/>
                        </a:rPr>
                        <a:t>学習面又は行動面で著しい困難を示す</a:t>
                      </a:r>
                      <a:endParaRPr kumimoji="1" lang="ja-JP" altLang="en-US" sz="1200" dirty="0">
                        <a:latin typeface="BIZ UDゴシック" panose="020B0400000000000000" pitchFamily="49" charset="-128"/>
                        <a:ea typeface="BIZ UDゴシック" panose="020B0400000000000000" pitchFamily="49" charset="-128"/>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accent4"/>
                    </a:solidFill>
                  </a:tcP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8.8%</a:t>
                      </a:r>
                      <a:endParaRPr kumimoji="1" lang="ja-JP" altLang="en-US" sz="1200" dirty="0">
                        <a:latin typeface="BIZ UDゴシック" panose="020B0400000000000000" pitchFamily="49" charset="-128"/>
                        <a:ea typeface="BIZ UDゴシック" panose="020B0400000000000000" pitchFamily="49" charset="-128"/>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accent4"/>
                    </a:solidFill>
                  </a:tcP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2.2%</a:t>
                      </a:r>
                      <a:endParaRPr kumimoji="1" lang="ja-JP" altLang="en-US" sz="1200" dirty="0">
                        <a:latin typeface="BIZ UDゴシック" panose="020B0400000000000000" pitchFamily="49" charset="-128"/>
                        <a:ea typeface="BIZ UDゴシック" panose="020B0400000000000000" pitchFamily="49" charset="-128"/>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accent4"/>
                    </a:solidFill>
                  </a:tcPr>
                </a:tc>
                <a:extLst>
                  <a:ext uri="{0D108BD9-81ED-4DB2-BD59-A6C34878D82A}">
                    <a16:rowId xmlns:a16="http://schemas.microsoft.com/office/drawing/2014/main" val="312212973"/>
                  </a:ext>
                </a:extLst>
              </a:tr>
              <a:tr h="385463">
                <a:tc>
                  <a:txBody>
                    <a:bodyPr/>
                    <a:lstStyle/>
                    <a:p>
                      <a:r>
                        <a:rPr kumimoji="1" lang="ja-JP" altLang="en-US" sz="1200" dirty="0" smtClean="0">
                          <a:latin typeface="BIZ UDゴシック" panose="020B0400000000000000" pitchFamily="49" charset="-128"/>
                          <a:ea typeface="BIZ UDゴシック" panose="020B0400000000000000" pitchFamily="49" charset="-128"/>
                        </a:rPr>
                        <a:t>学習面で著しい困難を示す</a:t>
                      </a:r>
                      <a:endParaRPr kumimoji="1" lang="ja-JP" altLang="en-US" sz="1200" dirty="0">
                        <a:latin typeface="BIZ UDゴシック" panose="020B0400000000000000" pitchFamily="49" charset="-128"/>
                        <a:ea typeface="BIZ UDゴシック" panose="020B0400000000000000" pitchFamily="49" charset="-128"/>
                      </a:endParaRPr>
                    </a:p>
                  </a:txBody>
                  <a:tcPr anchor="ctr">
                    <a:lnT w="19050" cap="flat" cmpd="sng" algn="ctr">
                      <a:solidFill>
                        <a:srgbClr val="FF0000"/>
                      </a:solidFill>
                      <a:prstDash val="solid"/>
                      <a:round/>
                      <a:headEnd type="none" w="med" len="med"/>
                      <a:tailEnd type="none" w="med" len="med"/>
                    </a:lnT>
                  </a:tcP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6.5%</a:t>
                      </a:r>
                      <a:endParaRPr kumimoji="1" lang="ja-JP" altLang="en-US" sz="1200" dirty="0">
                        <a:latin typeface="BIZ UDゴシック" panose="020B0400000000000000" pitchFamily="49" charset="-128"/>
                        <a:ea typeface="BIZ UDゴシック" panose="020B0400000000000000" pitchFamily="49" charset="-128"/>
                      </a:endParaRPr>
                    </a:p>
                  </a:txBody>
                  <a:tcPr anchor="ctr">
                    <a:lnT w="19050" cap="flat" cmpd="sng" algn="ctr">
                      <a:solidFill>
                        <a:srgbClr val="FF0000"/>
                      </a:solidFill>
                      <a:prstDash val="solid"/>
                      <a:round/>
                      <a:headEnd type="none" w="med" len="med"/>
                      <a:tailEnd type="none" w="med" len="med"/>
                    </a:lnT>
                  </a:tcP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1.3%</a:t>
                      </a:r>
                      <a:endParaRPr kumimoji="1" lang="ja-JP" altLang="en-US" sz="1200" dirty="0">
                        <a:latin typeface="BIZ UDゴシック" panose="020B0400000000000000" pitchFamily="49" charset="-128"/>
                        <a:ea typeface="BIZ UDゴシック" panose="020B0400000000000000" pitchFamily="49" charset="-128"/>
                      </a:endParaRPr>
                    </a:p>
                  </a:txBody>
                  <a:tcPr anchor="ctr">
                    <a:lnT w="1905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897028264"/>
                  </a:ext>
                </a:extLst>
              </a:tr>
              <a:tr h="403443">
                <a:tc>
                  <a:txBody>
                    <a:bodyPr/>
                    <a:lstStyle/>
                    <a:p>
                      <a:r>
                        <a:rPr lang="ja-JP" altLang="en-US" sz="1200" dirty="0" smtClean="0">
                          <a:latin typeface="BIZ UDゴシック" panose="020B0400000000000000" pitchFamily="49" charset="-128"/>
                          <a:ea typeface="BIZ UDゴシック" panose="020B0400000000000000" pitchFamily="49" charset="-128"/>
                        </a:rPr>
                        <a:t>行動面で著しい困難を示す</a:t>
                      </a:r>
                      <a:endParaRPr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4.7%</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1.4%</a:t>
                      </a:r>
                      <a:endParaRPr kumimoji="1" lang="ja-JP" altLang="en-US"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775981669"/>
                  </a:ext>
                </a:extLst>
              </a:tr>
              <a:tr h="403443">
                <a:tc>
                  <a:txBody>
                    <a:bodyPr/>
                    <a:lstStyle/>
                    <a:p>
                      <a:r>
                        <a:rPr kumimoji="1" lang="ja-JP" altLang="en-US" sz="1200" dirty="0" smtClean="0">
                          <a:latin typeface="BIZ UDゴシック" panose="020B0400000000000000" pitchFamily="49" charset="-128"/>
                          <a:ea typeface="BIZ UDゴシック" panose="020B0400000000000000" pitchFamily="49" charset="-128"/>
                        </a:rPr>
                        <a:t>学習面と行動面ともに著しい困難を示す</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2.3%</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dirty="0" smtClean="0">
                          <a:latin typeface="BIZ UDゴシック" panose="020B0400000000000000" pitchFamily="49" charset="-128"/>
                          <a:ea typeface="BIZ UDゴシック" panose="020B0400000000000000" pitchFamily="49" charset="-128"/>
                        </a:rPr>
                        <a:t>0.5%</a:t>
                      </a:r>
                      <a:endParaRPr kumimoji="1" lang="ja-JP" altLang="en-US"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386890004"/>
                  </a:ext>
                </a:extLst>
              </a:tr>
            </a:tbl>
          </a:graphicData>
        </a:graphic>
      </p:graphicFrame>
      <p:graphicFrame>
        <p:nvGraphicFramePr>
          <p:cNvPr id="16" name="グラフ 15"/>
          <p:cNvGraphicFramePr>
            <a:graphicFrameLocks/>
          </p:cNvGraphicFramePr>
          <p:nvPr>
            <p:extLst>
              <p:ext uri="{D42A27DB-BD31-4B8C-83A1-F6EECF244321}">
                <p14:modId xmlns:p14="http://schemas.microsoft.com/office/powerpoint/2010/main" val="3105787028"/>
              </p:ext>
            </p:extLst>
          </p:nvPr>
        </p:nvGraphicFramePr>
        <p:xfrm>
          <a:off x="4531694" y="1263547"/>
          <a:ext cx="4426478" cy="1983352"/>
        </p:xfrm>
        <a:graphic>
          <a:graphicData uri="http://schemas.openxmlformats.org/drawingml/2006/chart">
            <c:chart xmlns:c="http://schemas.openxmlformats.org/drawingml/2006/chart" xmlns:r="http://schemas.openxmlformats.org/officeDocument/2006/relationships" r:id="rId2"/>
          </a:graphicData>
        </a:graphic>
      </p:graphicFrame>
      <p:sp>
        <p:nvSpPr>
          <p:cNvPr id="17" name="タイトル 1"/>
          <p:cNvSpPr txBox="1">
            <a:spLocks/>
          </p:cNvSpPr>
          <p:nvPr/>
        </p:nvSpPr>
        <p:spPr>
          <a:xfrm>
            <a:off x="5968186" y="3246899"/>
            <a:ext cx="3217110" cy="315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校内委員会で要支援者と判断された児童生徒</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18" name="タイトル 1"/>
          <p:cNvSpPr txBox="1">
            <a:spLocks/>
          </p:cNvSpPr>
          <p:nvPr/>
        </p:nvSpPr>
        <p:spPr>
          <a:xfrm>
            <a:off x="300645" y="3246898"/>
            <a:ext cx="4127586" cy="315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学級担任によるチェックで困難を示すと判断された児童生徒</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19" name="下矢印 18"/>
          <p:cNvSpPr/>
          <p:nvPr/>
        </p:nvSpPr>
        <p:spPr>
          <a:xfrm>
            <a:off x="4129548" y="4723676"/>
            <a:ext cx="861306" cy="26575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395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38942"/>
            <a:ext cx="2057400" cy="365125"/>
          </a:xfrm>
        </p:spPr>
        <p:txBody>
          <a:bodyPr/>
          <a:lstStyle/>
          <a:p>
            <a:fld id="{6480BDED-DE1B-4900-AC31-09A4A80D2BCE}" type="slidenum">
              <a:rPr kumimoji="1" lang="ja-JP" altLang="en-US" smtClean="0">
                <a:solidFill>
                  <a:schemeClr val="tx1"/>
                </a:solidFill>
                <a:latin typeface="ＭＳ ゴシック" panose="020B0609070205080204" pitchFamily="49" charset="-128"/>
                <a:ea typeface="ＭＳ ゴシック" panose="020B0609070205080204" pitchFamily="49" charset="-128"/>
              </a:rPr>
              <a:t>4</a:t>
            </a:fld>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本道の特別支援教育の現場と課題</a:t>
            </a:r>
            <a:endPar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正方形/長方形 5"/>
          <p:cNvSpPr/>
          <p:nvPr/>
        </p:nvSpPr>
        <p:spPr>
          <a:xfrm>
            <a:off x="339213" y="4370424"/>
            <a:ext cx="8542709" cy="1261884"/>
          </a:xfrm>
          <a:prstGeom prst="rect">
            <a:avLst/>
          </a:prstGeom>
          <a:ln w="19050">
            <a:solidFill>
              <a:schemeClr val="accent1"/>
            </a:solidFill>
            <a:prstDash val="sysDash"/>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ＭＳ ゴシック" panose="020B0609070205080204" pitchFamily="49" charset="-128"/>
                <a:ea typeface="ＭＳ ゴシック" panose="020B0609070205080204" pitchFamily="49" charset="-128"/>
              </a:rPr>
              <a:t>障害のある子供と障害のない子供が可能な限り同じ場で共に学ぶことを目指すべき</a:t>
            </a:r>
            <a:r>
              <a:rPr lang="ja-JP" altLang="en-US" sz="1600" dirty="0">
                <a:latin typeface="HG丸ｺﾞｼｯｸM-PRO" panose="020F0600000000000000" pitchFamily="50" charset="-128"/>
                <a:ea typeface="HG丸ｺﾞｼｯｸM-PRO" panose="020F0600000000000000" pitchFamily="50" charset="-128"/>
              </a:rPr>
              <a:t>であり、その際には、それぞれの子供が、授業内容を理解し、学習活動に参加している</a:t>
            </a:r>
            <a:r>
              <a:rPr lang="ja-JP" altLang="en-US" sz="1600" b="1" u="sng" dirty="0">
                <a:solidFill>
                  <a:srgbClr val="FF0000"/>
                </a:solidFill>
                <a:latin typeface="ＭＳ ゴシック" panose="020B0609070205080204" pitchFamily="49" charset="-128"/>
                <a:ea typeface="ＭＳ ゴシック" panose="020B0609070205080204" pitchFamily="49" charset="-128"/>
              </a:rPr>
              <a:t>実感・達成感を持ちながら充実した時間を過ごしつつ、生きる力を身に付けていけるかどうか</a:t>
            </a:r>
            <a:r>
              <a:rPr lang="ja-JP" altLang="en-US" sz="1600" dirty="0">
                <a:latin typeface="HG丸ｺﾞｼｯｸM-PRO" panose="020F0600000000000000" pitchFamily="50" charset="-128"/>
                <a:ea typeface="HG丸ｺﾞｼｯｸM-PRO" panose="020F0600000000000000" pitchFamily="50" charset="-128"/>
              </a:rPr>
              <a:t>という最も本質的な視点に立つことが重要である。</a:t>
            </a:r>
            <a:endParaRPr lang="en-US" altLang="ja-JP" sz="1600" dirty="0">
              <a:latin typeface="HG丸ｺﾞｼｯｸM-PRO" panose="020F0600000000000000" pitchFamily="50" charset="-128"/>
              <a:ea typeface="HG丸ｺﾞｼｯｸM-PRO" panose="020F0600000000000000" pitchFamily="50" charset="-128"/>
            </a:endParaRPr>
          </a:p>
          <a:p>
            <a:pPr algn="r"/>
            <a:r>
              <a:rPr lang="ja-JP" altLang="en-US" sz="1100" dirty="0"/>
              <a:t>通常の学級に在籍する障害のある児童生徒への支援の在り方に関する検討会議 報告</a:t>
            </a:r>
            <a:endParaRPr lang="ja-JP" altLang="en-US" sz="1600" dirty="0"/>
          </a:p>
        </p:txBody>
      </p:sp>
      <p:sp>
        <p:nvSpPr>
          <p:cNvPr id="8" name="テキスト ボックス 7"/>
          <p:cNvSpPr txBox="1"/>
          <p:nvPr/>
        </p:nvSpPr>
        <p:spPr>
          <a:xfrm>
            <a:off x="477848" y="5834459"/>
            <a:ext cx="8064418" cy="923330"/>
          </a:xfrm>
          <a:prstGeom prst="rect">
            <a:avLst/>
          </a:prstGeom>
          <a:noFill/>
          <a:ln>
            <a:solidFill>
              <a:schemeClr val="accent4"/>
            </a:solidFill>
          </a:ln>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今後の</a:t>
            </a:r>
            <a:r>
              <a:rPr kumimoji="1" lang="ja-JP" altLang="en-US" dirty="0" smtClean="0">
                <a:latin typeface="BIZ UDゴシック" panose="020B0400000000000000" pitchFamily="49" charset="-128"/>
                <a:ea typeface="BIZ UDゴシック" panose="020B0400000000000000" pitchFamily="49" charset="-128"/>
              </a:rPr>
              <a:t>課題</a:t>
            </a:r>
            <a:endParaRPr kumimoji="1" lang="en-US" altLang="ja-JP" dirty="0" smtClean="0">
              <a:latin typeface="BIZ UDゴシック" panose="020B0400000000000000" pitchFamily="49" charset="-128"/>
              <a:ea typeface="BIZ UDゴシック" panose="020B0400000000000000" pitchFamily="49" charset="-128"/>
            </a:endParaRPr>
          </a:p>
          <a:p>
            <a:r>
              <a:rPr kumimoji="1" lang="ja-JP" altLang="en-US" dirty="0" smtClean="0">
                <a:latin typeface="BIZ UDゴシック" panose="020B0400000000000000" pitchFamily="49" charset="-128"/>
                <a:ea typeface="BIZ UDゴシック" panose="020B0400000000000000" pitchFamily="49" charset="-128"/>
              </a:rPr>
              <a:t>　・全ての教員の特別支援教育に関わる専門性の向上</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・適切な就学先の</a:t>
            </a:r>
            <a:r>
              <a:rPr kumimoji="1" lang="ja-JP" altLang="en-US" dirty="0" smtClean="0">
                <a:latin typeface="BIZ UDゴシック" panose="020B0400000000000000" pitchFamily="49" charset="-128"/>
                <a:ea typeface="BIZ UDゴシック" panose="020B0400000000000000" pitchFamily="49" charset="-128"/>
              </a:rPr>
              <a:t>決定、一度</a:t>
            </a:r>
            <a:r>
              <a:rPr kumimoji="1" lang="ja-JP" altLang="en-US" dirty="0">
                <a:latin typeface="BIZ UDゴシック" panose="020B0400000000000000" pitchFamily="49" charset="-128"/>
                <a:ea typeface="BIZ UDゴシック" panose="020B0400000000000000" pitchFamily="49" charset="-128"/>
              </a:rPr>
              <a:t>決定した学びの場の柔軟な見直し</a:t>
            </a:r>
            <a:endParaRPr kumimoji="1" lang="en-US" altLang="ja-JP" dirty="0">
              <a:latin typeface="BIZ UDゴシック" panose="020B0400000000000000" pitchFamily="49" charset="-128"/>
              <a:ea typeface="BIZ UDゴシック" panose="020B0400000000000000" pitchFamily="49" charset="-128"/>
            </a:endParaRPr>
          </a:p>
        </p:txBody>
      </p:sp>
      <p:sp>
        <p:nvSpPr>
          <p:cNvPr id="7" name="下矢印 6"/>
          <p:cNvSpPr/>
          <p:nvPr/>
        </p:nvSpPr>
        <p:spPr>
          <a:xfrm>
            <a:off x="3819991" y="5632308"/>
            <a:ext cx="1321455" cy="2948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0" y="485403"/>
            <a:ext cx="8996516" cy="315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特別支援学級に在籍する児童生徒数及び通級による指導を受ける児童生徒数</a:t>
            </a:r>
            <a:endParaRPr lang="ja-JP" altLang="en-US" sz="1400" dirty="0">
              <a:latin typeface="BIZ UDゴシック" panose="020B0400000000000000" pitchFamily="49" charset="-128"/>
              <a:ea typeface="BIZ UDゴシック" panose="020B0400000000000000" pitchFamily="49"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324822894"/>
              </p:ext>
            </p:extLst>
          </p:nvPr>
        </p:nvGraphicFramePr>
        <p:xfrm>
          <a:off x="339213" y="807210"/>
          <a:ext cx="4002712" cy="1705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4124909282"/>
              </p:ext>
            </p:extLst>
          </p:nvPr>
        </p:nvGraphicFramePr>
        <p:xfrm>
          <a:off x="4480719" y="807210"/>
          <a:ext cx="4572000" cy="1705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1086175326"/>
              </p:ext>
            </p:extLst>
          </p:nvPr>
        </p:nvGraphicFramePr>
        <p:xfrm>
          <a:off x="339213" y="2564451"/>
          <a:ext cx="5035099" cy="17443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91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6480BDED-DE1B-4900-AC31-09A4A80D2BCE}" type="slidenum">
              <a:rPr kumimoji="1" lang="ja-JP" altLang="en-US" smtClean="0">
                <a:solidFill>
                  <a:schemeClr val="tx1"/>
                </a:solidFill>
                <a:latin typeface="ＭＳ ゴシック" panose="020B0609070205080204" pitchFamily="49" charset="-128"/>
                <a:ea typeface="ＭＳ ゴシック" panose="020B0609070205080204" pitchFamily="49" charset="-128"/>
              </a:rPr>
              <a:t>5</a:t>
            </a:fld>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259572" y="5067546"/>
            <a:ext cx="7639664" cy="523220"/>
          </a:xfrm>
          <a:prstGeom prst="rect">
            <a:avLst/>
          </a:prstGeom>
          <a:noFill/>
        </p:spPr>
        <p:txBody>
          <a:bodyPr wrap="square" rtlCol="0">
            <a:spAutoFit/>
          </a:bodyPr>
          <a:lstStyle/>
          <a:p>
            <a:r>
              <a:rPr kumimoji="1" lang="ja-JP" altLang="en-US" sz="2800" dirty="0" smtClean="0">
                <a:latin typeface="BIZ UDゴシック" panose="020B0400000000000000" pitchFamily="49" charset="-128"/>
                <a:ea typeface="BIZ UDゴシック" panose="020B0400000000000000" pitchFamily="49" charset="-128"/>
              </a:rPr>
              <a:t>本年度の特別支援教育課の取組</a:t>
            </a:r>
            <a:endParaRPr kumimoji="1"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1335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72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smtClean="0">
                <a:solidFill>
                  <a:schemeClr val="bg1"/>
                </a:solidFill>
                <a:latin typeface="HGS創英角ｺﾞｼｯｸUB" panose="020B0900000000000000" pitchFamily="50" charset="-128"/>
                <a:ea typeface="HGS創英角ｺﾞｼｯｸUB" panose="020B0900000000000000" pitchFamily="50" charset="-128"/>
              </a:rPr>
              <a:t>第１回広域特別支援連携協議会での</a:t>
            </a:r>
            <a:r>
              <a:rPr kumimoji="1" lang="ja-JP" altLang="en-US" sz="2215" dirty="0">
                <a:solidFill>
                  <a:schemeClr val="bg1"/>
                </a:solidFill>
                <a:latin typeface="HGS創英角ｺﾞｼｯｸUB" panose="020B0900000000000000" pitchFamily="50" charset="-128"/>
                <a:ea typeface="HGS創英角ｺﾞｼｯｸUB" panose="020B0900000000000000" pitchFamily="50" charset="-128"/>
              </a:rPr>
              <a:t>意見</a:t>
            </a:r>
          </a:p>
        </p:txBody>
      </p:sp>
      <p:sp>
        <p:nvSpPr>
          <p:cNvPr id="5" name="正方形/長方形 4">
            <a:extLst>
              <a:ext uri="{FF2B5EF4-FFF2-40B4-BE49-F238E27FC236}">
                <a16:creationId xmlns:a16="http://schemas.microsoft.com/office/drawing/2014/main" id="{47594916-87AF-3654-4540-C105F2CC0D40}"/>
              </a:ext>
            </a:extLst>
          </p:cNvPr>
          <p:cNvSpPr/>
          <p:nvPr/>
        </p:nvSpPr>
        <p:spPr>
          <a:xfrm>
            <a:off x="250770" y="528144"/>
            <a:ext cx="8642458" cy="9739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846" dirty="0">
                <a:solidFill>
                  <a:schemeClr val="tx1"/>
                </a:solidFill>
                <a:latin typeface="ＤＦ特太ゴシック体" panose="020B0509000000000000" pitchFamily="49" charset="-128"/>
                <a:ea typeface="ＤＦ特太ゴシック体" panose="020B0509000000000000" pitchFamily="49" charset="-128"/>
              </a:rPr>
              <a:t>協議テーマ</a:t>
            </a:r>
            <a:endParaRPr lang="en-US" altLang="ja-JP" sz="1846" dirty="0">
              <a:solidFill>
                <a:schemeClr val="tx1"/>
              </a:solidFill>
              <a:latin typeface="ＤＦ特太ゴシック体" panose="020B0509000000000000" pitchFamily="49" charset="-128"/>
              <a:ea typeface="ＤＦ特太ゴシック体" panose="020B0509000000000000" pitchFamily="49" charset="-128"/>
            </a:endParaRPr>
          </a:p>
          <a:p>
            <a:r>
              <a:rPr lang="ja-JP" altLang="en-US" sz="1662" dirty="0">
                <a:solidFill>
                  <a:schemeClr val="tx1"/>
                </a:solidFill>
                <a:latin typeface="HG丸ｺﾞｼｯｸM-PRO" panose="020F0600000000000000" pitchFamily="50" charset="-128"/>
                <a:ea typeface="HG丸ｺﾞｼｯｸM-PRO" panose="020F0600000000000000" pitchFamily="50" charset="-128"/>
              </a:rPr>
              <a:t>　○　全ての教員に求められる特別支援教育に関する「専門性」</a:t>
            </a:r>
          </a:p>
          <a:p>
            <a:r>
              <a:rPr lang="ja-JP" altLang="en-US" sz="1662" dirty="0">
                <a:solidFill>
                  <a:schemeClr val="tx1"/>
                </a:solidFill>
                <a:latin typeface="HG丸ｺﾞｼｯｸM-PRO" panose="020F0600000000000000" pitchFamily="50" charset="-128"/>
                <a:ea typeface="HG丸ｺﾞｼｯｸM-PRO" panose="020F0600000000000000" pitchFamily="50" charset="-128"/>
              </a:rPr>
              <a:t>　○　全ての教員の特別支援教育に関する「専門性」の向上を図るための方策</a:t>
            </a:r>
          </a:p>
        </p:txBody>
      </p:sp>
      <p:sp>
        <p:nvSpPr>
          <p:cNvPr id="2" name="スライド番号プレースホルダー 1"/>
          <p:cNvSpPr>
            <a:spLocks noGrp="1"/>
          </p:cNvSpPr>
          <p:nvPr>
            <p:ph type="sldNum" sz="quarter" idx="12"/>
          </p:nvPr>
        </p:nvSpPr>
        <p:spPr>
          <a:xfrm>
            <a:off x="7086600" y="6517481"/>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6</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72323" y="1551478"/>
            <a:ext cx="9207363" cy="5247590"/>
          </a:xfrm>
          <a:prstGeom prst="rect">
            <a:avLst/>
          </a:prstGeom>
        </p:spPr>
        <p:txBody>
          <a:bodyPr wrap="square">
            <a:spAutoFit/>
          </a:bodyPr>
          <a:lstStyle/>
          <a:p>
            <a:pPr>
              <a:lnSpc>
                <a:spcPts val="2100"/>
              </a:lnSpc>
            </a:pPr>
            <a:r>
              <a:rPr lang="ja-JP" altLang="en-US" dirty="0">
                <a:latin typeface="BIZ UDゴシック" panose="020B0400000000000000" pitchFamily="49" charset="-128"/>
                <a:ea typeface="BIZ UDゴシック" panose="020B0400000000000000" pitchFamily="49" charset="-128"/>
              </a:rPr>
              <a:t>１　個別の指導計画に基づき、今の子どもを見て指導や支援を行うことが多いが、小</a:t>
            </a: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a:latin typeface="BIZ UDゴシック" panose="020B0400000000000000" pitchFamily="49" charset="-128"/>
                <a:ea typeface="BIZ UDゴシック" panose="020B0400000000000000" pitchFamily="49" charset="-128"/>
              </a:rPr>
              <a:t>　学校段階から子どもの将来を見据えた指導や支援を行うことができる専門性が必要。</a:t>
            </a:r>
            <a:endParaRPr lang="en-US" altLang="ja-JP" dirty="0">
              <a:latin typeface="BIZ UDゴシック" panose="020B0400000000000000" pitchFamily="49" charset="-128"/>
              <a:ea typeface="BIZ UDゴシック" panose="020B0400000000000000" pitchFamily="49" charset="-128"/>
            </a:endParaRPr>
          </a:p>
          <a:p>
            <a:pPr>
              <a:lnSpc>
                <a:spcPts val="1500"/>
              </a:lnSpc>
            </a:pP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a:latin typeface="BIZ UDゴシック" panose="020B0400000000000000" pitchFamily="49" charset="-128"/>
                <a:ea typeface="BIZ UDゴシック" panose="020B0400000000000000" pitchFamily="49" charset="-128"/>
              </a:rPr>
              <a:t>２　医学的な診断を支援に繋げることが教員の役割であり</a:t>
            </a:r>
            <a:r>
              <a:rPr lang="ja-JP" altLang="en-US" dirty="0" smtClean="0">
                <a:latin typeface="BIZ UDゴシック" panose="020B0400000000000000" pitchFamily="49" charset="-128"/>
                <a:ea typeface="BIZ UDゴシック" panose="020B0400000000000000" pitchFamily="49" charset="-128"/>
              </a:rPr>
              <a:t>、</a:t>
            </a:r>
            <a:r>
              <a:rPr lang="ja-JP" altLang="en-US" u="sng" dirty="0" err="1" smtClean="0">
                <a:solidFill>
                  <a:srgbClr val="FF0000"/>
                </a:solidFill>
                <a:latin typeface="BIZ UDゴシック" panose="020B0400000000000000" pitchFamily="49" charset="-128"/>
                <a:ea typeface="BIZ UDゴシック" panose="020B0400000000000000" pitchFamily="49" charset="-128"/>
              </a:rPr>
              <a:t>障がい</a:t>
            </a:r>
            <a:r>
              <a:rPr lang="ja-JP" altLang="en-US" u="sng" dirty="0" smtClean="0">
                <a:solidFill>
                  <a:srgbClr val="FF0000"/>
                </a:solidFill>
                <a:latin typeface="BIZ UDゴシック" panose="020B0400000000000000" pitchFamily="49" charset="-128"/>
                <a:ea typeface="BIZ UDゴシック" panose="020B0400000000000000" pitchFamily="49" charset="-128"/>
              </a:rPr>
              <a:t>名で子どもに対応</a:t>
            </a:r>
            <a:endParaRPr lang="en-US" altLang="ja-JP" u="sng" dirty="0" smtClean="0">
              <a:solidFill>
                <a:srgbClr val="FF0000"/>
              </a:solidFill>
              <a:latin typeface="BIZ UDゴシック" panose="020B0400000000000000" pitchFamily="49" charset="-128"/>
              <a:ea typeface="BIZ UDゴシック" panose="020B0400000000000000" pitchFamily="49" charset="-128"/>
            </a:endParaRPr>
          </a:p>
          <a:p>
            <a:pPr>
              <a:lnSpc>
                <a:spcPts val="2100"/>
              </a:lnSpc>
            </a:pPr>
            <a:r>
              <a:rPr lang="ja-JP" altLang="en-US" dirty="0" smtClean="0">
                <a:solidFill>
                  <a:srgbClr val="FF0000"/>
                </a:solidFill>
                <a:latin typeface="BIZ UDゴシック" panose="020B0400000000000000" pitchFamily="49" charset="-128"/>
                <a:ea typeface="BIZ UDゴシック" panose="020B0400000000000000" pitchFamily="49" charset="-128"/>
              </a:rPr>
              <a:t>　</a:t>
            </a:r>
            <a:r>
              <a:rPr lang="ja-JP" altLang="en-US" u="sng" dirty="0" smtClean="0">
                <a:solidFill>
                  <a:srgbClr val="FF0000"/>
                </a:solidFill>
                <a:latin typeface="BIZ UDゴシック" panose="020B0400000000000000" pitchFamily="49" charset="-128"/>
                <a:ea typeface="BIZ UDゴシック" panose="020B0400000000000000" pitchFamily="49" charset="-128"/>
              </a:rPr>
              <a:t>するのではなく、子ども一人一人の特性を環境との相互作用の中で捉えた環境調整</a:t>
            </a:r>
            <a:endParaRPr lang="en-US" altLang="ja-JP" u="sng" dirty="0" smtClean="0">
              <a:solidFill>
                <a:srgbClr val="FF0000"/>
              </a:solidFill>
              <a:latin typeface="BIZ UDゴシック" panose="020B0400000000000000" pitchFamily="49" charset="-128"/>
              <a:ea typeface="BIZ UDゴシック" panose="020B0400000000000000" pitchFamily="49" charset="-128"/>
            </a:endParaRPr>
          </a:p>
          <a:p>
            <a:pPr>
              <a:lnSpc>
                <a:spcPts val="2100"/>
              </a:lnSpc>
            </a:pPr>
            <a:r>
              <a:rPr lang="ja-JP" altLang="en-US" dirty="0" smtClean="0">
                <a:solidFill>
                  <a:srgbClr val="FF0000"/>
                </a:solidFill>
                <a:latin typeface="BIZ UDゴシック" panose="020B0400000000000000" pitchFamily="49" charset="-128"/>
                <a:ea typeface="BIZ UDゴシック" panose="020B0400000000000000" pitchFamily="49" charset="-128"/>
              </a:rPr>
              <a:t>　</a:t>
            </a:r>
            <a:r>
              <a:rPr lang="ja-JP" altLang="en-US" u="sng" dirty="0" smtClean="0">
                <a:solidFill>
                  <a:srgbClr val="FF0000"/>
                </a:solidFill>
                <a:latin typeface="BIZ UDゴシック" panose="020B0400000000000000" pitchFamily="49" charset="-128"/>
                <a:ea typeface="BIZ UDゴシック" panose="020B0400000000000000" pitchFamily="49" charset="-128"/>
              </a:rPr>
              <a:t>支援</a:t>
            </a:r>
            <a:r>
              <a:rPr lang="ja-JP" altLang="en-US" dirty="0" smtClean="0">
                <a:latin typeface="BIZ UDゴシック" panose="020B0400000000000000" pitchFamily="49" charset="-128"/>
                <a:ea typeface="BIZ UDゴシック" panose="020B0400000000000000" pitchFamily="49" charset="-128"/>
              </a:rPr>
              <a:t>や、そのために子どもの行動を事実として記録し、教員同士が自分たちの言葉</a:t>
            </a:r>
            <a:endParaRPr lang="en-US" altLang="ja-JP" dirty="0" smtClean="0">
              <a:latin typeface="BIZ UDゴシック" panose="020B0400000000000000" pitchFamily="49" charset="-128"/>
              <a:ea typeface="BIZ UDゴシック" panose="020B0400000000000000" pitchFamily="49" charset="-128"/>
            </a:endParaRPr>
          </a:p>
          <a:p>
            <a:pPr>
              <a:lnSpc>
                <a:spcPts val="2100"/>
              </a:lnSpc>
            </a:pPr>
            <a:r>
              <a:rPr lang="ja-JP" altLang="en-US" dirty="0">
                <a:latin typeface="BIZ UDゴシック" panose="020B0400000000000000" pitchFamily="49" charset="-128"/>
                <a:ea typeface="BIZ UDゴシック" panose="020B0400000000000000" pitchFamily="49" charset="-128"/>
              </a:rPr>
              <a:t>　で語り合うことが重要</a:t>
            </a:r>
            <a:r>
              <a:rPr lang="ja-JP" altLang="ja-JP" dirty="0">
                <a:latin typeface="BIZ UDゴシック" panose="020B0400000000000000" pitchFamily="49" charset="-128"/>
                <a:ea typeface="BIZ UDゴシック" panose="020B0400000000000000" pitchFamily="49" charset="-128"/>
              </a:rPr>
              <a:t>。</a:t>
            </a:r>
            <a:endParaRPr lang="en-US" altLang="ja-JP" dirty="0">
              <a:latin typeface="BIZ UDゴシック" panose="020B0400000000000000" pitchFamily="49" charset="-128"/>
              <a:ea typeface="BIZ UDゴシック" panose="020B0400000000000000" pitchFamily="49" charset="-128"/>
            </a:endParaRPr>
          </a:p>
          <a:p>
            <a:pPr>
              <a:lnSpc>
                <a:spcPts val="1500"/>
              </a:lnSpc>
            </a:pP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smtClean="0">
                <a:latin typeface="BIZ UDゴシック" panose="020B0400000000000000" pitchFamily="49" charset="-128"/>
                <a:ea typeface="BIZ UDゴシック" panose="020B0400000000000000" pitchFamily="49" charset="-128"/>
              </a:rPr>
              <a:t>３</a:t>
            </a:r>
            <a:r>
              <a:rPr lang="ja-JP" altLang="en-US" dirty="0">
                <a:latin typeface="BIZ UDゴシック" panose="020B0400000000000000" pitchFamily="49" charset="-128"/>
                <a:ea typeface="BIZ UDゴシック" panose="020B0400000000000000" pitchFamily="49" charset="-128"/>
              </a:rPr>
              <a:t>　研修については特別支援教育に過度に焦点を絞るのではなく、</a:t>
            </a:r>
            <a:r>
              <a:rPr lang="ja-JP" altLang="en-US" u="sng" dirty="0">
                <a:solidFill>
                  <a:srgbClr val="FF0000"/>
                </a:solidFill>
                <a:latin typeface="BIZ UDゴシック" panose="020B0400000000000000" pitchFamily="49" charset="-128"/>
                <a:ea typeface="BIZ UDゴシック" panose="020B0400000000000000" pitchFamily="49" charset="-128"/>
              </a:rPr>
              <a:t>全ての子どもが安</a:t>
            </a:r>
            <a:endParaRPr lang="en-US" altLang="ja-JP" u="sng" dirty="0">
              <a:solidFill>
                <a:srgbClr val="FF0000"/>
              </a:solidFill>
              <a:latin typeface="BIZ UDゴシック" panose="020B0400000000000000" pitchFamily="49" charset="-128"/>
              <a:ea typeface="BIZ UDゴシック" panose="020B0400000000000000" pitchFamily="49" charset="-128"/>
            </a:endParaRPr>
          </a:p>
          <a:p>
            <a:pPr>
              <a:lnSpc>
                <a:spcPts val="2100"/>
              </a:lnSpc>
            </a:pPr>
            <a:r>
              <a:rPr lang="ja-JP" altLang="en-US" dirty="0">
                <a:solidFill>
                  <a:srgbClr val="FF0000"/>
                </a:solidFill>
                <a:latin typeface="BIZ UDゴシック" panose="020B0400000000000000" pitchFamily="49" charset="-128"/>
                <a:ea typeface="BIZ UDゴシック" panose="020B0400000000000000" pitchFamily="49" charset="-128"/>
              </a:rPr>
              <a:t>　</a:t>
            </a:r>
            <a:r>
              <a:rPr lang="ja-JP" altLang="en-US" u="sng" dirty="0">
                <a:solidFill>
                  <a:srgbClr val="FF0000"/>
                </a:solidFill>
                <a:latin typeface="BIZ UDゴシック" panose="020B0400000000000000" pitchFamily="49" charset="-128"/>
                <a:ea typeface="BIZ UDゴシック" panose="020B0400000000000000" pitchFamily="49" charset="-128"/>
              </a:rPr>
              <a:t>心して過ごせる学級経営力や多様な子どもに基礎的な学習内容をきちんと理解させ</a:t>
            </a:r>
            <a:endParaRPr lang="en-US" altLang="ja-JP" u="sng" dirty="0">
              <a:solidFill>
                <a:srgbClr val="FF0000"/>
              </a:solidFill>
              <a:latin typeface="BIZ UDゴシック" panose="020B0400000000000000" pitchFamily="49" charset="-128"/>
              <a:ea typeface="BIZ UDゴシック" panose="020B0400000000000000" pitchFamily="49" charset="-128"/>
            </a:endParaRPr>
          </a:p>
          <a:p>
            <a:pPr>
              <a:lnSpc>
                <a:spcPts val="2100"/>
              </a:lnSpc>
            </a:pPr>
            <a:r>
              <a:rPr lang="ja-JP" altLang="en-US" dirty="0">
                <a:solidFill>
                  <a:srgbClr val="FF0000"/>
                </a:solidFill>
                <a:latin typeface="BIZ UDゴシック" panose="020B0400000000000000" pitchFamily="49" charset="-128"/>
                <a:ea typeface="BIZ UDゴシック" panose="020B0400000000000000" pitchFamily="49" charset="-128"/>
              </a:rPr>
              <a:t>　</a:t>
            </a:r>
            <a:r>
              <a:rPr lang="ja-JP" altLang="en-US" u="sng" dirty="0" err="1">
                <a:solidFill>
                  <a:srgbClr val="FF0000"/>
                </a:solidFill>
                <a:latin typeface="BIZ UDゴシック" panose="020B0400000000000000" pitchFamily="49" charset="-128"/>
                <a:ea typeface="BIZ UDゴシック" panose="020B0400000000000000" pitchFamily="49" charset="-128"/>
              </a:rPr>
              <a:t>る</a:t>
            </a:r>
            <a:r>
              <a:rPr lang="ja-JP" altLang="en-US" u="sng" dirty="0">
                <a:solidFill>
                  <a:srgbClr val="FF0000"/>
                </a:solidFill>
                <a:latin typeface="BIZ UDゴシック" panose="020B0400000000000000" pitchFamily="49" charset="-128"/>
                <a:ea typeface="BIZ UDゴシック" panose="020B0400000000000000" pitchFamily="49" charset="-128"/>
              </a:rPr>
              <a:t>授業力</a:t>
            </a:r>
            <a:r>
              <a:rPr lang="ja-JP" altLang="en-US" dirty="0">
                <a:latin typeface="BIZ UDゴシック" panose="020B0400000000000000" pitchFamily="49" charset="-128"/>
                <a:ea typeface="BIZ UDゴシック" panose="020B0400000000000000" pitchFamily="49" charset="-128"/>
              </a:rPr>
              <a:t>を高める内容が重要</a:t>
            </a:r>
            <a:r>
              <a:rPr lang="ja-JP" altLang="ja-JP" dirty="0">
                <a:latin typeface="BIZ UDゴシック" panose="020B0400000000000000" pitchFamily="49" charset="-128"/>
                <a:ea typeface="BIZ UDゴシック" panose="020B0400000000000000" pitchFamily="49" charset="-128"/>
              </a:rPr>
              <a:t>。</a:t>
            </a:r>
            <a:endParaRPr lang="en-US" altLang="ja-JP" dirty="0">
              <a:latin typeface="BIZ UDゴシック" panose="020B0400000000000000" pitchFamily="49" charset="-128"/>
              <a:ea typeface="BIZ UDゴシック" panose="020B0400000000000000" pitchFamily="49" charset="-128"/>
            </a:endParaRPr>
          </a:p>
          <a:p>
            <a:pPr>
              <a:lnSpc>
                <a:spcPts val="1500"/>
              </a:lnSpc>
            </a:pP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smtClean="0">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　中学校における</a:t>
            </a:r>
            <a:r>
              <a:rPr lang="ja-JP" altLang="en-US" u="sng"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通級指導教室の設置が進んでいない</a:t>
            </a: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ことから、拠点校から教員が</a:t>
            </a:r>
            <a:endParaRPr lang="en-US" altLang="ja-JP"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2100"/>
              </a:lnSpc>
            </a:pP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　巡回するなど</a:t>
            </a:r>
            <a:r>
              <a:rPr lang="ja-JP" altLang="en-US" u="sng"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実施方法を工夫</a:t>
            </a: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し、中学校においても通級による指導を受けられるよ</a:t>
            </a:r>
            <a:endParaRPr lang="en-US" altLang="ja-JP"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2100"/>
              </a:lnSpc>
            </a:pP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dirty="0" err="1">
                <a:latin typeface="BIZ UDゴシック" panose="020B0400000000000000" pitchFamily="49" charset="-128"/>
                <a:ea typeface="BIZ UDゴシック" panose="020B0400000000000000" pitchFamily="49" charset="-128"/>
                <a:cs typeface="Times New Roman" panose="02020603050405020304" pitchFamily="18" charset="0"/>
              </a:rPr>
              <a:t>うに</a:t>
            </a: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することが必要。</a:t>
            </a:r>
            <a:endParaRPr lang="en-US" altLang="ja-JP"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500"/>
              </a:lnSpc>
            </a:pP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smtClean="0">
                <a:latin typeface="BIZ UDゴシック" panose="020B0400000000000000" pitchFamily="49" charset="-128"/>
                <a:ea typeface="BIZ UDゴシック" panose="020B0400000000000000" pitchFamily="49" charset="-128"/>
              </a:rPr>
              <a:t>５</a:t>
            </a:r>
            <a:r>
              <a:rPr lang="ja-JP" altLang="en-US" dirty="0">
                <a:latin typeface="BIZ UDゴシック" panose="020B0400000000000000" pitchFamily="49" charset="-128"/>
                <a:ea typeface="BIZ UDゴシック" panose="020B0400000000000000" pitchFamily="49" charset="-128"/>
              </a:rPr>
              <a:t>　多忙化している学校において、専門性向上に関わる取組を教員だけに任せること</a:t>
            </a: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a:latin typeface="BIZ UDゴシック" panose="020B0400000000000000" pitchFamily="49" charset="-128"/>
                <a:ea typeface="BIZ UDゴシック" panose="020B0400000000000000" pitchFamily="49" charset="-128"/>
              </a:rPr>
              <a:t>　は難しく、</a:t>
            </a:r>
            <a:r>
              <a:rPr lang="ja-JP" altLang="en-US" u="sng" dirty="0">
                <a:solidFill>
                  <a:srgbClr val="FF0000"/>
                </a:solidFill>
                <a:latin typeface="BIZ UDゴシック" panose="020B0400000000000000" pitchFamily="49" charset="-128"/>
                <a:ea typeface="BIZ UDゴシック" panose="020B0400000000000000" pitchFamily="49" charset="-128"/>
              </a:rPr>
              <a:t>特別支援教育の視点を踏まえた校内人事</a:t>
            </a:r>
            <a:r>
              <a:rPr lang="ja-JP" altLang="en-US" dirty="0">
                <a:latin typeface="BIZ UDゴシック" panose="020B0400000000000000" pitchFamily="49" charset="-128"/>
                <a:ea typeface="BIZ UDゴシック" panose="020B0400000000000000" pitchFamily="49" charset="-128"/>
              </a:rPr>
              <a:t>や分掌配置を行うための</a:t>
            </a:r>
            <a:r>
              <a:rPr lang="ja-JP" altLang="en-US" u="sng" dirty="0">
                <a:solidFill>
                  <a:srgbClr val="FF0000"/>
                </a:solidFill>
                <a:latin typeface="BIZ UDゴシック" panose="020B0400000000000000" pitchFamily="49" charset="-128"/>
                <a:ea typeface="BIZ UDゴシック" panose="020B0400000000000000" pitchFamily="49" charset="-128"/>
              </a:rPr>
              <a:t>行政に</a:t>
            </a:r>
            <a:endParaRPr lang="en-US" altLang="ja-JP" u="sng" dirty="0">
              <a:solidFill>
                <a:srgbClr val="FF0000"/>
              </a:solidFill>
              <a:latin typeface="BIZ UDゴシック" panose="020B0400000000000000" pitchFamily="49" charset="-128"/>
              <a:ea typeface="BIZ UDゴシック" panose="020B0400000000000000" pitchFamily="49" charset="-128"/>
            </a:endParaRPr>
          </a:p>
          <a:p>
            <a:pPr>
              <a:lnSpc>
                <a:spcPts val="2100"/>
              </a:lnSpc>
            </a:pPr>
            <a:r>
              <a:rPr lang="ja-JP" altLang="en-US" dirty="0">
                <a:solidFill>
                  <a:srgbClr val="FF0000"/>
                </a:solidFill>
                <a:latin typeface="BIZ UDゴシック" panose="020B0400000000000000" pitchFamily="49" charset="-128"/>
                <a:ea typeface="BIZ UDゴシック" panose="020B0400000000000000" pitchFamily="49" charset="-128"/>
              </a:rPr>
              <a:t>　</a:t>
            </a:r>
            <a:r>
              <a:rPr lang="ja-JP" altLang="en-US" u="sng" dirty="0">
                <a:solidFill>
                  <a:srgbClr val="FF0000"/>
                </a:solidFill>
                <a:latin typeface="BIZ UDゴシック" panose="020B0400000000000000" pitchFamily="49" charset="-128"/>
                <a:ea typeface="BIZ UDゴシック" panose="020B0400000000000000" pitchFamily="49" charset="-128"/>
              </a:rPr>
              <a:t>よる人事異動の工夫</a:t>
            </a:r>
            <a:r>
              <a:rPr lang="ja-JP" altLang="en-US" dirty="0">
                <a:latin typeface="BIZ UDゴシック" panose="020B0400000000000000" pitchFamily="49" charset="-128"/>
                <a:ea typeface="BIZ UDゴシック" panose="020B0400000000000000" pitchFamily="49" charset="-128"/>
              </a:rPr>
              <a:t>、</a:t>
            </a:r>
            <a:r>
              <a:rPr lang="ja-JP" altLang="en-US" u="sng" dirty="0">
                <a:solidFill>
                  <a:srgbClr val="FF0000"/>
                </a:solidFill>
                <a:latin typeface="BIZ UDゴシック" panose="020B0400000000000000" pitchFamily="49" charset="-128"/>
                <a:ea typeface="BIZ UDゴシック" panose="020B0400000000000000" pitchFamily="49" charset="-128"/>
              </a:rPr>
              <a:t>管理職による校内支援体制の整備</a:t>
            </a:r>
            <a:r>
              <a:rPr lang="ja-JP" altLang="en-US" dirty="0">
                <a:latin typeface="BIZ UDゴシック" panose="020B0400000000000000" pitchFamily="49" charset="-128"/>
                <a:ea typeface="BIZ UDゴシック" panose="020B0400000000000000" pitchFamily="49" charset="-128"/>
              </a:rPr>
              <a:t>、地域とつながるための保</a:t>
            </a:r>
            <a:endParaRPr lang="en-US" altLang="ja-JP" dirty="0">
              <a:latin typeface="BIZ UDゴシック" panose="020B0400000000000000" pitchFamily="49" charset="-128"/>
              <a:ea typeface="BIZ UDゴシック" panose="020B0400000000000000" pitchFamily="49" charset="-128"/>
            </a:endParaRPr>
          </a:p>
          <a:p>
            <a:pPr>
              <a:lnSpc>
                <a:spcPts val="2100"/>
              </a:lnSpc>
            </a:pPr>
            <a:r>
              <a:rPr lang="ja-JP" altLang="en-US" dirty="0">
                <a:latin typeface="BIZ UDゴシック" panose="020B0400000000000000" pitchFamily="49" charset="-128"/>
                <a:ea typeface="BIZ UDゴシック" panose="020B0400000000000000" pitchFamily="49" charset="-128"/>
              </a:rPr>
              <a:t>　健・福祉課との連携などが必要。</a:t>
            </a:r>
            <a:endParaRPr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005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2859"/>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62" spc="-129" dirty="0">
                <a:solidFill>
                  <a:schemeClr val="bg1"/>
                </a:solidFill>
                <a:latin typeface="HGS創英角ｺﾞｼｯｸUB" panose="020B0900000000000000" pitchFamily="50" charset="-128"/>
                <a:ea typeface="HGS創英角ｺﾞｼｯｸUB" panose="020B0900000000000000" pitchFamily="50" charset="-128"/>
              </a:rPr>
              <a:t>令和５年５月</a:t>
            </a:r>
            <a:r>
              <a:rPr kumimoji="1" lang="en-US" altLang="ja-JP" sz="1662" spc="-129" dirty="0">
                <a:solidFill>
                  <a:schemeClr val="bg1"/>
                </a:solidFill>
                <a:latin typeface="HGS創英角ｺﾞｼｯｸUB" panose="020B0900000000000000" pitchFamily="50" charset="-128"/>
                <a:ea typeface="HGS創英角ｺﾞｼｯｸUB" panose="020B0900000000000000" pitchFamily="50" charset="-128"/>
              </a:rPr>
              <a:t>31</a:t>
            </a:r>
            <a:r>
              <a:rPr kumimoji="1" lang="ja-JP" altLang="en-US" sz="1662" spc="-129" dirty="0">
                <a:solidFill>
                  <a:schemeClr val="bg1"/>
                </a:solidFill>
                <a:latin typeface="HGS創英角ｺﾞｼｯｸUB" panose="020B0900000000000000" pitchFamily="50" charset="-128"/>
                <a:ea typeface="HGS創英角ｺﾞｼｯｸUB" panose="020B0900000000000000" pitchFamily="50" charset="-128"/>
              </a:rPr>
              <a:t>日付け教特第</a:t>
            </a:r>
            <a:r>
              <a:rPr kumimoji="1" lang="en-US" altLang="ja-JP" sz="1662" spc="-129" dirty="0">
                <a:solidFill>
                  <a:schemeClr val="bg1"/>
                </a:solidFill>
                <a:latin typeface="HGS創英角ｺﾞｼｯｸUB" panose="020B0900000000000000" pitchFamily="50" charset="-128"/>
                <a:ea typeface="HGS創英角ｺﾞｼｯｸUB" panose="020B0900000000000000" pitchFamily="50" charset="-128"/>
              </a:rPr>
              <a:t>283</a:t>
            </a:r>
            <a:r>
              <a:rPr kumimoji="1" lang="ja-JP" altLang="en-US" sz="1662" spc="-129" dirty="0">
                <a:solidFill>
                  <a:schemeClr val="bg1"/>
                </a:solidFill>
                <a:latin typeface="HGS創英角ｺﾞｼｯｸUB" panose="020B0900000000000000" pitchFamily="50" charset="-128"/>
                <a:ea typeface="HGS創英角ｺﾞｼｯｸUB" panose="020B0900000000000000" pitchFamily="50" charset="-128"/>
              </a:rPr>
              <a:t>号「教員等の特別支援教育に関する専門性の向上について」（通知）</a:t>
            </a:r>
          </a:p>
        </p:txBody>
      </p:sp>
      <p:pic>
        <p:nvPicPr>
          <p:cNvPr id="5" name="図 4"/>
          <p:cNvPicPr>
            <a:picLocks noChangeAspect="1"/>
          </p:cNvPicPr>
          <p:nvPr/>
        </p:nvPicPr>
        <p:blipFill>
          <a:blip r:embed="rId2"/>
          <a:stretch>
            <a:fillRect/>
          </a:stretch>
        </p:blipFill>
        <p:spPr>
          <a:xfrm>
            <a:off x="288194" y="856409"/>
            <a:ext cx="4073988" cy="5596659"/>
          </a:xfrm>
          <a:prstGeom prst="rect">
            <a:avLst/>
          </a:prstGeom>
          <a:ln>
            <a:solidFill>
              <a:schemeClr val="tx1"/>
            </a:solidFill>
          </a:ln>
        </p:spPr>
      </p:pic>
      <p:pic>
        <p:nvPicPr>
          <p:cNvPr id="7" name="図 6"/>
          <p:cNvPicPr>
            <a:picLocks noChangeAspect="1"/>
          </p:cNvPicPr>
          <p:nvPr/>
        </p:nvPicPr>
        <p:blipFill>
          <a:blip r:embed="rId3"/>
          <a:stretch>
            <a:fillRect/>
          </a:stretch>
        </p:blipFill>
        <p:spPr>
          <a:xfrm>
            <a:off x="4721951" y="856409"/>
            <a:ext cx="4113757" cy="2719872"/>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4721951" y="3669629"/>
            <a:ext cx="4113757" cy="2829946"/>
          </a:xfrm>
          <a:prstGeom prst="rect">
            <a:avLst/>
          </a:prstGeom>
          <a:ln>
            <a:solidFill>
              <a:schemeClr val="tx1"/>
            </a:solidFill>
          </a:ln>
        </p:spPr>
      </p:pic>
      <p:sp>
        <p:nvSpPr>
          <p:cNvPr id="2" name="スライド番号プレースホルダー 1"/>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7</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84490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3985"/>
            <a:ext cx="9144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46" spc="-100" dirty="0">
                <a:solidFill>
                  <a:schemeClr val="bg1"/>
                </a:solidFill>
                <a:latin typeface="HGS創英角ｺﾞｼｯｸUB" panose="020B0900000000000000" pitchFamily="50" charset="-128"/>
                <a:ea typeface="HGS創英角ｺﾞｼｯｸUB" panose="020B0900000000000000" pitchFamily="50" charset="-128"/>
              </a:rPr>
              <a:t>令和５年７月</a:t>
            </a:r>
            <a:r>
              <a:rPr kumimoji="1" lang="en-US" altLang="ja-JP" sz="1846" spc="-100" dirty="0">
                <a:solidFill>
                  <a:schemeClr val="bg1"/>
                </a:solidFill>
                <a:latin typeface="HGS創英角ｺﾞｼｯｸUB" panose="020B0900000000000000" pitchFamily="50" charset="-128"/>
                <a:ea typeface="HGS創英角ｺﾞｼｯｸUB" panose="020B0900000000000000" pitchFamily="50" charset="-128"/>
              </a:rPr>
              <a:t>18</a:t>
            </a:r>
            <a:r>
              <a:rPr kumimoji="1" lang="ja-JP" altLang="en-US" sz="1846" spc="-100" dirty="0">
                <a:solidFill>
                  <a:schemeClr val="bg1"/>
                </a:solidFill>
                <a:latin typeface="HGS創英角ｺﾞｼｯｸUB" panose="020B0900000000000000" pitchFamily="50" charset="-128"/>
                <a:ea typeface="HGS創英角ｺﾞｼｯｸUB" panose="020B0900000000000000" pitchFamily="50" charset="-128"/>
              </a:rPr>
              <a:t>日付け教特第</a:t>
            </a:r>
            <a:r>
              <a:rPr kumimoji="1" lang="en-US" altLang="ja-JP" sz="1846" spc="-100" dirty="0">
                <a:solidFill>
                  <a:schemeClr val="bg1"/>
                </a:solidFill>
                <a:latin typeface="HGS創英角ｺﾞｼｯｸUB" panose="020B0900000000000000" pitchFamily="50" charset="-128"/>
                <a:ea typeface="HGS創英角ｺﾞｼｯｸUB" panose="020B0900000000000000" pitchFamily="50" charset="-128"/>
              </a:rPr>
              <a:t>514</a:t>
            </a:r>
            <a:r>
              <a:rPr kumimoji="1" lang="ja-JP" altLang="en-US" sz="1846" spc="-100" dirty="0">
                <a:solidFill>
                  <a:schemeClr val="bg1"/>
                </a:solidFill>
                <a:latin typeface="HGS創英角ｺﾞｼｯｸUB" panose="020B0900000000000000" pitchFamily="50" charset="-128"/>
                <a:ea typeface="HGS創英角ｺﾞｼｯｸUB" panose="020B0900000000000000" pitchFamily="50" charset="-128"/>
              </a:rPr>
              <a:t>号「障がいのある子どもの教育支援について」（通知）</a:t>
            </a:r>
          </a:p>
        </p:txBody>
      </p:sp>
      <p:pic>
        <p:nvPicPr>
          <p:cNvPr id="5" name="図 4"/>
          <p:cNvPicPr>
            <a:picLocks noChangeAspect="1"/>
          </p:cNvPicPr>
          <p:nvPr/>
        </p:nvPicPr>
        <p:blipFill>
          <a:blip r:embed="rId2"/>
          <a:stretch>
            <a:fillRect/>
          </a:stretch>
        </p:blipFill>
        <p:spPr>
          <a:xfrm>
            <a:off x="273220" y="833719"/>
            <a:ext cx="4132678" cy="5597084"/>
          </a:xfrm>
          <a:prstGeom prst="rect">
            <a:avLst/>
          </a:prstGeom>
          <a:ln>
            <a:solidFill>
              <a:schemeClr val="tx1"/>
            </a:solidFill>
          </a:ln>
        </p:spPr>
      </p:pic>
      <p:pic>
        <p:nvPicPr>
          <p:cNvPr id="6" name="図 5"/>
          <p:cNvPicPr>
            <a:picLocks noChangeAspect="1"/>
          </p:cNvPicPr>
          <p:nvPr/>
        </p:nvPicPr>
        <p:blipFill>
          <a:blip r:embed="rId3"/>
          <a:stretch>
            <a:fillRect/>
          </a:stretch>
        </p:blipFill>
        <p:spPr>
          <a:xfrm>
            <a:off x="4572000" y="833719"/>
            <a:ext cx="4307786" cy="5597084"/>
          </a:xfrm>
          <a:prstGeom prst="rect">
            <a:avLst/>
          </a:prstGeom>
          <a:ln>
            <a:solidFill>
              <a:schemeClr val="tx1"/>
            </a:solidFill>
          </a:ln>
        </p:spPr>
      </p:pic>
      <p:sp>
        <p:nvSpPr>
          <p:cNvPr id="2" name="スライド番号プレースホルダー 1"/>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8</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5653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684CC-FA96-46C4-D743-CEED1ECD1EF1}"/>
              </a:ext>
            </a:extLst>
          </p:cNvPr>
          <p:cNvSpPr/>
          <p:nvPr/>
        </p:nvSpPr>
        <p:spPr>
          <a:xfrm>
            <a:off x="0" y="10960"/>
            <a:ext cx="9144000" cy="46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第１回　管理</a:t>
            </a:r>
            <a:r>
              <a:rPr kumimoji="1" lang="ja-JP" altLang="en-US" sz="2400" dirty="0">
                <a:solidFill>
                  <a:schemeClr val="bg1"/>
                </a:solidFill>
                <a:latin typeface="HGS創英角ｺﾞｼｯｸUB" panose="020B0900000000000000" pitchFamily="50" charset="-128"/>
                <a:ea typeface="HGS創英角ｺﾞｼｯｸUB" panose="020B0900000000000000" pitchFamily="50" charset="-128"/>
              </a:rPr>
              <a:t>職のための特別支援教育に関する研修会</a:t>
            </a:r>
          </a:p>
        </p:txBody>
      </p:sp>
      <p:sp>
        <p:nvSpPr>
          <p:cNvPr id="5" name="テキスト ボックス 4"/>
          <p:cNvSpPr txBox="1"/>
          <p:nvPr/>
        </p:nvSpPr>
        <p:spPr>
          <a:xfrm>
            <a:off x="853031" y="790195"/>
            <a:ext cx="7437938" cy="774058"/>
          </a:xfrm>
          <a:prstGeom prst="rect">
            <a:avLst/>
          </a:prstGeom>
          <a:solidFill>
            <a:schemeClr val="accent6">
              <a:lumMod val="20000"/>
              <a:lumOff val="80000"/>
            </a:schemeClr>
          </a:solidFill>
          <a:ln>
            <a:solidFill>
              <a:schemeClr val="accent6"/>
            </a:solidFill>
          </a:ln>
        </p:spPr>
        <p:txBody>
          <a:bodyPr wrap="square" rtlCol="0">
            <a:spAutoFit/>
          </a:bodyPr>
          <a:lstStyle/>
          <a:p>
            <a:r>
              <a:rPr kumimoji="1" lang="ja-JP" altLang="en-US" sz="2215" dirty="0">
                <a:latin typeface="UD デジタル 教科書体 NK-B" panose="02020700000000000000" pitchFamily="18" charset="-128"/>
                <a:ea typeface="UD デジタル 教科書体 NK-B" panose="02020700000000000000" pitchFamily="18" charset="-128"/>
              </a:rPr>
              <a:t>講演　特別支援教育の充実について</a:t>
            </a:r>
            <a:endParaRPr kumimoji="1" lang="en-US" altLang="ja-JP" sz="2215" dirty="0">
              <a:latin typeface="UD デジタル 教科書体 NK-B" panose="02020700000000000000" pitchFamily="18" charset="-128"/>
              <a:ea typeface="UD デジタル 教科書体 NK-B" panose="02020700000000000000" pitchFamily="18" charset="-128"/>
            </a:endParaRPr>
          </a:p>
          <a:p>
            <a:r>
              <a:rPr kumimoji="1" lang="ja-JP" altLang="en-US" sz="2215" dirty="0">
                <a:latin typeface="UD デジタル 教科書体 NK-B" panose="02020700000000000000" pitchFamily="18" charset="-128"/>
                <a:ea typeface="UD デジタル 教科書体 NK-B" panose="02020700000000000000" pitchFamily="18" charset="-128"/>
              </a:rPr>
              <a:t>講師　生　方　　　裕　氏</a:t>
            </a:r>
            <a:r>
              <a:rPr kumimoji="1" lang="ja-JP" altLang="en-US" sz="1292" dirty="0">
                <a:latin typeface="UD デジタル 教科書体 NK-B" panose="02020700000000000000" pitchFamily="18" charset="-128"/>
                <a:ea typeface="UD デジタル 教科書体 NK-B" panose="02020700000000000000" pitchFamily="18" charset="-128"/>
              </a:rPr>
              <a:t>（文部科学省初等中等教育局特別支援教育課企画官）</a:t>
            </a:r>
            <a:r>
              <a:rPr kumimoji="1" lang="ja-JP" altLang="en-US" sz="2000" dirty="0">
                <a:latin typeface="UD デジタル 教科書体 NK-B" panose="02020700000000000000" pitchFamily="18" charset="-128"/>
                <a:ea typeface="UD デジタル 教科書体 NK-B" panose="02020700000000000000" pitchFamily="18" charset="-128"/>
              </a:rPr>
              <a:t>　　　</a:t>
            </a:r>
          </a:p>
        </p:txBody>
      </p:sp>
      <p:sp>
        <p:nvSpPr>
          <p:cNvPr id="8" name="テキスト ボックス 7"/>
          <p:cNvSpPr txBox="1"/>
          <p:nvPr/>
        </p:nvSpPr>
        <p:spPr>
          <a:xfrm>
            <a:off x="194646" y="1569619"/>
            <a:ext cx="8949354" cy="774251"/>
          </a:xfrm>
          <a:prstGeom prst="rect">
            <a:avLst/>
          </a:prstGeom>
          <a:noFill/>
        </p:spPr>
        <p:txBody>
          <a:bodyPr wrap="square" rtlCol="0">
            <a:spAutoFit/>
          </a:bodyPr>
          <a:lstStyle/>
          <a:p>
            <a:r>
              <a:rPr lang="ja-JP" altLang="en-US" sz="1477" dirty="0">
                <a:latin typeface="BIZ UDゴシック" panose="020B0400000000000000" pitchFamily="49" charset="-128"/>
                <a:ea typeface="BIZ UDゴシック" panose="020B0400000000000000" pitchFamily="49" charset="-128"/>
              </a:rPr>
              <a:t>日　時　　令和５年（</a:t>
            </a:r>
            <a:r>
              <a:rPr lang="en-US" altLang="ja-JP" sz="1477" dirty="0">
                <a:latin typeface="BIZ UDゴシック" panose="020B0400000000000000" pitchFamily="49" charset="-128"/>
                <a:ea typeface="BIZ UDゴシック" panose="020B0400000000000000" pitchFamily="49" charset="-128"/>
              </a:rPr>
              <a:t>2023</a:t>
            </a:r>
            <a:r>
              <a:rPr lang="ja-JP" altLang="en-US" sz="1477" dirty="0">
                <a:latin typeface="BIZ UDゴシック" panose="020B0400000000000000" pitchFamily="49" charset="-128"/>
                <a:ea typeface="BIZ UDゴシック" panose="020B0400000000000000" pitchFamily="49" charset="-128"/>
              </a:rPr>
              <a:t>年）７月</a:t>
            </a:r>
            <a:r>
              <a:rPr lang="en-US" altLang="ja-JP" sz="1477" dirty="0">
                <a:latin typeface="BIZ UDゴシック" panose="020B0400000000000000" pitchFamily="49" charset="-128"/>
                <a:ea typeface="BIZ UDゴシック" panose="020B0400000000000000" pitchFamily="49" charset="-128"/>
              </a:rPr>
              <a:t>19</a:t>
            </a:r>
            <a:r>
              <a:rPr lang="ja-JP" altLang="en-US" sz="1477" dirty="0">
                <a:latin typeface="BIZ UDゴシック" panose="020B0400000000000000" pitchFamily="49" charset="-128"/>
                <a:ea typeface="BIZ UDゴシック" panose="020B0400000000000000" pitchFamily="49" charset="-128"/>
              </a:rPr>
              <a:t>日（水）９：</a:t>
            </a:r>
            <a:r>
              <a:rPr lang="en-US" altLang="ja-JP" sz="1477" dirty="0">
                <a:latin typeface="BIZ UDゴシック" panose="020B0400000000000000" pitchFamily="49" charset="-128"/>
                <a:ea typeface="BIZ UDゴシック" panose="020B0400000000000000" pitchFamily="49" charset="-128"/>
              </a:rPr>
              <a:t>50</a:t>
            </a:r>
            <a:r>
              <a:rPr lang="ja-JP" altLang="en-US" sz="1477" dirty="0">
                <a:latin typeface="BIZ UDゴシック" panose="020B0400000000000000" pitchFamily="49" charset="-128"/>
                <a:ea typeface="BIZ UDゴシック" panose="020B0400000000000000" pitchFamily="49" charset="-128"/>
              </a:rPr>
              <a:t>～</a:t>
            </a:r>
            <a:r>
              <a:rPr lang="en-US" altLang="ja-JP" sz="1477" dirty="0">
                <a:latin typeface="BIZ UDゴシック" panose="020B0400000000000000" pitchFamily="49" charset="-128"/>
                <a:ea typeface="BIZ UDゴシック" panose="020B0400000000000000" pitchFamily="49" charset="-128"/>
              </a:rPr>
              <a:t>11</a:t>
            </a:r>
            <a:r>
              <a:rPr lang="ja-JP" altLang="en-US" sz="1477" dirty="0">
                <a:latin typeface="BIZ UDゴシック" panose="020B0400000000000000" pitchFamily="49" charset="-128"/>
                <a:ea typeface="BIZ UDゴシック" panose="020B0400000000000000" pitchFamily="49" charset="-128"/>
              </a:rPr>
              <a:t>：</a:t>
            </a:r>
            <a:r>
              <a:rPr lang="en-US" altLang="ja-JP" sz="1477" dirty="0">
                <a:latin typeface="BIZ UDゴシック" panose="020B0400000000000000" pitchFamily="49" charset="-128"/>
                <a:ea typeface="BIZ UDゴシック" panose="020B0400000000000000" pitchFamily="49" charset="-128"/>
              </a:rPr>
              <a:t>30</a:t>
            </a:r>
          </a:p>
          <a:p>
            <a:r>
              <a:rPr lang="ja-JP" altLang="en-US" sz="1477" dirty="0">
                <a:latin typeface="BIZ UDゴシック" panose="020B0400000000000000" pitchFamily="49" charset="-128"/>
                <a:ea typeface="BIZ UDゴシック" panose="020B0400000000000000" pitchFamily="49" charset="-128"/>
              </a:rPr>
              <a:t>方　法　　集合及び</a:t>
            </a:r>
            <a:r>
              <a:rPr lang="en-US" altLang="ja-JP" sz="1477" dirty="0">
                <a:latin typeface="BIZ UDゴシック" panose="020B0400000000000000" pitchFamily="49" charset="-128"/>
                <a:ea typeface="BIZ UDゴシック" panose="020B0400000000000000" pitchFamily="49" charset="-128"/>
              </a:rPr>
              <a:t>Web</a:t>
            </a:r>
            <a:r>
              <a:rPr lang="ja-JP" altLang="en-US" sz="1477" dirty="0">
                <a:latin typeface="BIZ UDゴシック" panose="020B0400000000000000" pitchFamily="49" charset="-128"/>
                <a:ea typeface="BIZ UDゴシック" panose="020B0400000000000000" pitchFamily="49" charset="-128"/>
              </a:rPr>
              <a:t>会議システム（</a:t>
            </a:r>
            <a:r>
              <a:rPr lang="en-US" altLang="ja-JP" sz="1477" dirty="0">
                <a:latin typeface="BIZ UDゴシック" panose="020B0400000000000000" pitchFamily="49" charset="-128"/>
                <a:ea typeface="BIZ UDゴシック" panose="020B0400000000000000" pitchFamily="49" charset="-128"/>
              </a:rPr>
              <a:t>Zoom</a:t>
            </a:r>
            <a:r>
              <a:rPr lang="ja-JP" altLang="en-US" sz="1477" dirty="0">
                <a:latin typeface="BIZ UDゴシック" panose="020B0400000000000000" pitchFamily="49" charset="-128"/>
                <a:ea typeface="BIZ UDゴシック" panose="020B0400000000000000" pitchFamily="49" charset="-128"/>
              </a:rPr>
              <a:t>）　　　　　　　　　　　　　</a:t>
            </a:r>
            <a:r>
              <a:rPr lang="en-US" altLang="ja-JP" sz="1477" dirty="0">
                <a:latin typeface="BIZ UDゴシック" panose="020B0400000000000000" pitchFamily="49" charset="-128"/>
                <a:ea typeface="BIZ UDゴシック" panose="020B0400000000000000" pitchFamily="49" charset="-128"/>
              </a:rPr>
              <a:t>※</a:t>
            </a:r>
            <a:r>
              <a:rPr lang="ja-JP" altLang="en-US" sz="1477" dirty="0">
                <a:latin typeface="BIZ UDゴシック" panose="020B0400000000000000" pitchFamily="49" charset="-128"/>
                <a:ea typeface="BIZ UDゴシック" panose="020B0400000000000000" pitchFamily="49" charset="-128"/>
              </a:rPr>
              <a:t>オンデマンド視聴数</a:t>
            </a:r>
            <a:endParaRPr lang="en-US" altLang="ja-JP" sz="1477" dirty="0">
              <a:latin typeface="BIZ UDゴシック" panose="020B0400000000000000" pitchFamily="49" charset="-128"/>
              <a:ea typeface="BIZ UDゴシック" panose="020B0400000000000000" pitchFamily="49" charset="-128"/>
            </a:endParaRPr>
          </a:p>
          <a:p>
            <a:r>
              <a:rPr lang="ja-JP" altLang="en-US" sz="1477" dirty="0">
                <a:latin typeface="BIZ UDゴシック" panose="020B0400000000000000" pitchFamily="49" charset="-128"/>
                <a:ea typeface="BIZ UDゴシック" panose="020B0400000000000000" pitchFamily="49" charset="-128"/>
              </a:rPr>
              <a:t>参加者　　</a:t>
            </a:r>
            <a:r>
              <a:rPr lang="en-US" altLang="ja-JP" sz="1477" b="1" dirty="0">
                <a:latin typeface="ＤＦ特太ゴシック体" panose="020B0509000000000000" pitchFamily="49" charset="-128"/>
                <a:ea typeface="ＤＦ特太ゴシック体" panose="020B0509000000000000" pitchFamily="49" charset="-128"/>
              </a:rPr>
              <a:t>922</a:t>
            </a:r>
            <a:r>
              <a:rPr lang="ja-JP" altLang="en-US" sz="1477" b="1" dirty="0">
                <a:latin typeface="ＤＦ特太ゴシック体" panose="020B0509000000000000" pitchFamily="49" charset="-128"/>
                <a:ea typeface="ＤＦ特太ゴシック体" panose="020B0509000000000000" pitchFamily="49" charset="-128"/>
              </a:rPr>
              <a:t>名</a:t>
            </a:r>
            <a:r>
              <a:rPr lang="ja-JP" altLang="en-US" sz="1477" dirty="0">
                <a:latin typeface="BIZ UDゴシック" panose="020B0400000000000000" pitchFamily="49" charset="-128"/>
                <a:ea typeface="BIZ UDゴシック" panose="020B0400000000000000" pitchFamily="49" charset="-128"/>
              </a:rPr>
              <a:t>（小：</a:t>
            </a:r>
            <a:r>
              <a:rPr lang="en-US" altLang="ja-JP" sz="1477" dirty="0">
                <a:latin typeface="BIZ UDゴシック" panose="020B0400000000000000" pitchFamily="49" charset="-128"/>
                <a:ea typeface="BIZ UDゴシック" panose="020B0400000000000000" pitchFamily="49" charset="-128"/>
              </a:rPr>
              <a:t>467</a:t>
            </a:r>
            <a:r>
              <a:rPr lang="ja-JP" altLang="en-US" sz="1477" dirty="0">
                <a:latin typeface="BIZ UDゴシック" panose="020B0400000000000000" pitchFamily="49" charset="-128"/>
                <a:ea typeface="BIZ UDゴシック" panose="020B0400000000000000" pitchFamily="49" charset="-128"/>
              </a:rPr>
              <a:t>名、中：</a:t>
            </a:r>
            <a:r>
              <a:rPr lang="en-US" altLang="ja-JP" sz="1477" dirty="0">
                <a:latin typeface="BIZ UDゴシック" panose="020B0400000000000000" pitchFamily="49" charset="-128"/>
                <a:ea typeface="BIZ UDゴシック" panose="020B0400000000000000" pitchFamily="49" charset="-128"/>
              </a:rPr>
              <a:t>263</a:t>
            </a:r>
            <a:r>
              <a:rPr lang="ja-JP" altLang="en-US" sz="1477" dirty="0">
                <a:latin typeface="BIZ UDゴシック" panose="020B0400000000000000" pitchFamily="49" charset="-128"/>
                <a:ea typeface="BIZ UDゴシック" panose="020B0400000000000000" pitchFamily="49" charset="-128"/>
              </a:rPr>
              <a:t>名、高：</a:t>
            </a:r>
            <a:r>
              <a:rPr lang="en-US" altLang="ja-JP" sz="1477" dirty="0">
                <a:latin typeface="BIZ UDゴシック" panose="020B0400000000000000" pitchFamily="49" charset="-128"/>
                <a:ea typeface="BIZ UDゴシック" panose="020B0400000000000000" pitchFamily="49" charset="-128"/>
              </a:rPr>
              <a:t>100</a:t>
            </a:r>
            <a:r>
              <a:rPr lang="ja-JP" altLang="en-US" sz="1477" dirty="0">
                <a:latin typeface="BIZ UDゴシック" panose="020B0400000000000000" pitchFamily="49" charset="-128"/>
                <a:ea typeface="BIZ UDゴシック" panose="020B0400000000000000" pitchFamily="49" charset="-128"/>
              </a:rPr>
              <a:t>名、その他：</a:t>
            </a:r>
            <a:r>
              <a:rPr lang="en-US" altLang="ja-JP" sz="1477" dirty="0">
                <a:latin typeface="BIZ UDゴシック" panose="020B0400000000000000" pitchFamily="49" charset="-128"/>
                <a:ea typeface="BIZ UDゴシック" panose="020B0400000000000000" pitchFamily="49" charset="-128"/>
              </a:rPr>
              <a:t>92</a:t>
            </a:r>
            <a:r>
              <a:rPr lang="ja-JP" altLang="en-US" sz="1477" dirty="0">
                <a:latin typeface="BIZ UDゴシック" panose="020B0400000000000000" pitchFamily="49" charset="-128"/>
                <a:ea typeface="BIZ UDゴシック" panose="020B0400000000000000" pitchFamily="49" charset="-128"/>
              </a:rPr>
              <a:t>名）　　　</a:t>
            </a:r>
            <a:r>
              <a:rPr lang="en-US" altLang="ja-JP" sz="1477" dirty="0" smtClean="0">
                <a:latin typeface="BIZ UDゴシック" panose="020B0400000000000000" pitchFamily="49" charset="-128"/>
                <a:ea typeface="BIZ UDゴシック" panose="020B0400000000000000" pitchFamily="49" charset="-128"/>
              </a:rPr>
              <a:t>1,235</a:t>
            </a:r>
            <a:r>
              <a:rPr lang="ja-JP" altLang="en-US" sz="1477" dirty="0" smtClean="0">
                <a:latin typeface="BIZ UDゴシック" panose="020B0400000000000000" pitchFamily="49" charset="-128"/>
                <a:ea typeface="BIZ UDゴシック" panose="020B0400000000000000" pitchFamily="49" charset="-128"/>
              </a:rPr>
              <a:t>件（３月４日</a:t>
            </a:r>
            <a:r>
              <a:rPr lang="ja-JP" altLang="en-US" sz="1477" dirty="0">
                <a:latin typeface="BIZ UDゴシック" panose="020B0400000000000000" pitchFamily="49" charset="-128"/>
                <a:ea typeface="BIZ UDゴシック" panose="020B0400000000000000" pitchFamily="49" charset="-128"/>
              </a:rPr>
              <a:t>現在）</a:t>
            </a:r>
          </a:p>
        </p:txBody>
      </p:sp>
      <p:sp>
        <p:nvSpPr>
          <p:cNvPr id="7" name="テキスト ボックス 6"/>
          <p:cNvSpPr txBox="1"/>
          <p:nvPr/>
        </p:nvSpPr>
        <p:spPr>
          <a:xfrm>
            <a:off x="230562" y="2372611"/>
            <a:ext cx="8688953" cy="3729226"/>
          </a:xfrm>
          <a:prstGeom prst="rect">
            <a:avLst/>
          </a:prstGeom>
          <a:noFill/>
          <a:ln>
            <a:solidFill>
              <a:schemeClr val="accent5"/>
            </a:solidFill>
          </a:ln>
        </p:spPr>
        <p:txBody>
          <a:bodyPr wrap="square" rtlCol="0">
            <a:spAutoFit/>
          </a:bodyPr>
          <a:lstStyle/>
          <a:p>
            <a:pPr marL="187574" indent="-187574"/>
            <a:r>
              <a:rPr kumimoji="1" lang="en-US" altLang="ja-JP" sz="1477" dirty="0">
                <a:latin typeface="BIZ UDゴシック" panose="020B0400000000000000" pitchFamily="49" charset="-128"/>
                <a:ea typeface="BIZ UDゴシック" panose="020B0400000000000000" pitchFamily="49" charset="-128"/>
              </a:rPr>
              <a:t>【</a:t>
            </a:r>
            <a:r>
              <a:rPr kumimoji="1" lang="ja-JP" altLang="en-US" sz="1477" dirty="0">
                <a:latin typeface="BIZ UDゴシック" panose="020B0400000000000000" pitchFamily="49" charset="-128"/>
                <a:ea typeface="BIZ UDゴシック" panose="020B0400000000000000" pitchFamily="49" charset="-128"/>
              </a:rPr>
              <a:t>参加者の感想等</a:t>
            </a:r>
            <a:r>
              <a:rPr kumimoji="1" lang="en-US" altLang="ja-JP" sz="1477" dirty="0">
                <a:latin typeface="BIZ UDゴシック" panose="020B0400000000000000" pitchFamily="49" charset="-128"/>
                <a:ea typeface="BIZ UDゴシック" panose="020B0400000000000000" pitchFamily="49" charset="-128"/>
              </a:rPr>
              <a:t>】</a:t>
            </a:r>
          </a:p>
          <a:p>
            <a:pPr marL="187574" indent="-187574"/>
            <a:r>
              <a:rPr kumimoji="1" lang="ja-JP" altLang="en-US" sz="1477" dirty="0">
                <a:latin typeface="BIZ UDゴシック" panose="020B0400000000000000" pitchFamily="49" charset="-128"/>
                <a:ea typeface="BIZ UDゴシック" panose="020B0400000000000000" pitchFamily="49" charset="-128"/>
              </a:rPr>
              <a:t>○　教頭やコーディネーターと連携し、校内体制等について再確認、再検討の資料としたい。本校にも特別支援学級があるので、通常級の教職員による授業参観や、学習指導の経験などに取り組んでいきたい。（小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特性がある子などを通級→特別支援学級とつなげて考えやすいですが、「通常の学級でできる支援をまず考えること」という言葉が印象的でした。職場でも投げかけ、わかる授業や手立てを具体的に考えていきたいです。（小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校内体制の見直し、生徒本人の困り感や保護者からの相談を受けた適切な支援のあり方と学びの場の設定について、アセスメントを充実したいと考えています。（中学校長）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通常の学級で学んでいる生徒の発達障害などの状況を把握し、必要な支援を指導者間で共有できるよう校内体制を機能させたい。（中学校長）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本日の御講演内容を校内管理職や主任等と共有し、特別な教育的支援を必要とする生徒への具体的な支援の在り方について検討していきたいと思っております。特に、医療的ケア児への支援については、今後増えていくことが予想されることから、事前の体制づくりに生かしていきたいです。（高校校長）</a:t>
            </a:r>
            <a:endParaRPr kumimoji="1" lang="en-US" altLang="ja-JP" sz="1477" dirty="0">
              <a:latin typeface="BIZ UDゴシック" panose="020B0400000000000000" pitchFamily="49" charset="-128"/>
              <a:ea typeface="BIZ UDゴシック" panose="020B0400000000000000" pitchFamily="49" charset="-128"/>
            </a:endParaRPr>
          </a:p>
          <a:p>
            <a:pPr marL="187574" indent="-187574"/>
            <a:r>
              <a:rPr kumimoji="1" lang="ja-JP" altLang="en-US" sz="1477" dirty="0">
                <a:latin typeface="BIZ UDゴシック" panose="020B0400000000000000" pitchFamily="49" charset="-128"/>
                <a:ea typeface="BIZ UDゴシック" panose="020B0400000000000000" pitchFamily="49" charset="-128"/>
              </a:rPr>
              <a:t>○　校内支援体制の充実に向け内規を見直し、校内委員会の機能強化を図る。（高校校長）</a:t>
            </a:r>
            <a:endParaRPr kumimoji="1" lang="en-US" altLang="ja-JP" sz="1477"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a:xfrm>
            <a:off x="7086600" y="6520962"/>
            <a:ext cx="2057400" cy="337038"/>
          </a:xfrm>
        </p:spPr>
        <p:txBody>
          <a:bodyPr/>
          <a:lstStyle/>
          <a:p>
            <a:fld id="{01FE2A66-7E69-456B-BA4C-9C3C1324E385}" type="slidenum">
              <a:rPr kumimoji="1" lang="ja-JP" altLang="en-US" smtClean="0">
                <a:solidFill>
                  <a:schemeClr val="tx1"/>
                </a:solidFill>
                <a:latin typeface="BIZ UDゴシック" panose="020B0400000000000000" pitchFamily="49" charset="-128"/>
                <a:ea typeface="BIZ UDゴシック" panose="020B0400000000000000" pitchFamily="49" charset="-128"/>
              </a:rPr>
              <a:t>9</a:t>
            </a:fld>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pic>
        <p:nvPicPr>
          <p:cNvPr id="9" name="図 8"/>
          <p:cNvPicPr/>
          <p:nvPr/>
        </p:nvPicPr>
        <p:blipFill>
          <a:blip r:embed="rId2" cstate="print">
            <a:extLst>
              <a:ext uri="{28A0092B-C50C-407E-A947-70E740481C1C}">
                <a14:useLocalDpi xmlns:a14="http://schemas.microsoft.com/office/drawing/2010/main" val="0"/>
              </a:ext>
            </a:extLst>
          </a:blip>
          <a:stretch>
            <a:fillRect/>
          </a:stretch>
        </p:blipFill>
        <p:spPr>
          <a:xfrm>
            <a:off x="7690094" y="558602"/>
            <a:ext cx="1201749" cy="1237244"/>
          </a:xfrm>
          <a:prstGeom prst="rect">
            <a:avLst/>
          </a:prstGeom>
        </p:spPr>
      </p:pic>
    </p:spTree>
    <p:extLst>
      <p:ext uri="{BB962C8B-B14F-4D97-AF65-F5344CB8AC3E}">
        <p14:creationId xmlns:p14="http://schemas.microsoft.com/office/powerpoint/2010/main" val="927664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2624</TotalTime>
  <Words>5277</Words>
  <Application>Microsoft Office PowerPoint</Application>
  <PresentationFormat>画面に合わせる (4:3)</PresentationFormat>
  <Paragraphs>369</Paragraphs>
  <Slides>23</Slides>
  <Notes>1</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23</vt:i4>
      </vt:variant>
    </vt:vector>
  </HeadingPairs>
  <TitlesOfParts>
    <vt:vector size="43" baseType="lpstr">
      <vt:lpstr>BIZ UDゴシック</vt:lpstr>
      <vt:lpstr>ＤＦ特太ゴシック体</vt:lpstr>
      <vt:lpstr>HGP創英角ﾎﾟｯﾌﾟ体</vt:lpstr>
      <vt:lpstr>HGS創英角ｺﾞｼｯｸUB</vt:lpstr>
      <vt:lpstr>HGS創英角ﾎﾟｯﾌﾟ体</vt:lpstr>
      <vt:lpstr>HGｺﾞｼｯｸE</vt:lpstr>
      <vt:lpstr>HG丸ｺﾞｼｯｸM-PRO</vt:lpstr>
      <vt:lpstr>HG創英角ｺﾞｼｯｸUB</vt:lpstr>
      <vt:lpstr>ＭＳ ゴシック</vt:lpstr>
      <vt:lpstr>UD デジタル 教科書体 NK-B</vt:lpstr>
      <vt:lpstr>UD デジタル 教科書体 NP-B</vt:lpstr>
      <vt:lpstr>UD デジタル 教科書体 NP-R</vt:lpstr>
      <vt:lpstr>メイリオ</vt:lpstr>
      <vt:lpstr>游ゴシック</vt:lpstr>
      <vt:lpstr>游ゴシック Light</vt:lpstr>
      <vt:lpstr>Arial</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令和５年11月17日付け通知教特第1012号（通知） 小・中学校の管理職のための特別支援教育ハンドブック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山内＿功</dc:creator>
  <cp:lastModifiedBy>福田＿雄基</cp:lastModifiedBy>
  <cp:revision>107</cp:revision>
  <cp:lastPrinted>2024-03-12T04:50:02Z</cp:lastPrinted>
  <dcterms:created xsi:type="dcterms:W3CDTF">2023-11-15T23:50:00Z</dcterms:created>
  <dcterms:modified xsi:type="dcterms:W3CDTF">2024-03-14T02:09:07Z</dcterms:modified>
</cp:coreProperties>
</file>