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13" r:id="rId2"/>
  </p:sldMasterIdLst>
  <p:sldIdLst>
    <p:sldId id="277" r:id="rId3"/>
    <p:sldId id="270" r:id="rId4"/>
    <p:sldId id="272" r:id="rId5"/>
    <p:sldId id="273" r:id="rId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FFCC"/>
    <a:srgbClr val="00FFFF"/>
    <a:srgbClr val="E5FFE5"/>
    <a:srgbClr val="CCFFCC"/>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89" autoAdjust="0"/>
    <p:restoredTop sz="93971" autoAdjust="0"/>
  </p:normalViewPr>
  <p:slideViewPr>
    <p:cSldViewPr snapToGrid="0">
      <p:cViewPr varScale="1">
        <p:scale>
          <a:sx n="68" d="100"/>
          <a:sy n="68" d="100"/>
        </p:scale>
        <p:origin x="62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073260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705023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256923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9171" y="-8468"/>
            <a:ext cx="9935592"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224812" y="2404534"/>
            <a:ext cx="6312279" cy="1646302"/>
          </a:xfrm>
        </p:spPr>
        <p:txBody>
          <a:bodyPr anchor="b">
            <a:noAutofit/>
          </a:bodyPr>
          <a:lstStyle>
            <a:lvl1pPr algn="r">
              <a:defRPr sz="5400">
                <a:solidFill>
                  <a:schemeClr val="accent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24812" y="4050835"/>
            <a:ext cx="631227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658349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9292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60399" y="2700869"/>
            <a:ext cx="6876691" cy="1826581"/>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0399" y="4527448"/>
            <a:ext cx="6876691"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5329120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90" cy="1320800"/>
          </a:xfr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60401" y="2160589"/>
            <a:ext cx="3345451"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191637" y="2160590"/>
            <a:ext cx="3345453"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25960629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89" cy="1320800"/>
          </a:xfrm>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0399" y="2160983"/>
            <a:ext cx="334822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60399" y="2737247"/>
            <a:ext cx="3348228"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188860" y="2160983"/>
            <a:ext cx="334822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188860" y="2737247"/>
            <a:ext cx="3348228"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6688142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60399" y="609600"/>
            <a:ext cx="6876690" cy="1320800"/>
          </a:xfrm>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960744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41711824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0399" y="1498604"/>
            <a:ext cx="3022697" cy="1278466"/>
          </a:xfrm>
        </p:spPr>
        <p:txBody>
          <a:bodyPr anchor="b">
            <a:normAutofit/>
          </a:bodyPr>
          <a:lstStyle>
            <a:lvl1pPr>
              <a:defRPr sz="20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68882" y="514926"/>
            <a:ext cx="3668207" cy="552643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60399" y="2777069"/>
            <a:ext cx="3022697"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363543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284247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0399" y="4800600"/>
            <a:ext cx="6876690"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660399" y="609600"/>
            <a:ext cx="6876690"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660399" y="5367338"/>
            <a:ext cx="6876690"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4941626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60400" y="609600"/>
            <a:ext cx="6876690" cy="3403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0400" y="4470400"/>
            <a:ext cx="6876690"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1927456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839459" y="609600"/>
            <a:ext cx="6578197"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1192830" y="3632200"/>
            <a:ext cx="58714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60399" y="4470400"/>
            <a:ext cx="687669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
        <p:nvSpPr>
          <p:cNvPr id="24" name="TextBox 23"/>
          <p:cNvSpPr txBox="1"/>
          <p:nvPr/>
        </p:nvSpPr>
        <p:spPr>
          <a:xfrm>
            <a:off x="522937" y="790378"/>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310008" y="2886556"/>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873314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60399" y="1931988"/>
            <a:ext cx="6876691" cy="2595460"/>
          </a:xfrm>
        </p:spPr>
        <p:txBody>
          <a:bodyPr anchor="b">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0399" y="4527448"/>
            <a:ext cx="6876691"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2187179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839459" y="609600"/>
            <a:ext cx="6578197"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60397" y="4013200"/>
            <a:ext cx="6876692"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60399" y="4527448"/>
            <a:ext cx="687669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
        <p:nvSpPr>
          <p:cNvPr id="24" name="TextBox 23"/>
          <p:cNvSpPr txBox="1"/>
          <p:nvPr/>
        </p:nvSpPr>
        <p:spPr>
          <a:xfrm>
            <a:off x="522937" y="790378"/>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7310008" y="2886556"/>
            <a:ext cx="49542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39133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67169" y="609600"/>
            <a:ext cx="6869920"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60397" y="4013200"/>
            <a:ext cx="6876692"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60399" y="4527448"/>
            <a:ext cx="687669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16945449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7866915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75421" y="609601"/>
            <a:ext cx="1060380" cy="5251451"/>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60399" y="609601"/>
            <a:ext cx="5627945" cy="5251451"/>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571550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9097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541540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1680998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1970648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594047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353517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680D2B7-2CDA-4FCB-A834-8565AFFA8CD2}" type="datetimeFigureOut">
              <a:rPr kumimoji="1" lang="ja-JP" altLang="en-US" smtClean="0"/>
              <a:t>2024/5/31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107490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155481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9172" y="-8468"/>
            <a:ext cx="9935593"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60400" y="609600"/>
            <a:ext cx="6876689" cy="132080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0399" y="2160590"/>
            <a:ext cx="6876690" cy="38807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5855696" y="6041364"/>
            <a:ext cx="741143"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680D2B7-2CDA-4FCB-A834-8565AFFA8CD2}" type="datetimeFigureOut">
              <a:rPr kumimoji="1" lang="ja-JP" altLang="en-US" smtClean="0"/>
              <a:t>2024/5/31</a:t>
            </a:fld>
            <a:endParaRPr kumimoji="1" lang="ja-JP" altLang="en-US"/>
          </a:p>
        </p:txBody>
      </p:sp>
      <p:sp>
        <p:nvSpPr>
          <p:cNvPr id="5" name="Footer Placeholder 4"/>
          <p:cNvSpPr>
            <a:spLocks noGrp="1"/>
          </p:cNvSpPr>
          <p:nvPr>
            <p:ph type="ftr" sz="quarter" idx="3"/>
          </p:nvPr>
        </p:nvSpPr>
        <p:spPr>
          <a:xfrm>
            <a:off x="660399" y="6041364"/>
            <a:ext cx="5008221"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81732" y="6041364"/>
            <a:ext cx="555358" cy="365125"/>
          </a:xfrm>
          <a:prstGeom prst="rect">
            <a:avLst/>
          </a:prstGeom>
        </p:spPr>
        <p:txBody>
          <a:bodyPr vert="horz" lIns="91440" tIns="45720" rIns="91440" bIns="45720" rtlCol="0" anchor="ctr"/>
          <a:lstStyle>
            <a:lvl1pPr algn="r">
              <a:defRPr sz="900">
                <a:solidFill>
                  <a:schemeClr val="accent1"/>
                </a:solidFill>
              </a:defRPr>
            </a:lvl1pPr>
          </a:lstStyle>
          <a:p>
            <a:fld id="{65E6BF21-7519-4435-8F13-3A1E95C8AC4E}" type="slidenum">
              <a:rPr kumimoji="1" lang="ja-JP" altLang="en-US" smtClean="0"/>
              <a:t>‹#›</a:t>
            </a:fld>
            <a:endParaRPr kumimoji="1" lang="ja-JP" altLang="en-US"/>
          </a:p>
        </p:txBody>
      </p:sp>
    </p:spTree>
    <p:extLst>
      <p:ext uri="{BB962C8B-B14F-4D97-AF65-F5344CB8AC3E}">
        <p14:creationId xmlns:p14="http://schemas.microsoft.com/office/powerpoint/2010/main" val="183388008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994908" y="2899118"/>
            <a:ext cx="8188808" cy="6226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3200" b="1" u="sng" dirty="0" smtClean="0">
                <a:solidFill>
                  <a:schemeClr val="tx1"/>
                </a:solidFill>
                <a:latin typeface="游ゴシック" panose="020B0400000000000000" pitchFamily="50" charset="-128"/>
                <a:ea typeface="游ゴシック" panose="020B0400000000000000" pitchFamily="50" charset="-128"/>
              </a:rPr>
              <a:t>新たな</a:t>
            </a:r>
            <a:r>
              <a:rPr kumimoji="1" lang="ja-JP" altLang="en-US" sz="3200" b="1" u="sng" dirty="0" err="1" smtClean="0">
                <a:solidFill>
                  <a:schemeClr val="tx1"/>
                </a:solidFill>
                <a:latin typeface="游ゴシック" panose="020B0400000000000000" pitchFamily="50" charset="-128"/>
                <a:ea typeface="游ゴシック" panose="020B0400000000000000" pitchFamily="50" charset="-128"/>
              </a:rPr>
              <a:t>障がい</a:t>
            </a:r>
            <a:r>
              <a:rPr kumimoji="1" lang="ja-JP" altLang="en-US" sz="3200" b="1" u="sng" dirty="0" smtClean="0">
                <a:solidFill>
                  <a:schemeClr val="tx1"/>
                </a:solidFill>
                <a:latin typeface="游ゴシック" panose="020B0400000000000000" pitchFamily="50" charset="-128"/>
                <a:ea typeface="游ゴシック" panose="020B0400000000000000" pitchFamily="50" charset="-128"/>
              </a:rPr>
              <a:t>福祉計画の策定概要に</a:t>
            </a:r>
            <a:r>
              <a:rPr kumimoji="1" lang="ja-JP" altLang="en-US" sz="3200" b="1" u="sng" dirty="0" smtClean="0">
                <a:solidFill>
                  <a:schemeClr val="tx1"/>
                </a:solidFill>
                <a:latin typeface="游ゴシック" panose="020B0400000000000000" pitchFamily="50" charset="-128"/>
                <a:ea typeface="游ゴシック" panose="020B0400000000000000" pitchFamily="50" charset="-128"/>
              </a:rPr>
              <a:t>ついて</a:t>
            </a:r>
            <a:endParaRPr kumimoji="1" lang="en-US" altLang="ja-JP" sz="3200" b="1" u="sng" dirty="0" smtClean="0">
              <a:solidFill>
                <a:schemeClr val="tx1"/>
              </a:solidFill>
              <a:latin typeface="游ゴシック" panose="020B0400000000000000" pitchFamily="50" charset="-128"/>
              <a:ea typeface="游ゴシック" panose="020B0400000000000000" pitchFamily="50" charset="-128"/>
            </a:endParaRPr>
          </a:p>
        </p:txBody>
      </p:sp>
      <p:sp>
        <p:nvSpPr>
          <p:cNvPr id="3" name="角丸四角形 2"/>
          <p:cNvSpPr/>
          <p:nvPr/>
        </p:nvSpPr>
        <p:spPr>
          <a:xfrm>
            <a:off x="5594466" y="6249614"/>
            <a:ext cx="4311534" cy="60838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err="1" smtClean="0">
                <a:solidFill>
                  <a:schemeClr val="tx1"/>
                </a:solidFill>
                <a:latin typeface="游ゴシック" panose="020B0400000000000000" pitchFamily="50" charset="-128"/>
                <a:ea typeface="游ゴシック" panose="020B0400000000000000" pitchFamily="50" charset="-128"/>
              </a:rPr>
              <a:t>北海道保健福祉部福祉局障がい</a:t>
            </a:r>
            <a:r>
              <a:rPr kumimoji="1" lang="ja-JP" altLang="en-US" sz="1400" b="1" dirty="0" smtClean="0">
                <a:solidFill>
                  <a:schemeClr val="tx1"/>
                </a:solidFill>
                <a:latin typeface="游ゴシック" panose="020B0400000000000000" pitchFamily="50" charset="-128"/>
                <a:ea typeface="游ゴシック" panose="020B0400000000000000" pitchFamily="50" charset="-128"/>
              </a:rPr>
              <a:t>者保健福祉課</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4" name="正方形/長方形 3"/>
          <p:cNvSpPr/>
          <p:nvPr/>
        </p:nvSpPr>
        <p:spPr>
          <a:xfrm>
            <a:off x="8774545" y="211604"/>
            <a:ext cx="818342" cy="378599"/>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游ゴシック" panose="020B0400000000000000" pitchFamily="50" charset="-128"/>
                <a:ea typeface="游ゴシック" panose="020B0400000000000000" pitchFamily="50" charset="-128"/>
              </a:rPr>
              <a:t>資料１</a:t>
            </a:r>
            <a:endParaRPr kumimoji="1" lang="ja-JP" altLang="en-US" sz="1200" dirty="0">
              <a:solidFill>
                <a:schemeClr val="tx1"/>
              </a:solidFill>
              <a:latin typeface="游ゴシック" panose="020B0400000000000000" pitchFamily="50" charset="-128"/>
              <a:ea typeface="游ゴシック" panose="020B0400000000000000" pitchFamily="50" charset="-128"/>
            </a:endParaRPr>
          </a:p>
        </p:txBody>
      </p:sp>
      <p:sp>
        <p:nvSpPr>
          <p:cNvPr id="6" name="正方形/長方形 5"/>
          <p:cNvSpPr/>
          <p:nvPr/>
        </p:nvSpPr>
        <p:spPr>
          <a:xfrm>
            <a:off x="0" y="963892"/>
            <a:ext cx="9906000" cy="4526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000" b="1" dirty="0" smtClean="0">
                <a:solidFill>
                  <a:schemeClr val="tx1"/>
                </a:solidFill>
                <a:latin typeface="游ゴシック" panose="020B0400000000000000" pitchFamily="50" charset="-128"/>
                <a:ea typeface="游ゴシック" panose="020B0400000000000000" pitchFamily="50" charset="-128"/>
              </a:rPr>
              <a:t>～　</a:t>
            </a:r>
            <a:r>
              <a:rPr kumimoji="1" lang="ja-JP" altLang="en-US" sz="2000" b="1" dirty="0" err="1" smtClean="0">
                <a:solidFill>
                  <a:schemeClr val="tx1"/>
                </a:solidFill>
                <a:latin typeface="游ゴシック" panose="020B0400000000000000" pitchFamily="50" charset="-128"/>
                <a:ea typeface="游ゴシック" panose="020B0400000000000000" pitchFamily="50" charset="-128"/>
              </a:rPr>
              <a:t>障がい</a:t>
            </a:r>
            <a:r>
              <a:rPr kumimoji="1" lang="ja-JP" altLang="en-US" sz="2000" b="1" dirty="0" smtClean="0">
                <a:solidFill>
                  <a:schemeClr val="tx1"/>
                </a:solidFill>
                <a:latin typeface="游ゴシック" panose="020B0400000000000000" pitchFamily="50" charset="-128"/>
                <a:ea typeface="游ゴシック" panose="020B0400000000000000" pitchFamily="50" charset="-128"/>
              </a:rPr>
              <a:t>福祉計画の概要と発達障がいへの支援に関する今後の取組について ～</a:t>
            </a:r>
            <a:endParaRPr kumimoji="1" lang="en-US" altLang="ja-JP" sz="3200" dirty="0" smtClean="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060485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08065" y="57804"/>
            <a:ext cx="9597637" cy="214564"/>
          </a:xfrm>
          <a:prstGeom prst="round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rPr>
              <a:t>新たな</a:t>
            </a:r>
            <a:r>
              <a:rPr kumimoji="1" lang="ja-JP" altLang="en-US" sz="1400" b="1" dirty="0" err="1" smtClean="0">
                <a:solidFill>
                  <a:schemeClr val="bg1"/>
                </a:solidFill>
              </a:rPr>
              <a:t>障がい</a:t>
            </a:r>
            <a:r>
              <a:rPr kumimoji="1" lang="ja-JP" altLang="en-US" sz="1400" b="1" dirty="0" smtClean="0">
                <a:solidFill>
                  <a:schemeClr val="bg1"/>
                </a:solidFill>
              </a:rPr>
              <a:t>福祉計画について①（合同会議 関連分）</a:t>
            </a:r>
            <a:endParaRPr kumimoji="1" lang="ja-JP" altLang="en-US" sz="1400" dirty="0"/>
          </a:p>
        </p:txBody>
      </p:sp>
      <p:sp>
        <p:nvSpPr>
          <p:cNvPr id="42" name="正方形/長方形 41"/>
          <p:cNvSpPr/>
          <p:nvPr/>
        </p:nvSpPr>
        <p:spPr>
          <a:xfrm>
            <a:off x="108065" y="326461"/>
            <a:ext cx="9597636" cy="264732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endParaRPr kumimoji="1" lang="en-US" altLang="ja-JP" sz="900" dirty="0">
              <a:solidFill>
                <a:schemeClr val="tx1"/>
              </a:solidFill>
            </a:endParaRPr>
          </a:p>
          <a:p>
            <a:r>
              <a:rPr kumimoji="1" lang="en-US" altLang="ja-JP" sz="1200" dirty="0" smtClean="0">
                <a:solidFill>
                  <a:schemeClr val="tx1"/>
                </a:solidFill>
                <a:latin typeface="+mn-ea"/>
              </a:rPr>
              <a:t>【</a:t>
            </a:r>
            <a:r>
              <a:rPr kumimoji="1" lang="ja-JP" altLang="en-US" sz="1200" dirty="0" smtClean="0">
                <a:solidFill>
                  <a:schemeClr val="tx1"/>
                </a:solidFill>
                <a:latin typeface="+mn-ea"/>
              </a:rPr>
              <a:t>目的</a:t>
            </a:r>
            <a:r>
              <a:rPr kumimoji="1" lang="en-US" altLang="ja-JP" sz="1200" dirty="0" smtClean="0">
                <a:solidFill>
                  <a:schemeClr val="tx1"/>
                </a:solidFill>
                <a:latin typeface="+mn-ea"/>
              </a:rPr>
              <a:t>】</a:t>
            </a:r>
          </a:p>
          <a:p>
            <a:r>
              <a:rPr kumimoji="1" lang="ja-JP" altLang="en-US" sz="1200" dirty="0" smtClean="0">
                <a:solidFill>
                  <a:schemeClr val="tx1"/>
                </a:solidFill>
                <a:latin typeface="+mn-ea"/>
              </a:rPr>
              <a:t>・障が</a:t>
            </a:r>
            <a:r>
              <a:rPr kumimoji="1" lang="ja-JP" altLang="en-US" sz="1200" dirty="0">
                <a:solidFill>
                  <a:schemeClr val="tx1"/>
                </a:solidFill>
                <a:latin typeface="+mn-ea"/>
              </a:rPr>
              <a:t>いのある</a:t>
            </a:r>
            <a:r>
              <a:rPr kumimoji="1" lang="ja-JP" altLang="en-US" sz="1200" dirty="0" smtClean="0">
                <a:solidFill>
                  <a:schemeClr val="tx1"/>
                </a:solidFill>
                <a:latin typeface="+mn-ea"/>
              </a:rPr>
              <a:t>人を主体と</a:t>
            </a:r>
            <a:r>
              <a:rPr kumimoji="1" lang="ja-JP" altLang="en-US" sz="1200" dirty="0">
                <a:solidFill>
                  <a:schemeClr val="tx1"/>
                </a:solidFill>
                <a:latin typeface="+mn-ea"/>
              </a:rPr>
              <a:t>した</a:t>
            </a:r>
            <a:r>
              <a:rPr kumimoji="1" lang="ja-JP" altLang="en-US" sz="1200" dirty="0" smtClean="0">
                <a:solidFill>
                  <a:schemeClr val="tx1"/>
                </a:solidFill>
                <a:latin typeface="+mn-ea"/>
              </a:rPr>
              <a:t>支援体制づくり</a:t>
            </a:r>
            <a:r>
              <a:rPr kumimoji="1" lang="ja-JP" altLang="en-US" sz="1200" dirty="0">
                <a:solidFill>
                  <a:schemeClr val="tx1"/>
                </a:solidFill>
                <a:latin typeface="+mn-ea"/>
              </a:rPr>
              <a:t>を</a:t>
            </a:r>
            <a:r>
              <a:rPr kumimoji="1" lang="ja-JP" altLang="en-US" sz="1200" dirty="0" smtClean="0">
                <a:solidFill>
                  <a:schemeClr val="tx1"/>
                </a:solidFill>
                <a:latin typeface="+mn-ea"/>
              </a:rPr>
              <a:t>進め</a:t>
            </a:r>
            <a:r>
              <a:rPr kumimoji="1" lang="ja-JP" altLang="en-US" sz="1200" dirty="0">
                <a:solidFill>
                  <a:schemeClr val="tx1"/>
                </a:solidFill>
                <a:latin typeface="+mn-ea"/>
              </a:rPr>
              <a:t>、</a:t>
            </a:r>
            <a:r>
              <a:rPr kumimoji="1" lang="ja-JP" altLang="en-US" sz="1200" dirty="0" smtClean="0">
                <a:solidFill>
                  <a:schemeClr val="tx1"/>
                </a:solidFill>
                <a:latin typeface="+mn-ea"/>
              </a:rPr>
              <a:t>本人が希望する暮らし</a:t>
            </a:r>
            <a:r>
              <a:rPr kumimoji="1" lang="ja-JP" altLang="en-US" sz="1200" dirty="0">
                <a:solidFill>
                  <a:schemeClr val="tx1"/>
                </a:solidFill>
                <a:latin typeface="+mn-ea"/>
              </a:rPr>
              <a:t>の</a:t>
            </a:r>
            <a:r>
              <a:rPr kumimoji="1" lang="ja-JP" altLang="en-US" sz="1200" dirty="0" smtClean="0">
                <a:solidFill>
                  <a:schemeClr val="tx1"/>
                </a:solidFill>
                <a:latin typeface="+mn-ea"/>
              </a:rPr>
              <a:t>実現、意欲や</a:t>
            </a:r>
            <a:r>
              <a:rPr kumimoji="1" lang="ja-JP" altLang="en-US" sz="1200" dirty="0" err="1" smtClean="0">
                <a:solidFill>
                  <a:schemeClr val="tx1"/>
                </a:solidFill>
                <a:latin typeface="+mn-ea"/>
              </a:rPr>
              <a:t>障がい</a:t>
            </a:r>
            <a:r>
              <a:rPr kumimoji="1" lang="ja-JP" altLang="en-US" sz="1200" dirty="0" smtClean="0">
                <a:solidFill>
                  <a:schemeClr val="tx1"/>
                </a:solidFill>
                <a:latin typeface="+mn-ea"/>
              </a:rPr>
              <a:t>特性に応じた地域活動が保障される</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社会づくり</a:t>
            </a:r>
            <a:r>
              <a:rPr kumimoji="1" lang="ja-JP" altLang="en-US" sz="1200" dirty="0">
                <a:solidFill>
                  <a:schemeClr val="tx1"/>
                </a:solidFill>
                <a:latin typeface="+mn-ea"/>
              </a:rPr>
              <a:t>を</a:t>
            </a:r>
            <a:r>
              <a:rPr kumimoji="1" lang="ja-JP" altLang="en-US" sz="1200" dirty="0" smtClean="0">
                <a:solidFill>
                  <a:schemeClr val="tx1"/>
                </a:solidFill>
                <a:latin typeface="+mn-ea"/>
              </a:rPr>
              <a:t>推進して</a:t>
            </a:r>
            <a:r>
              <a:rPr kumimoji="1" lang="ja-JP" altLang="en-US" sz="1200" dirty="0">
                <a:solidFill>
                  <a:schemeClr val="tx1"/>
                </a:solidFill>
                <a:latin typeface="+mn-ea"/>
              </a:rPr>
              <a:t>いくため、「</a:t>
            </a:r>
            <a:r>
              <a:rPr kumimoji="1" lang="ja-JP" altLang="en-US" sz="1200" dirty="0" smtClean="0">
                <a:solidFill>
                  <a:schemeClr val="tx1"/>
                </a:solidFill>
                <a:latin typeface="+mn-ea"/>
              </a:rPr>
              <a:t>希望する</a:t>
            </a:r>
            <a:r>
              <a:rPr kumimoji="1" lang="ja-JP" altLang="en-US" sz="1200" dirty="0">
                <a:solidFill>
                  <a:schemeClr val="tx1"/>
                </a:solidFill>
                <a:latin typeface="+mn-ea"/>
              </a:rPr>
              <a:t>すべての</a:t>
            </a:r>
            <a:r>
              <a:rPr kumimoji="1" lang="ja-JP" altLang="en-US" sz="1200" dirty="0" smtClean="0">
                <a:solidFill>
                  <a:schemeClr val="tx1"/>
                </a:solidFill>
                <a:latin typeface="+mn-ea"/>
              </a:rPr>
              <a:t>障がい者が安心して地域で暮らせる社会づくり</a:t>
            </a:r>
            <a:r>
              <a:rPr kumimoji="1" lang="ja-JP" altLang="en-US" sz="1200" dirty="0">
                <a:solidFill>
                  <a:schemeClr val="tx1"/>
                </a:solidFill>
                <a:latin typeface="+mn-ea"/>
              </a:rPr>
              <a:t>」を</a:t>
            </a:r>
            <a:r>
              <a:rPr kumimoji="1" lang="ja-JP" altLang="en-US" sz="1200" dirty="0" smtClean="0">
                <a:solidFill>
                  <a:schemeClr val="tx1"/>
                </a:solidFill>
                <a:latin typeface="+mn-ea"/>
              </a:rPr>
              <a:t>基本テーマ</a:t>
            </a:r>
            <a:r>
              <a:rPr kumimoji="1" lang="ja-JP" altLang="en-US" sz="1200" dirty="0">
                <a:solidFill>
                  <a:schemeClr val="tx1"/>
                </a:solidFill>
                <a:latin typeface="+mn-ea"/>
              </a:rPr>
              <a:t>として</a:t>
            </a:r>
            <a:r>
              <a:rPr kumimoji="1" lang="ja-JP" altLang="en-US" sz="1200" dirty="0" smtClean="0">
                <a:solidFill>
                  <a:schemeClr val="tx1"/>
                </a:solidFill>
                <a:latin typeface="+mn-ea"/>
              </a:rPr>
              <a:t>目指す</a:t>
            </a:r>
            <a:endParaRPr kumimoji="1" lang="en-US" altLang="ja-JP" sz="1200" dirty="0" smtClean="0">
              <a:solidFill>
                <a:schemeClr val="tx1"/>
              </a:solidFill>
              <a:latin typeface="+mn-ea"/>
            </a:endParaRPr>
          </a:p>
          <a:p>
            <a:endParaRPr kumimoji="1" lang="en-US" altLang="ja-JP" sz="1200" dirty="0">
              <a:solidFill>
                <a:schemeClr val="tx1"/>
              </a:solidFill>
              <a:latin typeface="+mn-ea"/>
            </a:endParaRPr>
          </a:p>
          <a:p>
            <a:r>
              <a:rPr kumimoji="1" lang="en-US" altLang="ja-JP" sz="1200" dirty="0" smtClean="0">
                <a:solidFill>
                  <a:schemeClr val="tx1"/>
                </a:solidFill>
                <a:latin typeface="+mn-ea"/>
              </a:rPr>
              <a:t>【</a:t>
            </a:r>
            <a:r>
              <a:rPr kumimoji="1" lang="ja-JP" altLang="en-US" sz="1200" dirty="0" smtClean="0">
                <a:solidFill>
                  <a:schemeClr val="tx1"/>
                </a:solidFill>
                <a:latin typeface="+mn-ea"/>
              </a:rPr>
              <a:t>位置づけ</a:t>
            </a:r>
            <a:r>
              <a:rPr kumimoji="1" lang="en-US" altLang="ja-JP" sz="1200" dirty="0" smtClean="0">
                <a:solidFill>
                  <a:schemeClr val="tx1"/>
                </a:solidFill>
                <a:latin typeface="+mn-ea"/>
              </a:rPr>
              <a:t>】</a:t>
            </a:r>
          </a:p>
          <a:p>
            <a:r>
              <a:rPr kumimoji="1" lang="ja-JP" altLang="en-US" sz="1200" dirty="0">
                <a:solidFill>
                  <a:schemeClr val="tx1"/>
                </a:solidFill>
                <a:latin typeface="+mn-ea"/>
              </a:rPr>
              <a:t>・</a:t>
            </a:r>
            <a:r>
              <a:rPr kumimoji="1" lang="ja-JP" altLang="en-US" sz="1200" dirty="0" smtClean="0">
                <a:solidFill>
                  <a:schemeClr val="tx1"/>
                </a:solidFill>
                <a:latin typeface="+mn-ea"/>
              </a:rPr>
              <a:t>障害者基本法第</a:t>
            </a:r>
            <a:r>
              <a:rPr kumimoji="1" lang="en-US" altLang="ja-JP" sz="1200" dirty="0" smtClean="0">
                <a:solidFill>
                  <a:schemeClr val="tx1"/>
                </a:solidFill>
                <a:latin typeface="+mn-ea"/>
              </a:rPr>
              <a:t>11</a:t>
            </a:r>
            <a:r>
              <a:rPr kumimoji="1" lang="ja-JP" altLang="en-US" sz="1200" dirty="0" smtClean="0">
                <a:solidFill>
                  <a:schemeClr val="tx1"/>
                </a:solidFill>
                <a:latin typeface="+mn-ea"/>
              </a:rPr>
              <a:t>条第</a:t>
            </a:r>
            <a:r>
              <a:rPr kumimoji="1" lang="en-US" altLang="ja-JP" sz="1200" dirty="0" smtClean="0">
                <a:solidFill>
                  <a:schemeClr val="tx1"/>
                </a:solidFill>
                <a:latin typeface="+mn-ea"/>
              </a:rPr>
              <a:t>2</a:t>
            </a:r>
            <a:r>
              <a:rPr kumimoji="1" lang="ja-JP" altLang="en-US" sz="1200" dirty="0" smtClean="0">
                <a:solidFill>
                  <a:schemeClr val="tx1"/>
                </a:solidFill>
                <a:latin typeface="+mn-ea"/>
              </a:rPr>
              <a:t>項に基づく</a:t>
            </a:r>
            <a:r>
              <a:rPr kumimoji="1" lang="ja-JP" altLang="en-US" sz="1200" dirty="0">
                <a:solidFill>
                  <a:schemeClr val="tx1"/>
                </a:solidFill>
                <a:latin typeface="+mn-ea"/>
              </a:rPr>
              <a:t>「</a:t>
            </a:r>
            <a:r>
              <a:rPr kumimoji="1" lang="ja-JP" altLang="en-US" sz="1200" dirty="0" smtClean="0">
                <a:solidFill>
                  <a:schemeClr val="tx1"/>
                </a:solidFill>
                <a:latin typeface="+mn-ea"/>
              </a:rPr>
              <a:t>都道府県障害者計画」</a:t>
            </a:r>
            <a:r>
              <a:rPr kumimoji="1" lang="ja-JP" altLang="en-US" sz="1200" dirty="0">
                <a:solidFill>
                  <a:schemeClr val="tx1"/>
                </a:solidFill>
                <a:latin typeface="+mn-ea"/>
              </a:rPr>
              <a:t>であり、</a:t>
            </a:r>
            <a:r>
              <a:rPr kumimoji="1" lang="ja-JP" altLang="en-US" sz="1200" dirty="0" smtClean="0">
                <a:solidFill>
                  <a:schemeClr val="tx1"/>
                </a:solidFill>
                <a:latin typeface="+mn-ea"/>
              </a:rPr>
              <a:t>北海道地域福祉支援計画の施策別計画</a:t>
            </a:r>
            <a:endParaRPr kumimoji="1" lang="en-US" altLang="ja-JP" sz="1200" dirty="0">
              <a:solidFill>
                <a:schemeClr val="tx1"/>
              </a:solidFill>
              <a:latin typeface="+mn-ea"/>
            </a:endParaRPr>
          </a:p>
          <a:p>
            <a:r>
              <a:rPr kumimoji="1" lang="ja-JP" altLang="en-US" sz="1200" dirty="0">
                <a:solidFill>
                  <a:schemeClr val="tx1"/>
                </a:solidFill>
                <a:latin typeface="+mn-ea"/>
              </a:rPr>
              <a:t>・</a:t>
            </a:r>
            <a:r>
              <a:rPr kumimoji="1" lang="ja-JP" altLang="en-US" sz="1200" dirty="0" smtClean="0">
                <a:solidFill>
                  <a:schemeClr val="tx1"/>
                </a:solidFill>
                <a:latin typeface="+mn-ea"/>
              </a:rPr>
              <a:t>障害者総合支援法第</a:t>
            </a:r>
            <a:r>
              <a:rPr kumimoji="1" lang="en-US" altLang="ja-JP" sz="1200" dirty="0" smtClean="0">
                <a:solidFill>
                  <a:schemeClr val="tx1"/>
                </a:solidFill>
                <a:latin typeface="+mn-ea"/>
              </a:rPr>
              <a:t>89</a:t>
            </a:r>
            <a:r>
              <a:rPr kumimoji="1" lang="ja-JP" altLang="en-US" sz="1200" dirty="0" smtClean="0">
                <a:solidFill>
                  <a:schemeClr val="tx1"/>
                </a:solidFill>
                <a:latin typeface="+mn-ea"/>
              </a:rPr>
              <a:t>条第</a:t>
            </a:r>
            <a:r>
              <a:rPr kumimoji="1" lang="ja-JP" altLang="en-US" sz="1200" dirty="0">
                <a:solidFill>
                  <a:schemeClr val="tx1"/>
                </a:solidFill>
                <a:latin typeface="+mn-ea"/>
              </a:rPr>
              <a:t>１</a:t>
            </a:r>
            <a:r>
              <a:rPr kumimoji="1" lang="ja-JP" altLang="en-US" sz="1200" dirty="0" smtClean="0">
                <a:solidFill>
                  <a:schemeClr val="tx1"/>
                </a:solidFill>
                <a:latin typeface="+mn-ea"/>
              </a:rPr>
              <a:t>項に基づく都道府県障害福祉計画</a:t>
            </a:r>
            <a:endParaRPr kumimoji="1" lang="en-US" altLang="ja-JP" sz="1200" dirty="0">
              <a:solidFill>
                <a:schemeClr val="tx1"/>
              </a:solidFill>
              <a:latin typeface="+mn-ea"/>
            </a:endParaRPr>
          </a:p>
          <a:p>
            <a:r>
              <a:rPr kumimoji="1" lang="ja-JP" altLang="en-US" sz="1200" dirty="0">
                <a:solidFill>
                  <a:schemeClr val="tx1"/>
                </a:solidFill>
                <a:latin typeface="+mn-ea"/>
              </a:rPr>
              <a:t>・</a:t>
            </a:r>
            <a:r>
              <a:rPr kumimoji="1" lang="ja-JP" altLang="en-US" sz="1200" dirty="0" smtClean="0">
                <a:solidFill>
                  <a:schemeClr val="tx1"/>
                </a:solidFill>
                <a:latin typeface="+mn-ea"/>
              </a:rPr>
              <a:t>児童福祉法第</a:t>
            </a:r>
            <a:r>
              <a:rPr kumimoji="1" lang="en-US" altLang="ja-JP" sz="1200" dirty="0" smtClean="0">
                <a:solidFill>
                  <a:schemeClr val="tx1"/>
                </a:solidFill>
                <a:latin typeface="+mn-ea"/>
              </a:rPr>
              <a:t>33</a:t>
            </a:r>
            <a:r>
              <a:rPr kumimoji="1" lang="ja-JP" altLang="en-US" sz="1200" dirty="0" smtClean="0">
                <a:solidFill>
                  <a:schemeClr val="tx1"/>
                </a:solidFill>
                <a:latin typeface="+mn-ea"/>
              </a:rPr>
              <a:t>条の</a:t>
            </a:r>
            <a:r>
              <a:rPr kumimoji="1" lang="en-US" altLang="ja-JP" sz="1200" dirty="0">
                <a:solidFill>
                  <a:schemeClr val="tx1"/>
                </a:solidFill>
                <a:latin typeface="+mn-ea"/>
              </a:rPr>
              <a:t>22</a:t>
            </a:r>
            <a:r>
              <a:rPr kumimoji="1" lang="ja-JP" altLang="en-US" sz="1200" dirty="0">
                <a:solidFill>
                  <a:schemeClr val="tx1"/>
                </a:solidFill>
                <a:latin typeface="+mn-ea"/>
              </a:rPr>
              <a:t>に</a:t>
            </a:r>
            <a:r>
              <a:rPr kumimoji="1" lang="ja-JP" altLang="en-US" sz="1200" dirty="0" smtClean="0">
                <a:solidFill>
                  <a:schemeClr val="tx1"/>
                </a:solidFill>
                <a:latin typeface="+mn-ea"/>
              </a:rPr>
              <a:t>基づく</a:t>
            </a:r>
            <a:r>
              <a:rPr kumimoji="1" lang="ja-JP" altLang="en-US" sz="1200" dirty="0">
                <a:solidFill>
                  <a:schemeClr val="tx1"/>
                </a:solidFill>
                <a:latin typeface="+mn-ea"/>
              </a:rPr>
              <a:t>「</a:t>
            </a:r>
            <a:r>
              <a:rPr kumimoji="1" lang="ja-JP" altLang="en-US" sz="1200" dirty="0" smtClean="0">
                <a:solidFill>
                  <a:schemeClr val="tx1"/>
                </a:solidFill>
                <a:latin typeface="+mn-ea"/>
              </a:rPr>
              <a:t>都道府県障害児福祉計画」</a:t>
            </a:r>
            <a:endParaRPr kumimoji="1" lang="ja-JP" altLang="en-US" sz="1200" dirty="0">
              <a:solidFill>
                <a:schemeClr val="tx1"/>
              </a:solidFill>
              <a:latin typeface="+mn-ea"/>
            </a:endParaRPr>
          </a:p>
          <a:p>
            <a:r>
              <a:rPr kumimoji="1" lang="ja-JP" altLang="en-US" sz="1200" dirty="0">
                <a:solidFill>
                  <a:schemeClr val="tx1"/>
                </a:solidFill>
                <a:latin typeface="+mn-ea"/>
              </a:rPr>
              <a:t>・</a:t>
            </a:r>
            <a:r>
              <a:rPr kumimoji="1" lang="ja-JP" altLang="en-US" sz="1200" dirty="0" err="1" smtClean="0">
                <a:solidFill>
                  <a:schemeClr val="tx1"/>
                </a:solidFill>
                <a:latin typeface="+mn-ea"/>
              </a:rPr>
              <a:t>北海道障がい</a:t>
            </a:r>
            <a:r>
              <a:rPr kumimoji="1" lang="ja-JP" altLang="en-US" sz="1200" dirty="0" smtClean="0">
                <a:solidFill>
                  <a:schemeClr val="tx1"/>
                </a:solidFill>
                <a:latin typeface="+mn-ea"/>
              </a:rPr>
              <a:t>者条例第</a:t>
            </a:r>
            <a:r>
              <a:rPr kumimoji="1" lang="en-US" altLang="ja-JP" sz="1200" dirty="0" smtClean="0">
                <a:solidFill>
                  <a:schemeClr val="tx1"/>
                </a:solidFill>
                <a:latin typeface="+mn-ea"/>
              </a:rPr>
              <a:t>29</a:t>
            </a:r>
            <a:r>
              <a:rPr kumimoji="1" lang="ja-JP" altLang="en-US" sz="1200" dirty="0" smtClean="0">
                <a:solidFill>
                  <a:schemeClr val="tx1"/>
                </a:solidFill>
                <a:latin typeface="+mn-ea"/>
              </a:rPr>
              <a:t>条第１項に基づく</a:t>
            </a:r>
            <a:r>
              <a:rPr kumimoji="1" lang="ja-JP" altLang="en-US" sz="1200" dirty="0">
                <a:solidFill>
                  <a:schemeClr val="tx1"/>
                </a:solidFill>
                <a:latin typeface="+mn-ea"/>
              </a:rPr>
              <a:t>「</a:t>
            </a:r>
            <a:r>
              <a:rPr kumimoji="1" lang="ja-JP" altLang="en-US" sz="1200" dirty="0" err="1" smtClean="0">
                <a:solidFill>
                  <a:schemeClr val="tx1"/>
                </a:solidFill>
                <a:latin typeface="+mn-ea"/>
              </a:rPr>
              <a:t>障がい</a:t>
            </a:r>
            <a:r>
              <a:rPr kumimoji="1" lang="ja-JP" altLang="en-US" sz="1200" dirty="0" smtClean="0">
                <a:solidFill>
                  <a:schemeClr val="tx1"/>
                </a:solidFill>
                <a:latin typeface="+mn-ea"/>
              </a:rPr>
              <a:t>者就労支援推進計画」</a:t>
            </a:r>
            <a:endParaRPr kumimoji="1" lang="en-US" altLang="ja-JP" sz="1200" dirty="0" smtClean="0">
              <a:solidFill>
                <a:schemeClr val="tx1"/>
              </a:solidFill>
              <a:latin typeface="+mn-ea"/>
            </a:endParaRPr>
          </a:p>
          <a:p>
            <a:endParaRPr kumimoji="1" lang="en-US" altLang="ja-JP" sz="1200" dirty="0" smtClean="0">
              <a:solidFill>
                <a:schemeClr val="tx1"/>
              </a:solidFill>
              <a:latin typeface="+mn-ea"/>
            </a:endParaRPr>
          </a:p>
          <a:p>
            <a:r>
              <a:rPr kumimoji="1" lang="en-US" altLang="ja-JP" sz="1200" dirty="0" smtClean="0">
                <a:solidFill>
                  <a:schemeClr val="tx1"/>
                </a:solidFill>
                <a:latin typeface="+mn-ea"/>
              </a:rPr>
              <a:t>【</a:t>
            </a:r>
            <a:r>
              <a:rPr kumimoji="1" lang="ja-JP" altLang="en-US" sz="1200" dirty="0">
                <a:solidFill>
                  <a:schemeClr val="tx1"/>
                </a:solidFill>
                <a:latin typeface="+mn-ea"/>
              </a:rPr>
              <a:t>期間</a:t>
            </a:r>
            <a:r>
              <a:rPr kumimoji="1" lang="en-US" altLang="ja-JP" sz="1200" dirty="0" smtClean="0">
                <a:solidFill>
                  <a:schemeClr val="tx1"/>
                </a:solidFill>
                <a:latin typeface="+mn-ea"/>
              </a:rPr>
              <a:t>】</a:t>
            </a:r>
          </a:p>
          <a:p>
            <a:r>
              <a:rPr kumimoji="1" lang="ja-JP" altLang="en-US" sz="1200" dirty="0" smtClean="0">
                <a:solidFill>
                  <a:schemeClr val="tx1"/>
                </a:solidFill>
                <a:latin typeface="+mn-ea"/>
              </a:rPr>
              <a:t>・令和６年度～令和</a:t>
            </a:r>
            <a:r>
              <a:rPr kumimoji="1" lang="en-US" altLang="ja-JP" sz="1200" dirty="0" smtClean="0">
                <a:solidFill>
                  <a:schemeClr val="tx1"/>
                </a:solidFill>
                <a:latin typeface="+mn-ea"/>
              </a:rPr>
              <a:t>11</a:t>
            </a:r>
            <a:r>
              <a:rPr kumimoji="1" lang="ja-JP" altLang="en-US" sz="1200" dirty="0" smtClean="0">
                <a:solidFill>
                  <a:schemeClr val="tx1"/>
                </a:solidFill>
                <a:latin typeface="+mn-ea"/>
              </a:rPr>
              <a:t>年度 </a:t>
            </a:r>
            <a:r>
              <a:rPr kumimoji="1" lang="en-US" altLang="ja-JP" sz="1200" dirty="0" smtClean="0">
                <a:solidFill>
                  <a:schemeClr val="tx1"/>
                </a:solidFill>
                <a:latin typeface="+mn-ea"/>
              </a:rPr>
              <a:t>※</a:t>
            </a:r>
            <a:r>
              <a:rPr kumimoji="1" lang="ja-JP" altLang="en-US" sz="1200" dirty="0" smtClean="0">
                <a:solidFill>
                  <a:schemeClr val="tx1"/>
                </a:solidFill>
                <a:latin typeface="+mn-ea"/>
              </a:rPr>
              <a:t>６年計画とし、３年で中間見直しを実施</a:t>
            </a:r>
            <a:endParaRPr kumimoji="1" lang="ja-JP" altLang="en-US" sz="1200" dirty="0">
              <a:solidFill>
                <a:schemeClr val="tx1"/>
              </a:solidFill>
              <a:latin typeface="+mn-ea"/>
            </a:endParaRPr>
          </a:p>
        </p:txBody>
      </p:sp>
      <p:sp>
        <p:nvSpPr>
          <p:cNvPr id="43" name="正方形/長方形 42"/>
          <p:cNvSpPr/>
          <p:nvPr/>
        </p:nvSpPr>
        <p:spPr>
          <a:xfrm>
            <a:off x="108065" y="326460"/>
            <a:ext cx="2003367" cy="2576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t>１．計画の概要</a:t>
            </a:r>
            <a:endParaRPr kumimoji="1" lang="ja-JP" altLang="en-US" sz="1200" b="1" dirty="0"/>
          </a:p>
        </p:txBody>
      </p:sp>
      <p:sp>
        <p:nvSpPr>
          <p:cNvPr id="3" name="角丸四角形 2"/>
          <p:cNvSpPr/>
          <p:nvPr/>
        </p:nvSpPr>
        <p:spPr>
          <a:xfrm>
            <a:off x="385476" y="3216508"/>
            <a:ext cx="3106777" cy="37298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第２期</a:t>
            </a:r>
            <a:r>
              <a:rPr kumimoji="1" lang="ja-JP" altLang="en-US" sz="1600" dirty="0" err="1" smtClean="0">
                <a:solidFill>
                  <a:schemeClr val="tx1"/>
                </a:solidFill>
              </a:rPr>
              <a:t>北海道障がい</a:t>
            </a:r>
            <a:r>
              <a:rPr kumimoji="1" lang="ja-JP" altLang="en-US" sz="1600" dirty="0" smtClean="0">
                <a:solidFill>
                  <a:schemeClr val="tx1"/>
                </a:solidFill>
              </a:rPr>
              <a:t>基本計画</a:t>
            </a:r>
            <a:endParaRPr kumimoji="1" lang="ja-JP" altLang="en-US" sz="1600" dirty="0">
              <a:solidFill>
                <a:schemeClr val="tx1"/>
              </a:solidFill>
            </a:endParaRPr>
          </a:p>
        </p:txBody>
      </p:sp>
      <p:sp>
        <p:nvSpPr>
          <p:cNvPr id="30" name="角丸四角形 29"/>
          <p:cNvSpPr/>
          <p:nvPr/>
        </p:nvSpPr>
        <p:spPr>
          <a:xfrm>
            <a:off x="385476" y="3766843"/>
            <a:ext cx="3106777" cy="37298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第６期</a:t>
            </a:r>
            <a:r>
              <a:rPr kumimoji="1" lang="ja-JP" altLang="en-US" sz="1600" dirty="0" err="1" smtClean="0">
                <a:solidFill>
                  <a:schemeClr val="tx1"/>
                </a:solidFill>
              </a:rPr>
              <a:t>北海道障がい</a:t>
            </a:r>
            <a:r>
              <a:rPr kumimoji="1" lang="ja-JP" altLang="en-US" sz="1600" dirty="0" smtClean="0">
                <a:solidFill>
                  <a:schemeClr val="tx1"/>
                </a:solidFill>
              </a:rPr>
              <a:t>福祉計画</a:t>
            </a:r>
            <a:endParaRPr kumimoji="1" lang="ja-JP" altLang="en-US" sz="1600" dirty="0">
              <a:solidFill>
                <a:schemeClr val="tx1"/>
              </a:solidFill>
            </a:endParaRPr>
          </a:p>
        </p:txBody>
      </p:sp>
      <p:sp>
        <p:nvSpPr>
          <p:cNvPr id="4" name="二等辺三角形 3"/>
          <p:cNvSpPr/>
          <p:nvPr/>
        </p:nvSpPr>
        <p:spPr>
          <a:xfrm rot="5400000">
            <a:off x="3924349" y="3445105"/>
            <a:ext cx="711201" cy="372648"/>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正方形/長方形 5"/>
          <p:cNvSpPr/>
          <p:nvPr/>
        </p:nvSpPr>
        <p:spPr>
          <a:xfrm>
            <a:off x="3895109" y="3290820"/>
            <a:ext cx="101600" cy="69620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3708843" y="3290820"/>
            <a:ext cx="101600" cy="69620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角丸四角形 34"/>
          <p:cNvSpPr/>
          <p:nvPr/>
        </p:nvSpPr>
        <p:spPr>
          <a:xfrm>
            <a:off x="4631952" y="3197858"/>
            <a:ext cx="4952318" cy="941972"/>
          </a:xfrm>
          <a:prstGeom prst="round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u="sng" dirty="0" smtClean="0">
                <a:solidFill>
                  <a:schemeClr val="tx1"/>
                </a:solidFill>
              </a:rPr>
              <a:t>新名称：「第１期</a:t>
            </a:r>
            <a:r>
              <a:rPr kumimoji="1" lang="ja-JP" altLang="en-US" sz="1600" u="sng" dirty="0" err="1" smtClean="0">
                <a:solidFill>
                  <a:schemeClr val="tx1"/>
                </a:solidFill>
              </a:rPr>
              <a:t>ほっ</a:t>
            </a:r>
            <a:r>
              <a:rPr kumimoji="1" lang="ja-JP" altLang="en-US" sz="1600" u="sng" dirty="0" smtClean="0">
                <a:solidFill>
                  <a:schemeClr val="tx1"/>
                </a:solidFill>
              </a:rPr>
              <a:t>かいどう障がい福祉プラン」</a:t>
            </a:r>
            <a:endParaRPr kumimoji="1" lang="en-US" altLang="ja-JP" sz="1600" u="sng" dirty="0" smtClean="0">
              <a:solidFill>
                <a:schemeClr val="tx1"/>
              </a:solidFill>
            </a:endParaRPr>
          </a:p>
          <a:p>
            <a:pPr algn="ctr"/>
            <a:endParaRPr kumimoji="1" lang="en-US" altLang="ja-JP" sz="400" dirty="0" smtClean="0">
              <a:solidFill>
                <a:schemeClr val="tx1"/>
              </a:solidFill>
            </a:endParaRPr>
          </a:p>
          <a:p>
            <a:pPr algn="ctr"/>
            <a:r>
              <a:rPr kumimoji="1" lang="en-US" altLang="ja-JP" sz="1050" dirty="0" smtClean="0">
                <a:solidFill>
                  <a:schemeClr val="tx1"/>
                </a:solidFill>
              </a:rPr>
              <a:t>※</a:t>
            </a:r>
            <a:r>
              <a:rPr kumimoji="1" lang="ja-JP" altLang="en-US" sz="1050" dirty="0">
                <a:solidFill>
                  <a:schemeClr val="tx1"/>
                </a:solidFill>
              </a:rPr>
              <a:t> </a:t>
            </a:r>
            <a:r>
              <a:rPr kumimoji="1" lang="ja-JP" altLang="en-US" sz="1050" dirty="0" smtClean="0">
                <a:solidFill>
                  <a:schemeClr val="tx1"/>
                </a:solidFill>
              </a:rPr>
              <a:t>第３期</a:t>
            </a:r>
            <a:r>
              <a:rPr kumimoji="1" lang="ja-JP" altLang="en-US" sz="1050" dirty="0" err="1" smtClean="0">
                <a:solidFill>
                  <a:schemeClr val="tx1"/>
                </a:solidFill>
              </a:rPr>
              <a:t>北海道障がい</a:t>
            </a:r>
            <a:r>
              <a:rPr kumimoji="1" lang="ja-JP" altLang="en-US" sz="1050" dirty="0" smtClean="0">
                <a:solidFill>
                  <a:schemeClr val="tx1"/>
                </a:solidFill>
              </a:rPr>
              <a:t>基本計画 兼 第７期北海道障がい福祉計画</a:t>
            </a:r>
            <a:endParaRPr kumimoji="1" lang="ja-JP" altLang="en-US" sz="1050" dirty="0">
              <a:solidFill>
                <a:schemeClr val="tx1"/>
              </a:solidFill>
            </a:endParaRPr>
          </a:p>
        </p:txBody>
      </p:sp>
      <p:sp>
        <p:nvSpPr>
          <p:cNvPr id="45" name="正方形/長方形 44"/>
          <p:cNvSpPr/>
          <p:nvPr/>
        </p:nvSpPr>
        <p:spPr>
          <a:xfrm>
            <a:off x="108065" y="4281298"/>
            <a:ext cx="9597636" cy="246240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endParaRPr kumimoji="1" lang="en-US" altLang="ja-JP" sz="500" dirty="0" smtClean="0">
              <a:solidFill>
                <a:schemeClr val="tx1"/>
              </a:solidFill>
            </a:endParaRPr>
          </a:p>
          <a:p>
            <a:r>
              <a:rPr kumimoji="1" lang="ja-JP" altLang="en-US" sz="1200" u="sng" dirty="0" smtClean="0">
                <a:solidFill>
                  <a:schemeClr val="tx1"/>
                </a:solidFill>
              </a:rPr>
              <a:t>・北海道発達支援推進協議会</a:t>
            </a:r>
            <a:endParaRPr kumimoji="1" lang="en-US" altLang="ja-JP" sz="1200" u="sng" dirty="0" smtClean="0">
              <a:solidFill>
                <a:schemeClr val="tx1"/>
              </a:solidFill>
            </a:endParaRPr>
          </a:p>
          <a:p>
            <a:r>
              <a:rPr kumimoji="1" lang="ja-JP" altLang="en-US" sz="1200" dirty="0" smtClean="0">
                <a:solidFill>
                  <a:schemeClr val="tx1"/>
                </a:solidFill>
              </a:rPr>
              <a:t>　計画改定年度（令和５年度）においては、道の</a:t>
            </a:r>
            <a:r>
              <a:rPr kumimoji="1" lang="ja-JP" altLang="en-US" sz="1200" dirty="0" err="1" smtClean="0">
                <a:solidFill>
                  <a:schemeClr val="tx1"/>
                </a:solidFill>
              </a:rPr>
              <a:t>障がい</a:t>
            </a:r>
            <a:r>
              <a:rPr kumimoji="1" lang="ja-JP" altLang="en-US" sz="1200" dirty="0" smtClean="0">
                <a:solidFill>
                  <a:schemeClr val="tx1"/>
                </a:solidFill>
              </a:rPr>
              <a:t>福祉計画等の全般を総括・審議する「北海道障がい者施策推進審議会」の</a:t>
            </a:r>
            <a:r>
              <a:rPr kumimoji="1" lang="ja-JP" altLang="en-US" sz="1200" u="sng" dirty="0" smtClean="0">
                <a:solidFill>
                  <a:schemeClr val="tx1"/>
                </a:solidFill>
              </a:rPr>
              <a:t>「分野</a:t>
            </a:r>
            <a:endParaRPr kumimoji="1" lang="en-US" altLang="ja-JP" sz="1200" u="sng" dirty="0" smtClean="0">
              <a:solidFill>
                <a:schemeClr val="tx1"/>
              </a:solidFill>
            </a:endParaRPr>
          </a:p>
          <a:p>
            <a:r>
              <a:rPr kumimoji="1" lang="ja-JP" altLang="en-US" sz="1200" dirty="0" smtClean="0">
                <a:solidFill>
                  <a:schemeClr val="tx1"/>
                </a:solidFill>
              </a:rPr>
              <a:t>　</a:t>
            </a:r>
            <a:r>
              <a:rPr kumimoji="1" lang="ja-JP" altLang="en-US" sz="1200" u="sng" dirty="0" smtClean="0">
                <a:solidFill>
                  <a:schemeClr val="tx1"/>
                </a:solidFill>
              </a:rPr>
              <a:t>別検討組織」</a:t>
            </a:r>
            <a:r>
              <a:rPr kumimoji="1" lang="ja-JP" altLang="en-US" sz="1200" dirty="0" smtClean="0">
                <a:solidFill>
                  <a:schemeClr val="tx1"/>
                </a:solidFill>
              </a:rPr>
              <a:t>の一つして、主に</a:t>
            </a:r>
            <a:r>
              <a:rPr kumimoji="1" lang="ja-JP" altLang="en-US" sz="1200" u="sng" dirty="0" smtClean="0">
                <a:solidFill>
                  <a:schemeClr val="tx1"/>
                </a:solidFill>
              </a:rPr>
              <a:t>「障がい児支援の充実」</a:t>
            </a:r>
            <a:r>
              <a:rPr kumimoji="1" lang="ja-JP" altLang="en-US" sz="1200" dirty="0" smtClean="0">
                <a:solidFill>
                  <a:schemeClr val="tx1"/>
                </a:solidFill>
              </a:rPr>
              <a:t>及び</a:t>
            </a:r>
            <a:r>
              <a:rPr kumimoji="1" lang="ja-JP" altLang="en-US" sz="1200" u="sng" dirty="0" smtClean="0">
                <a:solidFill>
                  <a:schemeClr val="tx1"/>
                </a:solidFill>
              </a:rPr>
              <a:t>「発達障がいのある人への支援」等</a:t>
            </a:r>
            <a:r>
              <a:rPr kumimoji="1" lang="ja-JP" altLang="en-US" sz="1200" dirty="0" smtClean="0">
                <a:solidFill>
                  <a:schemeClr val="tx1"/>
                </a:solidFill>
              </a:rPr>
              <a:t>を議論の中心として、計画改定の内容</a:t>
            </a:r>
            <a:endParaRPr kumimoji="1" lang="en-US" altLang="ja-JP" sz="1200" dirty="0" smtClean="0">
              <a:solidFill>
                <a:schemeClr val="tx1"/>
              </a:solidFill>
            </a:endParaRPr>
          </a:p>
          <a:p>
            <a:r>
              <a:rPr kumimoji="1" lang="ja-JP" altLang="en-US" sz="1200" dirty="0" smtClean="0">
                <a:solidFill>
                  <a:schemeClr val="tx1"/>
                </a:solidFill>
              </a:rPr>
              <a:t>　の検討等を実施</a:t>
            </a:r>
            <a:endParaRPr kumimoji="1" lang="en-US" altLang="ja-JP" sz="1200" dirty="0" smtClean="0">
              <a:solidFill>
                <a:schemeClr val="tx1"/>
              </a:solidFill>
            </a:endParaRPr>
          </a:p>
          <a:p>
            <a:endParaRPr kumimoji="1" lang="en-US" altLang="ja-JP" sz="500" dirty="0" smtClean="0">
              <a:solidFill>
                <a:schemeClr val="tx1"/>
              </a:solidFill>
            </a:endParaRPr>
          </a:p>
          <a:p>
            <a:r>
              <a:rPr kumimoji="1" lang="ja-JP" altLang="en-US" sz="1200" dirty="0" smtClean="0">
                <a:solidFill>
                  <a:schemeClr val="tx1"/>
                </a:solidFill>
              </a:rPr>
              <a:t>≪開催状況≫</a:t>
            </a:r>
            <a:endParaRPr kumimoji="1" lang="en-US" altLang="ja-JP" sz="1200" dirty="0" smtClean="0">
              <a:solidFill>
                <a:schemeClr val="tx1"/>
              </a:solidFill>
            </a:endParaRPr>
          </a:p>
          <a:p>
            <a:endParaRPr kumimoji="1" lang="en-US" altLang="ja-JP" sz="300" dirty="0" smtClean="0">
              <a:solidFill>
                <a:schemeClr val="tx1"/>
              </a:solidFill>
            </a:endParaRPr>
          </a:p>
          <a:p>
            <a:r>
              <a:rPr kumimoji="1" lang="ja-JP" altLang="en-US" sz="1200" dirty="0" smtClean="0">
                <a:solidFill>
                  <a:schemeClr val="tx1"/>
                </a:solidFill>
              </a:rPr>
              <a:t>　➤</a:t>
            </a:r>
            <a:r>
              <a:rPr kumimoji="1" lang="ja-JP" altLang="en-US" sz="1200" dirty="0" smtClean="0">
                <a:solidFill>
                  <a:schemeClr val="tx1"/>
                </a:solidFill>
                <a:latin typeface="+mn-ea"/>
              </a:rPr>
              <a:t>第１回 令和５年８月２日 開催（オンライン）：道の</a:t>
            </a:r>
            <a:r>
              <a:rPr kumimoji="1" lang="ja-JP" altLang="en-US" sz="1200" dirty="0" err="1" smtClean="0">
                <a:solidFill>
                  <a:schemeClr val="tx1"/>
                </a:solidFill>
                <a:latin typeface="+mn-ea"/>
              </a:rPr>
              <a:t>障がい</a:t>
            </a:r>
            <a:r>
              <a:rPr kumimoji="1" lang="ja-JP" altLang="en-US" sz="1200" dirty="0" smtClean="0">
                <a:solidFill>
                  <a:schemeClr val="tx1"/>
                </a:solidFill>
                <a:latin typeface="+mn-ea"/>
              </a:rPr>
              <a:t>福祉計画に係る策定概要の説明 など</a:t>
            </a:r>
            <a:endParaRPr kumimoji="1" lang="en-US" altLang="ja-JP" sz="1200" dirty="0" smtClean="0">
              <a:solidFill>
                <a:schemeClr val="tx1"/>
              </a:solidFill>
              <a:latin typeface="+mn-ea"/>
            </a:endParaRPr>
          </a:p>
          <a:p>
            <a:r>
              <a:rPr kumimoji="1" lang="ja-JP" altLang="en-US" sz="800" dirty="0" smtClean="0">
                <a:solidFill>
                  <a:schemeClr val="tx1"/>
                </a:solidFill>
                <a:latin typeface="+mn-ea"/>
              </a:rPr>
              <a:t>　</a:t>
            </a:r>
            <a:endParaRPr kumimoji="1" lang="en-US" altLang="ja-JP" sz="800" dirty="0" smtClean="0">
              <a:solidFill>
                <a:schemeClr val="tx1"/>
              </a:solidFill>
              <a:latin typeface="+mn-ea"/>
            </a:endParaRPr>
          </a:p>
          <a:p>
            <a:r>
              <a:rPr kumimoji="1" lang="ja-JP" altLang="en-US" sz="1200" dirty="0" smtClean="0">
                <a:solidFill>
                  <a:schemeClr val="tx1"/>
                </a:solidFill>
                <a:latin typeface="+mn-ea"/>
              </a:rPr>
              <a:t>　➤第２回 令和５年</a:t>
            </a:r>
            <a:r>
              <a:rPr kumimoji="1" lang="en-US" altLang="ja-JP" sz="1200" dirty="0" smtClean="0">
                <a:solidFill>
                  <a:schemeClr val="tx1"/>
                </a:solidFill>
                <a:latin typeface="+mn-ea"/>
              </a:rPr>
              <a:t>10</a:t>
            </a:r>
            <a:r>
              <a:rPr kumimoji="1" lang="ja-JP" altLang="en-US" sz="1200" dirty="0" smtClean="0">
                <a:solidFill>
                  <a:schemeClr val="tx1"/>
                </a:solidFill>
                <a:latin typeface="+mn-ea"/>
              </a:rPr>
              <a:t>月２日 開催（オンライン）：　　　　</a:t>
            </a:r>
            <a:r>
              <a:rPr kumimoji="1" lang="en-US" altLang="ja-JP" sz="1200" dirty="0" smtClean="0">
                <a:solidFill>
                  <a:schemeClr val="tx1"/>
                </a:solidFill>
                <a:latin typeface="+mn-ea"/>
              </a:rPr>
              <a:t>〃</a:t>
            </a:r>
            <a:r>
              <a:rPr kumimoji="1" lang="ja-JP" altLang="en-US" sz="1200" dirty="0" smtClean="0">
                <a:solidFill>
                  <a:schemeClr val="tx1"/>
                </a:solidFill>
                <a:latin typeface="+mn-ea"/>
              </a:rPr>
              <a:t>　　　　に係る素案（本文）の検討 など</a:t>
            </a:r>
            <a:endParaRPr kumimoji="1" lang="en-US" altLang="ja-JP" sz="1200" dirty="0" smtClean="0">
              <a:solidFill>
                <a:schemeClr val="tx1"/>
              </a:solidFill>
              <a:latin typeface="+mn-ea"/>
            </a:endParaRPr>
          </a:p>
          <a:p>
            <a:endParaRPr kumimoji="1" lang="en-US" altLang="ja-JP" sz="800" dirty="0" smtClean="0">
              <a:solidFill>
                <a:schemeClr val="tx1"/>
              </a:solidFill>
              <a:latin typeface="+mn-ea"/>
            </a:endParaRPr>
          </a:p>
          <a:p>
            <a:r>
              <a:rPr kumimoji="1" lang="ja-JP" altLang="en-US" sz="1200" dirty="0" smtClean="0">
                <a:solidFill>
                  <a:schemeClr val="tx1"/>
                </a:solidFill>
                <a:latin typeface="+mn-ea"/>
              </a:rPr>
              <a:t>　➤第３回 令和６年１月</a:t>
            </a:r>
            <a:r>
              <a:rPr kumimoji="1" lang="en-US" altLang="ja-JP" sz="1200" dirty="0" smtClean="0">
                <a:solidFill>
                  <a:schemeClr val="tx1"/>
                </a:solidFill>
                <a:latin typeface="+mn-ea"/>
              </a:rPr>
              <a:t>24</a:t>
            </a:r>
            <a:r>
              <a:rPr kumimoji="1" lang="ja-JP" altLang="en-US" sz="1200" dirty="0" smtClean="0">
                <a:solidFill>
                  <a:schemeClr val="tx1"/>
                </a:solidFill>
                <a:latin typeface="+mn-ea"/>
              </a:rPr>
              <a:t>日 開催（書　　　面）：　　　　</a:t>
            </a:r>
            <a:r>
              <a:rPr kumimoji="1" lang="en-US" altLang="ja-JP" sz="1200" dirty="0" smtClean="0">
                <a:solidFill>
                  <a:schemeClr val="tx1"/>
                </a:solidFill>
                <a:latin typeface="+mn-ea"/>
              </a:rPr>
              <a:t>〃</a:t>
            </a:r>
            <a:r>
              <a:rPr kumimoji="1" lang="ja-JP" altLang="en-US" sz="1200" dirty="0" smtClean="0">
                <a:solidFill>
                  <a:schemeClr val="tx1"/>
                </a:solidFill>
                <a:latin typeface="+mn-ea"/>
              </a:rPr>
              <a:t>　　　　に係る道民意見（パブリックコメント）への回答案の確認 など</a:t>
            </a:r>
            <a:endParaRPr kumimoji="1" lang="en-US" altLang="ja-JP" sz="1200" dirty="0" smtClean="0">
              <a:solidFill>
                <a:schemeClr val="tx1"/>
              </a:solidFill>
              <a:latin typeface="+mn-ea"/>
            </a:endParaRPr>
          </a:p>
          <a:p>
            <a:endParaRPr kumimoji="1" lang="en-US" altLang="ja-JP" sz="800" dirty="0" smtClean="0">
              <a:solidFill>
                <a:schemeClr val="tx1"/>
              </a:solidFill>
              <a:latin typeface="+mn-ea"/>
            </a:endParaRPr>
          </a:p>
          <a:p>
            <a:r>
              <a:rPr kumimoji="1" lang="ja-JP" altLang="en-US" sz="1200" dirty="0" smtClean="0">
                <a:solidFill>
                  <a:schemeClr val="tx1"/>
                </a:solidFill>
                <a:latin typeface="+mn-ea"/>
              </a:rPr>
              <a:t>　➤第４回 令和６年３月</a:t>
            </a:r>
            <a:r>
              <a:rPr kumimoji="1" lang="en-US" altLang="ja-JP" sz="1200" dirty="0" smtClean="0">
                <a:solidFill>
                  <a:schemeClr val="tx1"/>
                </a:solidFill>
                <a:latin typeface="+mn-ea"/>
              </a:rPr>
              <a:t>27</a:t>
            </a:r>
            <a:r>
              <a:rPr kumimoji="1" lang="ja-JP" altLang="en-US" sz="1200" dirty="0" smtClean="0">
                <a:solidFill>
                  <a:schemeClr val="tx1"/>
                </a:solidFill>
                <a:latin typeface="+mn-ea"/>
              </a:rPr>
              <a:t>日 開催（オンライン）：　　　　</a:t>
            </a:r>
            <a:r>
              <a:rPr kumimoji="1" lang="en-US" altLang="ja-JP" sz="1200" dirty="0" smtClean="0">
                <a:solidFill>
                  <a:schemeClr val="tx1"/>
                </a:solidFill>
                <a:latin typeface="+mn-ea"/>
              </a:rPr>
              <a:t>〃</a:t>
            </a:r>
            <a:r>
              <a:rPr kumimoji="1" lang="ja-JP" altLang="en-US" sz="1200" dirty="0" smtClean="0">
                <a:solidFill>
                  <a:schemeClr val="tx1"/>
                </a:solidFill>
                <a:latin typeface="+mn-ea"/>
              </a:rPr>
              <a:t>　　　　に係る策定結果の情報共有（</a:t>
            </a:r>
            <a:r>
              <a:rPr kumimoji="1" lang="ja-JP" altLang="en-US" sz="1200" u="sng" dirty="0" smtClean="0">
                <a:solidFill>
                  <a:schemeClr val="tx1"/>
                </a:solidFill>
                <a:latin typeface="+mn-ea"/>
              </a:rPr>
              <a:t>合同会議</a:t>
            </a:r>
            <a:r>
              <a:rPr kumimoji="1" lang="ja-JP" altLang="en-US" sz="1200" dirty="0" smtClean="0">
                <a:solidFill>
                  <a:schemeClr val="tx1"/>
                </a:solidFill>
                <a:latin typeface="+mn-ea"/>
              </a:rPr>
              <a:t>） など</a:t>
            </a:r>
            <a:endParaRPr kumimoji="1" lang="en-US" altLang="ja-JP" sz="1200" dirty="0">
              <a:solidFill>
                <a:schemeClr val="tx1"/>
              </a:solidFill>
              <a:latin typeface="+mn-ea"/>
            </a:endParaRPr>
          </a:p>
        </p:txBody>
      </p:sp>
      <p:sp>
        <p:nvSpPr>
          <p:cNvPr id="51" name="正方形/長方形 50"/>
          <p:cNvSpPr/>
          <p:nvPr/>
        </p:nvSpPr>
        <p:spPr>
          <a:xfrm>
            <a:off x="108065" y="4270982"/>
            <a:ext cx="2165235" cy="2576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t>２</a:t>
            </a:r>
            <a:r>
              <a:rPr kumimoji="1" lang="ja-JP" altLang="en-US" sz="1200" b="1" dirty="0" smtClean="0"/>
              <a:t>．協議会における</a:t>
            </a:r>
            <a:r>
              <a:rPr kumimoji="1" lang="ja-JP" altLang="en-US" sz="1200" b="1" dirty="0"/>
              <a:t>検討</a:t>
            </a:r>
            <a:r>
              <a:rPr kumimoji="1" lang="ja-JP" altLang="en-US" sz="1200" b="1" dirty="0" smtClean="0"/>
              <a:t>過程</a:t>
            </a:r>
            <a:endParaRPr kumimoji="1" lang="ja-JP" altLang="en-US" sz="1200" b="1" dirty="0"/>
          </a:p>
        </p:txBody>
      </p:sp>
      <p:sp>
        <p:nvSpPr>
          <p:cNvPr id="53" name="正方形/長方形 52"/>
          <p:cNvSpPr/>
          <p:nvPr/>
        </p:nvSpPr>
        <p:spPr>
          <a:xfrm>
            <a:off x="1568451" y="3019621"/>
            <a:ext cx="2025976" cy="1968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900" dirty="0" smtClean="0">
                <a:solidFill>
                  <a:schemeClr val="tx1"/>
                </a:solidFill>
                <a:latin typeface="+mn-ea"/>
              </a:rPr>
              <a:t>※</a:t>
            </a:r>
            <a:r>
              <a:rPr kumimoji="1" lang="ja-JP" altLang="en-US" sz="900" dirty="0" smtClean="0">
                <a:solidFill>
                  <a:schemeClr val="tx1"/>
                </a:solidFill>
                <a:latin typeface="+mn-ea"/>
              </a:rPr>
              <a:t>期間：平成</a:t>
            </a:r>
            <a:r>
              <a:rPr kumimoji="1" lang="en-US" altLang="ja-JP" sz="900" dirty="0" smtClean="0">
                <a:solidFill>
                  <a:schemeClr val="tx1"/>
                </a:solidFill>
                <a:latin typeface="+mn-ea"/>
              </a:rPr>
              <a:t>25</a:t>
            </a:r>
            <a:r>
              <a:rPr kumimoji="1" lang="ja-JP" altLang="en-US" sz="900" dirty="0" smtClean="0">
                <a:solidFill>
                  <a:schemeClr val="tx1"/>
                </a:solidFill>
                <a:latin typeface="+mn-ea"/>
              </a:rPr>
              <a:t>年度～令和</a:t>
            </a:r>
            <a:r>
              <a:rPr kumimoji="1" lang="ja-JP" altLang="en-US" sz="900" dirty="0">
                <a:solidFill>
                  <a:schemeClr val="tx1"/>
                </a:solidFill>
                <a:latin typeface="+mn-ea"/>
              </a:rPr>
              <a:t>５</a:t>
            </a:r>
            <a:r>
              <a:rPr kumimoji="1" lang="ja-JP" altLang="en-US" sz="900" dirty="0" smtClean="0">
                <a:solidFill>
                  <a:schemeClr val="tx1"/>
                </a:solidFill>
                <a:latin typeface="+mn-ea"/>
              </a:rPr>
              <a:t>年度</a:t>
            </a:r>
            <a:endParaRPr kumimoji="1" lang="ja-JP" altLang="en-US" sz="900" dirty="0">
              <a:solidFill>
                <a:schemeClr val="tx1"/>
              </a:solidFill>
              <a:latin typeface="+mn-ea"/>
            </a:endParaRPr>
          </a:p>
        </p:txBody>
      </p:sp>
      <p:sp>
        <p:nvSpPr>
          <p:cNvPr id="54" name="正方形/長方形 53"/>
          <p:cNvSpPr/>
          <p:nvPr/>
        </p:nvSpPr>
        <p:spPr>
          <a:xfrm>
            <a:off x="1568451" y="3577357"/>
            <a:ext cx="2025975" cy="1705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900" dirty="0" smtClean="0">
                <a:solidFill>
                  <a:schemeClr val="tx1"/>
                </a:solidFill>
                <a:latin typeface="+mn-ea"/>
              </a:rPr>
              <a:t>※</a:t>
            </a:r>
            <a:r>
              <a:rPr kumimoji="1" lang="ja-JP" altLang="en-US" sz="900" dirty="0" smtClean="0">
                <a:solidFill>
                  <a:schemeClr val="tx1"/>
                </a:solidFill>
                <a:latin typeface="+mn-ea"/>
              </a:rPr>
              <a:t>期間：令和３年度～令和５年度</a:t>
            </a:r>
            <a:endParaRPr kumimoji="1" lang="ja-JP" altLang="en-US" sz="900" dirty="0">
              <a:solidFill>
                <a:schemeClr val="tx1"/>
              </a:solidFill>
              <a:latin typeface="+mn-ea"/>
            </a:endParaRPr>
          </a:p>
        </p:txBody>
      </p:sp>
      <p:sp>
        <p:nvSpPr>
          <p:cNvPr id="56" name="正方形/長方形 55"/>
          <p:cNvSpPr/>
          <p:nvPr/>
        </p:nvSpPr>
        <p:spPr>
          <a:xfrm>
            <a:off x="3649462" y="3338279"/>
            <a:ext cx="736598" cy="6106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mn-ea"/>
              </a:rPr>
              <a:t>統合</a:t>
            </a:r>
            <a:endParaRPr kumimoji="1" lang="ja-JP" altLang="en-US" sz="2000" dirty="0">
              <a:solidFill>
                <a:schemeClr val="tx1"/>
              </a:solidFill>
              <a:latin typeface="+mn-ea"/>
            </a:endParaRPr>
          </a:p>
        </p:txBody>
      </p:sp>
      <p:sp>
        <p:nvSpPr>
          <p:cNvPr id="59" name="正方形/長方形 58"/>
          <p:cNvSpPr/>
          <p:nvPr/>
        </p:nvSpPr>
        <p:spPr>
          <a:xfrm>
            <a:off x="7664451" y="3002564"/>
            <a:ext cx="1996020" cy="2139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900" dirty="0" smtClean="0">
                <a:solidFill>
                  <a:schemeClr val="tx1"/>
                </a:solidFill>
                <a:latin typeface="+mn-ea"/>
              </a:rPr>
              <a:t>※</a:t>
            </a:r>
            <a:r>
              <a:rPr kumimoji="1" lang="ja-JP" altLang="en-US" sz="900" dirty="0" smtClean="0">
                <a:solidFill>
                  <a:schemeClr val="tx1"/>
                </a:solidFill>
                <a:latin typeface="+mn-ea"/>
              </a:rPr>
              <a:t>期間：令和６年度～令和</a:t>
            </a:r>
            <a:r>
              <a:rPr kumimoji="1" lang="en-US" altLang="ja-JP" sz="900" dirty="0" smtClean="0">
                <a:solidFill>
                  <a:schemeClr val="tx1"/>
                </a:solidFill>
                <a:latin typeface="+mn-ea"/>
              </a:rPr>
              <a:t>11</a:t>
            </a:r>
            <a:r>
              <a:rPr kumimoji="1" lang="ja-JP" altLang="en-US" sz="900" dirty="0" smtClean="0">
                <a:solidFill>
                  <a:schemeClr val="tx1"/>
                </a:solidFill>
                <a:latin typeface="+mn-ea"/>
              </a:rPr>
              <a:t>年度</a:t>
            </a:r>
            <a:endParaRPr kumimoji="1" lang="ja-JP" altLang="en-US" sz="900" dirty="0">
              <a:solidFill>
                <a:schemeClr val="tx1"/>
              </a:solidFill>
              <a:latin typeface="+mn-ea"/>
            </a:endParaRPr>
          </a:p>
        </p:txBody>
      </p:sp>
      <p:sp>
        <p:nvSpPr>
          <p:cNvPr id="18" name="左大かっこ 17"/>
          <p:cNvSpPr/>
          <p:nvPr/>
        </p:nvSpPr>
        <p:spPr>
          <a:xfrm>
            <a:off x="241069" y="5714526"/>
            <a:ext cx="71743" cy="927343"/>
          </a:xfrm>
          <a:prstGeom prst="leftBracket">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276023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08065" y="57804"/>
            <a:ext cx="9597637" cy="214564"/>
          </a:xfrm>
          <a:prstGeom prst="round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新たな</a:t>
            </a:r>
            <a:r>
              <a:rPr kumimoji="1" lang="ja-JP" altLang="en-US" sz="1400" b="1" dirty="0" err="1">
                <a:solidFill>
                  <a:schemeClr val="bg1"/>
                </a:solidFill>
              </a:rPr>
              <a:t>障がい</a:t>
            </a:r>
            <a:r>
              <a:rPr kumimoji="1" lang="ja-JP" altLang="en-US" sz="1400" b="1" dirty="0">
                <a:solidFill>
                  <a:schemeClr val="bg1"/>
                </a:solidFill>
              </a:rPr>
              <a:t>福祉計画に</a:t>
            </a:r>
            <a:r>
              <a:rPr kumimoji="1" lang="ja-JP" altLang="en-US" sz="1400" b="1" dirty="0" smtClean="0">
                <a:solidFill>
                  <a:schemeClr val="bg1"/>
                </a:solidFill>
              </a:rPr>
              <a:t>ついて②（合同会議 関連分）</a:t>
            </a:r>
            <a:endParaRPr kumimoji="1" lang="ja-JP" altLang="en-US" sz="1400" dirty="0"/>
          </a:p>
        </p:txBody>
      </p:sp>
      <p:sp>
        <p:nvSpPr>
          <p:cNvPr id="19" name="正方形/長方形 18"/>
          <p:cNvSpPr/>
          <p:nvPr/>
        </p:nvSpPr>
        <p:spPr>
          <a:xfrm>
            <a:off x="108066" y="316836"/>
            <a:ext cx="4502436" cy="647227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endParaRPr kumimoji="1" lang="en-US" altLang="ja-JP" sz="1200" dirty="0">
              <a:solidFill>
                <a:schemeClr val="tx1"/>
              </a:solidFill>
              <a:latin typeface="+mn-ea"/>
            </a:endParaRPr>
          </a:p>
          <a:p>
            <a:r>
              <a:rPr kumimoji="1" lang="ja-JP" altLang="en-US" sz="1200" dirty="0" smtClean="0">
                <a:solidFill>
                  <a:schemeClr val="tx1"/>
                </a:solidFill>
                <a:latin typeface="+mn-ea"/>
              </a:rPr>
              <a:t>第３ 計画推進のための</a:t>
            </a:r>
            <a:r>
              <a:rPr kumimoji="1" lang="ja-JP" altLang="en-US" sz="1200" b="1" u="sng" dirty="0" smtClean="0">
                <a:solidFill>
                  <a:srgbClr val="7030A0"/>
                </a:solidFill>
                <a:latin typeface="+mn-ea"/>
              </a:rPr>
              <a:t>基本的事項</a:t>
            </a:r>
            <a:endParaRPr kumimoji="1" lang="en-US" altLang="ja-JP" sz="1200" b="1" u="sng" dirty="0" smtClean="0">
              <a:solidFill>
                <a:srgbClr val="7030A0"/>
              </a:solidFill>
              <a:latin typeface="+mn-ea"/>
            </a:endParaRPr>
          </a:p>
          <a:p>
            <a:r>
              <a:rPr kumimoji="1" lang="en-US" altLang="ja-JP" sz="1200" dirty="0">
                <a:solidFill>
                  <a:schemeClr val="tx1"/>
                </a:solidFill>
                <a:latin typeface="+mn-ea"/>
              </a:rPr>
              <a:t>Ⅲ</a:t>
            </a:r>
            <a:r>
              <a:rPr kumimoji="1" lang="ja-JP" altLang="en-US" sz="1200" dirty="0">
                <a:solidFill>
                  <a:schemeClr val="tx1"/>
                </a:solidFill>
                <a:latin typeface="+mn-ea"/>
              </a:rPr>
              <a:t>　</a:t>
            </a:r>
            <a:r>
              <a:rPr kumimoji="1" lang="ja-JP" altLang="en-US" sz="1200" dirty="0" smtClean="0">
                <a:solidFill>
                  <a:schemeClr val="tx1"/>
                </a:solidFill>
                <a:latin typeface="+mn-ea"/>
              </a:rPr>
              <a:t>自立と社会参加の促進（</a:t>
            </a:r>
            <a:r>
              <a:rPr kumimoji="1" lang="en-US" altLang="ja-JP" sz="1200" dirty="0" smtClean="0">
                <a:solidFill>
                  <a:schemeClr val="tx1"/>
                </a:solidFill>
                <a:latin typeface="+mn-ea"/>
              </a:rPr>
              <a:t>P25</a:t>
            </a:r>
            <a:r>
              <a:rPr kumimoji="1" lang="ja-JP" altLang="en-US" sz="1200" dirty="0" smtClean="0">
                <a:solidFill>
                  <a:schemeClr val="tx1"/>
                </a:solidFill>
                <a:latin typeface="+mn-ea"/>
              </a:rPr>
              <a:t>）</a:t>
            </a:r>
            <a:endParaRPr kumimoji="1" lang="en-US" altLang="ja-JP" sz="1200" dirty="0" smtClean="0">
              <a:solidFill>
                <a:schemeClr val="tx1"/>
              </a:solidFill>
              <a:latin typeface="+mn-ea"/>
            </a:endParaRPr>
          </a:p>
          <a:p>
            <a:endParaRPr kumimoji="1" lang="en-US" altLang="ja-JP" sz="1200" dirty="0">
              <a:solidFill>
                <a:schemeClr val="tx1"/>
              </a:solidFill>
              <a:latin typeface="+mn-ea"/>
            </a:endParaRPr>
          </a:p>
          <a:p>
            <a:r>
              <a:rPr kumimoji="1" lang="ja-JP" altLang="en-US" sz="1200" u="sng" dirty="0">
                <a:solidFill>
                  <a:schemeClr val="tx1"/>
                </a:solidFill>
                <a:latin typeface="+mn-ea"/>
              </a:rPr>
              <a:t>（８）</a:t>
            </a:r>
            <a:r>
              <a:rPr kumimoji="1" lang="ja-JP" altLang="en-US" sz="1200" u="sng" dirty="0" err="1" smtClean="0">
                <a:solidFill>
                  <a:schemeClr val="tx1"/>
                </a:solidFill>
                <a:latin typeface="+mn-ea"/>
              </a:rPr>
              <a:t>障がい</a:t>
            </a:r>
            <a:r>
              <a:rPr kumimoji="1" lang="ja-JP" altLang="en-US" sz="1200" u="sng" dirty="0" smtClean="0">
                <a:solidFill>
                  <a:schemeClr val="tx1"/>
                </a:solidFill>
                <a:latin typeface="+mn-ea"/>
              </a:rPr>
              <a:t>児支援の充実</a:t>
            </a:r>
            <a:endParaRPr kumimoji="1" lang="en-US" altLang="ja-JP" sz="1200" u="sng" dirty="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発達の遅れ</a:t>
            </a:r>
            <a:r>
              <a:rPr kumimoji="1" lang="ja-JP" altLang="en-US" sz="1200" dirty="0">
                <a:solidFill>
                  <a:schemeClr val="tx1"/>
                </a:solidFill>
                <a:latin typeface="+mn-ea"/>
              </a:rPr>
              <a:t>や</a:t>
            </a:r>
            <a:r>
              <a:rPr kumimoji="1" lang="ja-JP" altLang="en-US" sz="1200" dirty="0" smtClean="0">
                <a:solidFill>
                  <a:schemeClr val="tx1"/>
                </a:solidFill>
                <a:latin typeface="+mn-ea"/>
              </a:rPr>
              <a:t>障が</a:t>
            </a:r>
            <a:r>
              <a:rPr kumimoji="1" lang="ja-JP" altLang="en-US" sz="1200" dirty="0">
                <a:solidFill>
                  <a:schemeClr val="tx1"/>
                </a:solidFill>
                <a:latin typeface="+mn-ea"/>
              </a:rPr>
              <a:t>いのある</a:t>
            </a:r>
            <a:r>
              <a:rPr kumimoji="1" lang="ja-JP" altLang="en-US" sz="1200" dirty="0" smtClean="0">
                <a:solidFill>
                  <a:schemeClr val="tx1"/>
                </a:solidFill>
                <a:latin typeface="+mn-ea"/>
              </a:rPr>
              <a:t>子ども</a:t>
            </a:r>
            <a:r>
              <a:rPr kumimoji="1" lang="ja-JP" altLang="en-US" sz="1200" dirty="0">
                <a:solidFill>
                  <a:schemeClr val="tx1"/>
                </a:solidFill>
                <a:latin typeface="+mn-ea"/>
              </a:rPr>
              <a:t>に</a:t>
            </a:r>
            <a:r>
              <a:rPr kumimoji="1" lang="ja-JP" altLang="en-US" sz="1200" dirty="0" smtClean="0">
                <a:solidFill>
                  <a:schemeClr val="tx1"/>
                </a:solidFill>
                <a:latin typeface="+mn-ea"/>
              </a:rPr>
              <a:t>対する相談支援・通所支援・入所支援等の</a:t>
            </a:r>
            <a:r>
              <a:rPr kumimoji="1" lang="ja-JP" altLang="en-US" sz="1200" dirty="0">
                <a:solidFill>
                  <a:schemeClr val="tx1"/>
                </a:solidFill>
                <a:latin typeface="+mn-ea"/>
              </a:rPr>
              <a:t>サービス</a:t>
            </a:r>
            <a:r>
              <a:rPr kumimoji="1" lang="ja-JP" altLang="en-US" sz="1200" dirty="0" smtClean="0">
                <a:solidFill>
                  <a:schemeClr val="tx1"/>
                </a:solidFill>
                <a:latin typeface="+mn-ea"/>
              </a:rPr>
              <a:t>提供体制の整備や重層的な地域支援体制の構築、地域社会へ</a:t>
            </a:r>
            <a:r>
              <a:rPr kumimoji="1" lang="ja-JP" altLang="en-US" sz="1200" dirty="0">
                <a:solidFill>
                  <a:schemeClr val="tx1"/>
                </a:solidFill>
                <a:latin typeface="+mn-ea"/>
              </a:rPr>
              <a:t>の</a:t>
            </a:r>
            <a:r>
              <a:rPr kumimoji="1" lang="ja-JP" altLang="en-US" sz="1200" dirty="0" smtClean="0">
                <a:solidFill>
                  <a:schemeClr val="tx1"/>
                </a:solidFill>
                <a:latin typeface="+mn-ea"/>
              </a:rPr>
              <a:t>参加・包容を推進し</a:t>
            </a:r>
            <a:r>
              <a:rPr kumimoji="1" lang="ja-JP" altLang="en-US" sz="1200" dirty="0">
                <a:solidFill>
                  <a:schemeClr val="tx1"/>
                </a:solidFill>
                <a:latin typeface="+mn-ea"/>
              </a:rPr>
              <a:t>、</a:t>
            </a:r>
            <a:r>
              <a:rPr kumimoji="1" lang="ja-JP" altLang="en-US" sz="1200" dirty="0" smtClean="0">
                <a:solidFill>
                  <a:schemeClr val="tx1"/>
                </a:solidFill>
                <a:latin typeface="+mn-ea"/>
              </a:rPr>
              <a:t>子ども</a:t>
            </a:r>
            <a:r>
              <a:rPr kumimoji="1" lang="ja-JP" altLang="en-US" sz="1200" dirty="0">
                <a:solidFill>
                  <a:schemeClr val="tx1"/>
                </a:solidFill>
                <a:latin typeface="+mn-ea"/>
              </a:rPr>
              <a:t>と</a:t>
            </a:r>
            <a:r>
              <a:rPr kumimoji="1" lang="ja-JP" altLang="en-US" sz="1200" dirty="0" smtClean="0">
                <a:solidFill>
                  <a:schemeClr val="tx1"/>
                </a:solidFill>
                <a:latin typeface="+mn-ea"/>
              </a:rPr>
              <a:t>家族へより一層の支援体制の充実を図る</a:t>
            </a:r>
            <a:r>
              <a:rPr kumimoji="1" lang="ja-JP" altLang="en-US" sz="1200" dirty="0">
                <a:solidFill>
                  <a:schemeClr val="tx1"/>
                </a:solidFill>
                <a:latin typeface="+mn-ea"/>
              </a:rPr>
              <a:t>とともに、</a:t>
            </a:r>
            <a:r>
              <a:rPr kumimoji="1" lang="ja-JP" altLang="en-US" sz="1200" dirty="0" smtClean="0">
                <a:solidFill>
                  <a:schemeClr val="tx1"/>
                </a:solidFill>
                <a:latin typeface="+mn-ea"/>
              </a:rPr>
              <a:t>障が</a:t>
            </a:r>
            <a:r>
              <a:rPr kumimoji="1" lang="ja-JP" altLang="en-US" sz="1200" dirty="0">
                <a:solidFill>
                  <a:schemeClr val="tx1"/>
                </a:solidFill>
                <a:latin typeface="+mn-ea"/>
              </a:rPr>
              <a:t>いのある</a:t>
            </a:r>
            <a:r>
              <a:rPr kumimoji="1" lang="ja-JP" altLang="en-US" sz="1200" dirty="0" smtClean="0">
                <a:solidFill>
                  <a:schemeClr val="tx1"/>
                </a:solidFill>
                <a:latin typeface="+mn-ea"/>
              </a:rPr>
              <a:t>子ども</a:t>
            </a:r>
            <a:r>
              <a:rPr kumimoji="1" lang="ja-JP" altLang="en-US" sz="1200" dirty="0">
                <a:solidFill>
                  <a:schemeClr val="tx1"/>
                </a:solidFill>
                <a:latin typeface="+mn-ea"/>
              </a:rPr>
              <a:t>の</a:t>
            </a:r>
            <a:r>
              <a:rPr kumimoji="1" lang="ja-JP" altLang="en-US" sz="1200" dirty="0" smtClean="0">
                <a:solidFill>
                  <a:schemeClr val="tx1"/>
                </a:solidFill>
                <a:latin typeface="+mn-ea"/>
              </a:rPr>
              <a:t>発達を支援する</a:t>
            </a:r>
            <a:r>
              <a:rPr kumimoji="1" lang="ja-JP" altLang="en-US" sz="1200" dirty="0">
                <a:solidFill>
                  <a:schemeClr val="tx1"/>
                </a:solidFill>
                <a:latin typeface="+mn-ea"/>
              </a:rPr>
              <a:t>ため、</a:t>
            </a:r>
            <a:r>
              <a:rPr kumimoji="1" lang="ja-JP" altLang="en-US" sz="1200" dirty="0" smtClean="0">
                <a:solidFill>
                  <a:schemeClr val="tx1"/>
                </a:solidFill>
                <a:latin typeface="+mn-ea"/>
              </a:rPr>
              <a:t>早期発見から早期療育、</a:t>
            </a:r>
            <a:r>
              <a:rPr kumimoji="1" lang="ja-JP" altLang="en-US" sz="1200" dirty="0">
                <a:solidFill>
                  <a:schemeClr val="tx1"/>
                </a:solidFill>
                <a:latin typeface="+mn-ea"/>
              </a:rPr>
              <a:t>さらには</a:t>
            </a:r>
            <a:r>
              <a:rPr kumimoji="1" lang="ja-JP" altLang="en-US" sz="1200" dirty="0" smtClean="0">
                <a:solidFill>
                  <a:schemeClr val="tx1"/>
                </a:solidFill>
                <a:latin typeface="+mn-ea"/>
              </a:rPr>
              <a:t>学齢期へ</a:t>
            </a:r>
            <a:r>
              <a:rPr kumimoji="1" lang="ja-JP" altLang="en-US" sz="1200" dirty="0">
                <a:solidFill>
                  <a:schemeClr val="tx1"/>
                </a:solidFill>
                <a:latin typeface="+mn-ea"/>
              </a:rPr>
              <a:t>の</a:t>
            </a:r>
            <a:r>
              <a:rPr kumimoji="1" lang="ja-JP" altLang="en-US" sz="1200" dirty="0" smtClean="0">
                <a:solidFill>
                  <a:schemeClr val="tx1"/>
                </a:solidFill>
                <a:latin typeface="+mn-ea"/>
              </a:rPr>
              <a:t>円滑な移行や</a:t>
            </a:r>
            <a:r>
              <a:rPr kumimoji="1" lang="ja-JP" altLang="en-US" sz="1200" u="sng" dirty="0" smtClean="0">
                <a:solidFill>
                  <a:schemeClr val="tx1"/>
                </a:solidFill>
                <a:latin typeface="+mn-ea"/>
              </a:rPr>
              <a:t>学校教育におけるインクルーシブ教育システムの推進</a:t>
            </a:r>
            <a:r>
              <a:rPr kumimoji="1" lang="ja-JP" altLang="en-US" sz="1200" dirty="0" smtClean="0">
                <a:solidFill>
                  <a:schemeClr val="tx1"/>
                </a:solidFill>
                <a:latin typeface="+mn-ea"/>
              </a:rPr>
              <a:t>など</a:t>
            </a:r>
            <a:r>
              <a:rPr kumimoji="1" lang="ja-JP" altLang="en-US" sz="1200" dirty="0">
                <a:solidFill>
                  <a:schemeClr val="tx1"/>
                </a:solidFill>
                <a:latin typeface="+mn-ea"/>
              </a:rPr>
              <a:t>に</a:t>
            </a:r>
            <a:r>
              <a:rPr kumimoji="1" lang="ja-JP" altLang="en-US" sz="1200" dirty="0" smtClean="0">
                <a:solidFill>
                  <a:schemeClr val="tx1"/>
                </a:solidFill>
                <a:latin typeface="+mn-ea"/>
              </a:rPr>
              <a:t>加え、児童が</a:t>
            </a:r>
            <a:r>
              <a:rPr kumimoji="1" lang="en-US" altLang="ja-JP" sz="1200" dirty="0">
                <a:solidFill>
                  <a:schemeClr val="tx1"/>
                </a:solidFill>
                <a:latin typeface="+mn-ea"/>
              </a:rPr>
              <a:t>18</a:t>
            </a:r>
            <a:r>
              <a:rPr kumimoji="1" lang="ja-JP" altLang="en-US" sz="1200" dirty="0" smtClean="0">
                <a:solidFill>
                  <a:schemeClr val="tx1"/>
                </a:solidFill>
                <a:latin typeface="+mn-ea"/>
              </a:rPr>
              <a:t>歳以降、環境を円滑に移行できる</a:t>
            </a:r>
            <a:r>
              <a:rPr kumimoji="1" lang="ja-JP" altLang="en-US" sz="1200" dirty="0">
                <a:solidFill>
                  <a:schemeClr val="tx1"/>
                </a:solidFill>
                <a:latin typeface="+mn-ea"/>
              </a:rPr>
              <a:t>ための</a:t>
            </a:r>
            <a:r>
              <a:rPr kumimoji="1" lang="ja-JP" altLang="en-US" sz="1200" dirty="0" smtClean="0">
                <a:solidFill>
                  <a:schemeClr val="tx1"/>
                </a:solidFill>
                <a:latin typeface="+mn-ea"/>
              </a:rPr>
              <a:t>体制の整備を図ります。</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　また</a:t>
            </a:r>
            <a:r>
              <a:rPr kumimoji="1" lang="ja-JP" altLang="en-US" sz="1200" dirty="0">
                <a:solidFill>
                  <a:schemeClr val="tx1"/>
                </a:solidFill>
                <a:latin typeface="+mn-ea"/>
              </a:rPr>
              <a:t>、</a:t>
            </a:r>
            <a:r>
              <a:rPr kumimoji="1" lang="ja-JP" altLang="en-US" sz="1200" dirty="0" smtClean="0">
                <a:solidFill>
                  <a:schemeClr val="tx1"/>
                </a:solidFill>
                <a:latin typeface="+mn-ea"/>
              </a:rPr>
              <a:t>医療的ケア</a:t>
            </a:r>
            <a:r>
              <a:rPr kumimoji="1" lang="ja-JP" altLang="en-US" sz="1200" dirty="0">
                <a:solidFill>
                  <a:schemeClr val="tx1"/>
                </a:solidFill>
                <a:latin typeface="+mn-ea"/>
              </a:rPr>
              <a:t>を</a:t>
            </a:r>
            <a:r>
              <a:rPr kumimoji="1" lang="ja-JP" altLang="en-US" sz="1200" dirty="0" smtClean="0">
                <a:solidFill>
                  <a:schemeClr val="tx1"/>
                </a:solidFill>
                <a:latin typeface="+mn-ea"/>
              </a:rPr>
              <a:t>必要と</a:t>
            </a:r>
            <a:r>
              <a:rPr kumimoji="1" lang="ja-JP" altLang="en-US" sz="1200" dirty="0">
                <a:solidFill>
                  <a:schemeClr val="tx1"/>
                </a:solidFill>
                <a:latin typeface="+mn-ea"/>
              </a:rPr>
              <a:t>する</a:t>
            </a:r>
            <a:r>
              <a:rPr kumimoji="1" lang="ja-JP" altLang="en-US" sz="1200" dirty="0" smtClean="0">
                <a:solidFill>
                  <a:schemeClr val="tx1"/>
                </a:solidFill>
                <a:latin typeface="+mn-ea"/>
              </a:rPr>
              <a:t>子ども</a:t>
            </a:r>
            <a:r>
              <a:rPr kumimoji="1" lang="ja-JP" altLang="en-US" sz="1200" dirty="0">
                <a:solidFill>
                  <a:schemeClr val="tx1"/>
                </a:solidFill>
                <a:latin typeface="+mn-ea"/>
              </a:rPr>
              <a:t>や</a:t>
            </a:r>
            <a:r>
              <a:rPr kumimoji="1" lang="ja-JP" altLang="en-US" sz="1200" dirty="0" smtClean="0">
                <a:solidFill>
                  <a:schemeClr val="tx1"/>
                </a:solidFill>
                <a:latin typeface="+mn-ea"/>
              </a:rPr>
              <a:t>難聴児へ</a:t>
            </a:r>
            <a:r>
              <a:rPr kumimoji="1" lang="ja-JP" altLang="en-US" sz="1200" dirty="0">
                <a:solidFill>
                  <a:schemeClr val="tx1"/>
                </a:solidFill>
                <a:latin typeface="+mn-ea"/>
              </a:rPr>
              <a:t>の</a:t>
            </a:r>
            <a:r>
              <a:rPr kumimoji="1" lang="ja-JP" altLang="en-US" sz="1200" dirty="0" smtClean="0">
                <a:solidFill>
                  <a:schemeClr val="tx1"/>
                </a:solidFill>
                <a:latin typeface="+mn-ea"/>
              </a:rPr>
              <a:t>支援の充実など</a:t>
            </a:r>
            <a:r>
              <a:rPr kumimoji="1" lang="ja-JP" altLang="en-US" sz="1200" dirty="0">
                <a:solidFill>
                  <a:schemeClr val="tx1"/>
                </a:solidFill>
                <a:latin typeface="+mn-ea"/>
              </a:rPr>
              <a:t>、</a:t>
            </a:r>
            <a:r>
              <a:rPr kumimoji="1" lang="ja-JP" altLang="en-US" sz="1200" dirty="0" smtClean="0">
                <a:solidFill>
                  <a:schemeClr val="tx1"/>
                </a:solidFill>
                <a:latin typeface="+mn-ea"/>
              </a:rPr>
              <a:t>心身の発達の段階や年齢に応じた支援に地域で一貫して取り組むこと</a:t>
            </a:r>
            <a:r>
              <a:rPr kumimoji="1" lang="ja-JP" altLang="en-US" sz="1200" dirty="0">
                <a:solidFill>
                  <a:schemeClr val="tx1"/>
                </a:solidFill>
                <a:latin typeface="+mn-ea"/>
              </a:rPr>
              <a:t>ができるよう、</a:t>
            </a:r>
            <a:r>
              <a:rPr kumimoji="1" lang="ja-JP" altLang="en-US" sz="1200" dirty="0" smtClean="0">
                <a:solidFill>
                  <a:schemeClr val="tx1"/>
                </a:solidFill>
                <a:latin typeface="+mn-ea"/>
              </a:rPr>
              <a:t>体制の充実を図る</a:t>
            </a:r>
            <a:r>
              <a:rPr kumimoji="1" lang="ja-JP" altLang="en-US" sz="1200" dirty="0">
                <a:solidFill>
                  <a:schemeClr val="tx1"/>
                </a:solidFill>
                <a:latin typeface="+mn-ea"/>
              </a:rPr>
              <a:t>とともに、</a:t>
            </a:r>
            <a:r>
              <a:rPr kumimoji="1" lang="ja-JP" altLang="en-US" sz="1200" dirty="0" smtClean="0">
                <a:solidFill>
                  <a:schemeClr val="tx1"/>
                </a:solidFill>
                <a:latin typeface="+mn-ea"/>
              </a:rPr>
              <a:t>身近な地域に</a:t>
            </a:r>
            <a:r>
              <a:rPr kumimoji="1" lang="ja-JP" altLang="en-US" sz="1200" dirty="0">
                <a:solidFill>
                  <a:schemeClr val="tx1"/>
                </a:solidFill>
                <a:latin typeface="+mn-ea"/>
              </a:rPr>
              <a:t>おいて、</a:t>
            </a:r>
            <a:r>
              <a:rPr kumimoji="1" lang="ja-JP" altLang="en-US" sz="1200" dirty="0" smtClean="0">
                <a:solidFill>
                  <a:schemeClr val="tx1"/>
                </a:solidFill>
                <a:latin typeface="+mn-ea"/>
              </a:rPr>
              <a:t>専門的な療育や教育を受けられる体制の整備を促進します。</a:t>
            </a:r>
            <a:endParaRPr kumimoji="1" lang="en-US" altLang="ja-JP" sz="1200" dirty="0" smtClean="0">
              <a:solidFill>
                <a:schemeClr val="tx1"/>
              </a:solidFill>
              <a:latin typeface="+mn-ea"/>
            </a:endParaRPr>
          </a:p>
          <a:p>
            <a:endParaRPr kumimoji="1" lang="en-US" altLang="ja-JP" sz="1200" dirty="0">
              <a:solidFill>
                <a:schemeClr val="tx1"/>
              </a:solidFill>
              <a:latin typeface="+mn-ea"/>
            </a:endParaRPr>
          </a:p>
          <a:p>
            <a:endParaRPr kumimoji="1" lang="en-US" altLang="ja-JP" sz="1200" dirty="0" smtClean="0">
              <a:solidFill>
                <a:schemeClr val="tx1"/>
              </a:solidFill>
              <a:latin typeface="+mn-ea"/>
            </a:endParaRPr>
          </a:p>
          <a:p>
            <a:endParaRPr kumimoji="1" lang="en-US" altLang="ja-JP" sz="1200" dirty="0">
              <a:solidFill>
                <a:schemeClr val="tx1"/>
              </a:solidFill>
              <a:latin typeface="+mn-ea"/>
            </a:endParaRPr>
          </a:p>
          <a:p>
            <a:endParaRPr kumimoji="1" lang="en-US" altLang="ja-JP" sz="1200" dirty="0" smtClean="0">
              <a:solidFill>
                <a:schemeClr val="tx1"/>
              </a:solidFill>
              <a:latin typeface="+mn-ea"/>
            </a:endParaRPr>
          </a:p>
          <a:p>
            <a:endParaRPr kumimoji="1" lang="en-US" altLang="ja-JP" sz="1200" dirty="0">
              <a:solidFill>
                <a:schemeClr val="tx1"/>
              </a:solidFill>
              <a:latin typeface="+mn-ea"/>
            </a:endParaRPr>
          </a:p>
          <a:p>
            <a:endParaRPr kumimoji="1" lang="en-US" altLang="ja-JP" sz="1200" dirty="0" smtClean="0">
              <a:solidFill>
                <a:schemeClr val="tx1"/>
              </a:solidFill>
              <a:latin typeface="+mn-ea"/>
            </a:endParaRPr>
          </a:p>
          <a:p>
            <a:endParaRPr kumimoji="1" lang="ja-JP" altLang="en-US" sz="1200" dirty="0">
              <a:solidFill>
                <a:schemeClr val="tx1"/>
              </a:solidFill>
              <a:latin typeface="+mn-ea"/>
            </a:endParaRPr>
          </a:p>
          <a:p>
            <a:r>
              <a:rPr kumimoji="1" lang="ja-JP" altLang="en-US" sz="1200" dirty="0">
                <a:solidFill>
                  <a:schemeClr val="tx1"/>
                </a:solidFill>
                <a:latin typeface="+mn-ea"/>
              </a:rPr>
              <a:t> </a:t>
            </a:r>
            <a:endParaRPr kumimoji="1" lang="en-US" altLang="ja-JP" sz="1200" dirty="0">
              <a:solidFill>
                <a:schemeClr val="tx1"/>
              </a:solidFill>
              <a:latin typeface="+mn-ea"/>
            </a:endParaRPr>
          </a:p>
          <a:p>
            <a:endParaRPr kumimoji="1" lang="en-US" altLang="ja-JP" sz="1200" u="sng" dirty="0" smtClean="0">
              <a:solidFill>
                <a:schemeClr val="tx1"/>
              </a:solidFill>
              <a:latin typeface="+mn-ea"/>
            </a:endParaRPr>
          </a:p>
          <a:p>
            <a:endParaRPr kumimoji="1" lang="en-US" altLang="ja-JP" sz="1200" u="sng" dirty="0" smtClean="0">
              <a:solidFill>
                <a:schemeClr val="tx1"/>
              </a:solidFill>
              <a:latin typeface="+mn-ea"/>
            </a:endParaRPr>
          </a:p>
          <a:p>
            <a:r>
              <a:rPr kumimoji="1" lang="ja-JP" altLang="en-US" sz="1200" u="sng" dirty="0" smtClean="0">
                <a:solidFill>
                  <a:schemeClr val="tx1"/>
                </a:solidFill>
                <a:latin typeface="+mn-ea"/>
              </a:rPr>
              <a:t>（</a:t>
            </a:r>
            <a:r>
              <a:rPr kumimoji="1" lang="ja-JP" altLang="en-US" sz="1200" u="sng" dirty="0">
                <a:solidFill>
                  <a:schemeClr val="tx1"/>
                </a:solidFill>
                <a:latin typeface="+mn-ea"/>
              </a:rPr>
              <a:t>９）</a:t>
            </a:r>
            <a:r>
              <a:rPr kumimoji="1" lang="ja-JP" altLang="en-US" sz="1200" u="sng" dirty="0" smtClean="0">
                <a:solidFill>
                  <a:schemeClr val="tx1"/>
                </a:solidFill>
                <a:latin typeface="+mn-ea"/>
              </a:rPr>
              <a:t>発達障が</a:t>
            </a:r>
            <a:r>
              <a:rPr kumimoji="1" lang="ja-JP" altLang="en-US" sz="1200" u="sng" dirty="0">
                <a:solidFill>
                  <a:schemeClr val="tx1"/>
                </a:solidFill>
                <a:latin typeface="+mn-ea"/>
              </a:rPr>
              <a:t>いのある</a:t>
            </a:r>
            <a:r>
              <a:rPr kumimoji="1" lang="ja-JP" altLang="en-US" sz="1200" u="sng" dirty="0" smtClean="0">
                <a:solidFill>
                  <a:schemeClr val="tx1"/>
                </a:solidFill>
                <a:latin typeface="+mn-ea"/>
              </a:rPr>
              <a:t>人や在宅の障が</a:t>
            </a:r>
            <a:r>
              <a:rPr kumimoji="1" lang="ja-JP" altLang="en-US" sz="1200" u="sng" dirty="0">
                <a:solidFill>
                  <a:schemeClr val="tx1"/>
                </a:solidFill>
                <a:latin typeface="+mn-ea"/>
              </a:rPr>
              <a:t>いのある</a:t>
            </a:r>
            <a:r>
              <a:rPr kumimoji="1" lang="ja-JP" altLang="en-US" sz="1200" u="sng" dirty="0" smtClean="0">
                <a:solidFill>
                  <a:schemeClr val="tx1"/>
                </a:solidFill>
                <a:latin typeface="+mn-ea"/>
              </a:rPr>
              <a:t>人等への支援</a:t>
            </a:r>
            <a:endParaRPr kumimoji="1" lang="en-US" altLang="ja-JP" sz="1200" u="sng" dirty="0">
              <a:solidFill>
                <a:schemeClr val="tx1"/>
              </a:solidFill>
              <a:latin typeface="+mn-ea"/>
            </a:endParaRPr>
          </a:p>
          <a:p>
            <a:r>
              <a:rPr kumimoji="1" lang="ja-JP" altLang="en-US" sz="1200" dirty="0" smtClean="0">
                <a:solidFill>
                  <a:schemeClr val="tx1"/>
                </a:solidFill>
                <a:latin typeface="+mn-ea"/>
              </a:rPr>
              <a:t>　発達障が</a:t>
            </a:r>
            <a:r>
              <a:rPr kumimoji="1" lang="ja-JP" altLang="en-US" sz="1200" dirty="0">
                <a:solidFill>
                  <a:schemeClr val="tx1"/>
                </a:solidFill>
                <a:latin typeface="+mn-ea"/>
              </a:rPr>
              <a:t>いのある</a:t>
            </a:r>
            <a:r>
              <a:rPr kumimoji="1" lang="ja-JP" altLang="en-US" sz="1200" dirty="0" smtClean="0">
                <a:solidFill>
                  <a:schemeClr val="tx1"/>
                </a:solidFill>
                <a:latin typeface="+mn-ea"/>
              </a:rPr>
              <a:t>人や</a:t>
            </a:r>
            <a:r>
              <a:rPr kumimoji="1" lang="ja-JP" altLang="en-US" sz="1200" dirty="0">
                <a:solidFill>
                  <a:schemeClr val="tx1"/>
                </a:solidFill>
                <a:latin typeface="+mn-ea"/>
              </a:rPr>
              <a:t>その</a:t>
            </a:r>
            <a:r>
              <a:rPr kumimoji="1" lang="ja-JP" altLang="en-US" sz="1200" dirty="0" smtClean="0">
                <a:solidFill>
                  <a:schemeClr val="tx1"/>
                </a:solidFill>
                <a:latin typeface="+mn-ea"/>
              </a:rPr>
              <a:t>家族へ</a:t>
            </a:r>
            <a:r>
              <a:rPr kumimoji="1" lang="ja-JP" altLang="en-US" sz="1200" dirty="0">
                <a:solidFill>
                  <a:schemeClr val="tx1"/>
                </a:solidFill>
                <a:latin typeface="+mn-ea"/>
              </a:rPr>
              <a:t>の</a:t>
            </a:r>
            <a:r>
              <a:rPr kumimoji="1" lang="ja-JP" altLang="en-US" sz="1200" dirty="0" smtClean="0">
                <a:solidFill>
                  <a:schemeClr val="tx1"/>
                </a:solidFill>
                <a:latin typeface="+mn-ea"/>
              </a:rPr>
              <a:t>支援が推進され</a:t>
            </a:r>
            <a:r>
              <a:rPr kumimoji="1" lang="ja-JP" altLang="en-US" sz="1200" dirty="0">
                <a:solidFill>
                  <a:schemeClr val="tx1"/>
                </a:solidFill>
                <a:latin typeface="+mn-ea"/>
              </a:rPr>
              <a:t>、また、</a:t>
            </a:r>
            <a:r>
              <a:rPr kumimoji="1" lang="ja-JP" altLang="en-US" sz="1200" dirty="0" smtClean="0">
                <a:solidFill>
                  <a:schemeClr val="tx1"/>
                </a:solidFill>
                <a:latin typeface="+mn-ea"/>
              </a:rPr>
              <a:t>重症心身障が</a:t>
            </a:r>
            <a:r>
              <a:rPr kumimoji="1" lang="ja-JP" altLang="en-US" sz="1200" dirty="0">
                <a:solidFill>
                  <a:schemeClr val="tx1"/>
                </a:solidFill>
                <a:latin typeface="+mn-ea"/>
              </a:rPr>
              <a:t>いや</a:t>
            </a:r>
            <a:r>
              <a:rPr kumimoji="1" lang="ja-JP" altLang="en-US" sz="1200" dirty="0" smtClean="0">
                <a:solidFill>
                  <a:schemeClr val="tx1"/>
                </a:solidFill>
                <a:latin typeface="+mn-ea"/>
              </a:rPr>
              <a:t>在宅の障が</a:t>
            </a:r>
            <a:r>
              <a:rPr kumimoji="1" lang="ja-JP" altLang="en-US" sz="1200" dirty="0">
                <a:solidFill>
                  <a:schemeClr val="tx1"/>
                </a:solidFill>
                <a:latin typeface="+mn-ea"/>
              </a:rPr>
              <a:t>いのある</a:t>
            </a:r>
            <a:r>
              <a:rPr kumimoji="1" lang="ja-JP" altLang="en-US" sz="1200" dirty="0" smtClean="0">
                <a:solidFill>
                  <a:schemeClr val="tx1"/>
                </a:solidFill>
                <a:latin typeface="+mn-ea"/>
              </a:rPr>
              <a:t>人等が身近な地域に</a:t>
            </a:r>
            <a:r>
              <a:rPr kumimoji="1" lang="ja-JP" altLang="en-US" sz="1200" dirty="0">
                <a:solidFill>
                  <a:schemeClr val="tx1"/>
                </a:solidFill>
                <a:latin typeface="+mn-ea"/>
              </a:rPr>
              <a:t>おいて</a:t>
            </a:r>
            <a:r>
              <a:rPr kumimoji="1" lang="ja-JP" altLang="en-US" sz="1200" dirty="0" smtClean="0">
                <a:solidFill>
                  <a:schemeClr val="tx1"/>
                </a:solidFill>
                <a:latin typeface="+mn-ea"/>
              </a:rPr>
              <a:t>必要な支援が提供される</a:t>
            </a:r>
            <a:r>
              <a:rPr kumimoji="1" lang="ja-JP" altLang="en-US" sz="1200" dirty="0">
                <a:solidFill>
                  <a:schemeClr val="tx1"/>
                </a:solidFill>
                <a:latin typeface="+mn-ea"/>
              </a:rPr>
              <a:t>よう、</a:t>
            </a:r>
            <a:r>
              <a:rPr kumimoji="1" lang="ja-JP" altLang="en-US" sz="1200" dirty="0" smtClean="0">
                <a:solidFill>
                  <a:schemeClr val="tx1"/>
                </a:solidFill>
                <a:latin typeface="+mn-ea"/>
              </a:rPr>
              <a:t>関係機関が連携を図り、地域の支援体制の充実を図ります</a:t>
            </a:r>
            <a:r>
              <a:rPr kumimoji="1" lang="ja-JP" altLang="en-US" sz="1200" dirty="0">
                <a:solidFill>
                  <a:schemeClr val="tx1"/>
                </a:solidFill>
                <a:latin typeface="+mn-ea"/>
              </a:rPr>
              <a:t>。</a:t>
            </a:r>
          </a:p>
          <a:p>
            <a:endParaRPr kumimoji="1" lang="ja-JP" altLang="en-US" sz="1200" dirty="0">
              <a:solidFill>
                <a:schemeClr val="tx1"/>
              </a:solidFill>
              <a:latin typeface="+mn-ea"/>
            </a:endParaRPr>
          </a:p>
        </p:txBody>
      </p:sp>
      <p:sp>
        <p:nvSpPr>
          <p:cNvPr id="21" name="正方形/長方形 20"/>
          <p:cNvSpPr/>
          <p:nvPr/>
        </p:nvSpPr>
        <p:spPr>
          <a:xfrm>
            <a:off x="108065" y="317994"/>
            <a:ext cx="2165235" cy="2576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t>３</a:t>
            </a:r>
            <a:r>
              <a:rPr kumimoji="1" lang="ja-JP" altLang="en-US" sz="1200" b="1" dirty="0" smtClean="0"/>
              <a:t>．計画の関連規定（抜粋）</a:t>
            </a:r>
            <a:endParaRPr kumimoji="1" lang="ja-JP" altLang="en-US" sz="1200" b="1" dirty="0"/>
          </a:p>
        </p:txBody>
      </p:sp>
      <p:sp>
        <p:nvSpPr>
          <p:cNvPr id="22" name="正方形/長方形 21"/>
          <p:cNvSpPr/>
          <p:nvPr/>
        </p:nvSpPr>
        <p:spPr>
          <a:xfrm>
            <a:off x="4610503" y="316835"/>
            <a:ext cx="5095199" cy="6469603"/>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smtClean="0">
              <a:solidFill>
                <a:schemeClr val="tx1"/>
              </a:solidFill>
            </a:endParaRPr>
          </a:p>
          <a:p>
            <a:endParaRPr kumimoji="1" lang="en-US" altLang="ja-JP" sz="1200" dirty="0">
              <a:solidFill>
                <a:schemeClr val="tx1"/>
              </a:solidFill>
              <a:latin typeface="+mn-ea"/>
            </a:endParaRPr>
          </a:p>
          <a:p>
            <a:r>
              <a:rPr kumimoji="1" lang="ja-JP" altLang="en-US" sz="1200" dirty="0" smtClean="0">
                <a:solidFill>
                  <a:schemeClr val="tx1"/>
                </a:solidFill>
                <a:latin typeface="+mn-ea"/>
              </a:rPr>
              <a:t>第４ 計画推進のための</a:t>
            </a:r>
            <a:r>
              <a:rPr kumimoji="1" lang="ja-JP" altLang="en-US" sz="1200" b="1" u="sng" dirty="0" smtClean="0">
                <a:solidFill>
                  <a:srgbClr val="FF0000"/>
                </a:solidFill>
                <a:latin typeface="+mn-ea"/>
              </a:rPr>
              <a:t>具体的な取組</a:t>
            </a:r>
            <a:endParaRPr kumimoji="1" lang="en-US" altLang="ja-JP" sz="1200" b="1" u="sng" dirty="0" smtClean="0">
              <a:solidFill>
                <a:srgbClr val="FF0000"/>
              </a:solidFill>
              <a:latin typeface="+mn-ea"/>
            </a:endParaRPr>
          </a:p>
          <a:p>
            <a:r>
              <a:rPr kumimoji="1" lang="en-US" altLang="ja-JP" sz="1200" dirty="0" smtClean="0">
                <a:solidFill>
                  <a:schemeClr val="tx1"/>
                </a:solidFill>
                <a:latin typeface="+mn-ea"/>
              </a:rPr>
              <a:t>Ⅲ.</a:t>
            </a:r>
            <a:r>
              <a:rPr kumimoji="1" lang="ja-JP" altLang="en-US" sz="1200" dirty="0">
                <a:solidFill>
                  <a:schemeClr val="tx1"/>
                </a:solidFill>
                <a:latin typeface="+mn-ea"/>
              </a:rPr>
              <a:t> </a:t>
            </a:r>
            <a:r>
              <a:rPr kumimoji="1" lang="ja-JP" altLang="en-US" sz="1200" dirty="0" smtClean="0">
                <a:solidFill>
                  <a:schemeClr val="tx1"/>
                </a:solidFill>
                <a:latin typeface="+mn-ea"/>
              </a:rPr>
              <a:t> 自立と社会参加の促進（</a:t>
            </a:r>
            <a:r>
              <a:rPr kumimoji="1" lang="en-US" altLang="ja-JP" sz="1200" dirty="0" smtClean="0">
                <a:solidFill>
                  <a:schemeClr val="tx1"/>
                </a:solidFill>
                <a:latin typeface="+mn-ea"/>
              </a:rPr>
              <a:t>P62</a:t>
            </a:r>
            <a:r>
              <a:rPr kumimoji="1" lang="ja-JP" altLang="en-US" sz="1200" dirty="0" smtClean="0">
                <a:solidFill>
                  <a:schemeClr val="tx1"/>
                </a:solidFill>
                <a:latin typeface="+mn-ea"/>
              </a:rPr>
              <a:t>）</a:t>
            </a:r>
            <a:endParaRPr kumimoji="1" lang="en-US" altLang="ja-JP" sz="1200" dirty="0">
              <a:solidFill>
                <a:schemeClr val="tx1"/>
              </a:solidFill>
              <a:latin typeface="+mn-ea"/>
            </a:endParaRPr>
          </a:p>
          <a:p>
            <a:endParaRPr kumimoji="1" lang="en-US" altLang="ja-JP" sz="1200" dirty="0" smtClean="0">
              <a:solidFill>
                <a:schemeClr val="tx1"/>
              </a:solidFill>
              <a:latin typeface="+mn-ea"/>
            </a:endParaRPr>
          </a:p>
          <a:p>
            <a:r>
              <a:rPr kumimoji="1" lang="ja-JP" altLang="en-US" sz="1200" u="sng" dirty="0" smtClean="0">
                <a:solidFill>
                  <a:schemeClr val="tx1"/>
                </a:solidFill>
                <a:latin typeface="+mn-ea"/>
              </a:rPr>
              <a:t>８</a:t>
            </a:r>
            <a:r>
              <a:rPr kumimoji="1" lang="ja-JP" altLang="en-US" sz="1200" u="sng" dirty="0">
                <a:solidFill>
                  <a:schemeClr val="tx1"/>
                </a:solidFill>
                <a:latin typeface="+mn-ea"/>
              </a:rPr>
              <a:t>　</a:t>
            </a:r>
            <a:r>
              <a:rPr kumimoji="1" lang="ja-JP" altLang="en-US" sz="1200" u="sng" dirty="0" err="1" smtClean="0">
                <a:solidFill>
                  <a:schemeClr val="tx1"/>
                </a:solidFill>
                <a:latin typeface="+mn-ea"/>
              </a:rPr>
              <a:t>障がい</a:t>
            </a:r>
            <a:r>
              <a:rPr kumimoji="1" lang="ja-JP" altLang="en-US" sz="1200" u="sng" dirty="0" smtClean="0">
                <a:solidFill>
                  <a:schemeClr val="tx1"/>
                </a:solidFill>
                <a:latin typeface="+mn-ea"/>
              </a:rPr>
              <a:t>児支援の充実</a:t>
            </a:r>
            <a:endParaRPr kumimoji="1" lang="en-US" altLang="ja-JP" sz="1200" u="sng" dirty="0" smtClean="0">
              <a:solidFill>
                <a:schemeClr val="tx1"/>
              </a:solidFill>
              <a:latin typeface="+mn-ea"/>
            </a:endParaRPr>
          </a:p>
          <a:p>
            <a:r>
              <a:rPr kumimoji="1" lang="ja-JP" altLang="en-US" sz="1200" dirty="0" smtClean="0">
                <a:solidFill>
                  <a:schemeClr val="tx1"/>
                </a:solidFill>
                <a:latin typeface="+mn-ea"/>
              </a:rPr>
              <a:t>（１）障がいのある子どもに対する支援の充実</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　① 子どもの発達支援の充実</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② 家族への支援</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③ 福祉・保育・保健・医療・教育・就労支援等の関係機関と連携し</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　　 </a:t>
            </a:r>
            <a:r>
              <a:rPr kumimoji="1" lang="ja-JP" altLang="en-US" sz="1200" dirty="0" err="1" smtClean="0">
                <a:solidFill>
                  <a:schemeClr val="tx1"/>
                </a:solidFill>
                <a:latin typeface="+mn-ea"/>
              </a:rPr>
              <a:t>た</a:t>
            </a:r>
            <a:r>
              <a:rPr kumimoji="1" lang="ja-JP" altLang="en-US" sz="1200" dirty="0" smtClean="0">
                <a:solidFill>
                  <a:schemeClr val="tx1"/>
                </a:solidFill>
                <a:latin typeface="+mn-ea"/>
              </a:rPr>
              <a:t>支援</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④ 地域社会への参加・インクルージョン（包容</a:t>
            </a:r>
            <a:r>
              <a:rPr kumimoji="1" lang="en-US" altLang="ja-JP" sz="1200" dirty="0" smtClean="0">
                <a:solidFill>
                  <a:schemeClr val="tx1"/>
                </a:solidFill>
                <a:latin typeface="+mn-ea"/>
              </a:rPr>
              <a:t>)</a:t>
            </a:r>
            <a:r>
              <a:rPr kumimoji="1" lang="ja-JP" altLang="en-US" sz="1200" dirty="0" smtClean="0">
                <a:solidFill>
                  <a:schemeClr val="tx1"/>
                </a:solidFill>
                <a:latin typeface="+mn-ea"/>
              </a:rPr>
              <a:t>の推進、　</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⑤ </a:t>
            </a:r>
            <a:r>
              <a:rPr kumimoji="1" lang="ja-JP" altLang="en-US" sz="1200" dirty="0" err="1" smtClean="0">
                <a:solidFill>
                  <a:schemeClr val="tx1"/>
                </a:solidFill>
                <a:latin typeface="+mn-ea"/>
              </a:rPr>
              <a:t>障がい</a:t>
            </a:r>
            <a:r>
              <a:rPr kumimoji="1" lang="ja-JP" altLang="en-US" sz="1200" dirty="0" smtClean="0">
                <a:solidFill>
                  <a:schemeClr val="tx1"/>
                </a:solidFill>
                <a:latin typeface="+mn-ea"/>
              </a:rPr>
              <a:t>児支援体制の基盤整備</a:t>
            </a:r>
            <a:endParaRPr kumimoji="1" lang="en-US" altLang="ja-JP" sz="1000" dirty="0" smtClean="0">
              <a:solidFill>
                <a:schemeClr val="tx1"/>
              </a:solidFill>
              <a:latin typeface="+mn-ea"/>
            </a:endParaRPr>
          </a:p>
          <a:p>
            <a:r>
              <a:rPr kumimoji="1" lang="ja-JP" altLang="en-US" sz="1200" dirty="0" smtClean="0">
                <a:solidFill>
                  <a:schemeClr val="tx1"/>
                </a:solidFill>
                <a:latin typeface="+mn-ea"/>
              </a:rPr>
              <a:t>　⑥ 特別な支援が必要な子どもへの支援</a:t>
            </a:r>
            <a:endParaRPr kumimoji="1" lang="en-US" altLang="ja-JP" sz="1200" dirty="0" smtClean="0">
              <a:solidFill>
                <a:schemeClr val="tx1"/>
              </a:solidFill>
              <a:latin typeface="+mn-ea"/>
            </a:endParaRPr>
          </a:p>
          <a:p>
            <a:endParaRPr kumimoji="1" lang="en-US" altLang="ja-JP" sz="1050" dirty="0" smtClean="0">
              <a:solidFill>
                <a:schemeClr val="tx1"/>
              </a:solidFill>
              <a:latin typeface="+mn-ea"/>
            </a:endParaRPr>
          </a:p>
          <a:p>
            <a:r>
              <a:rPr kumimoji="1" lang="ja-JP" altLang="en-US" sz="1200" dirty="0" smtClean="0">
                <a:solidFill>
                  <a:schemeClr val="tx1"/>
                </a:solidFill>
                <a:latin typeface="+mn-ea"/>
              </a:rPr>
              <a:t>（２</a:t>
            </a:r>
            <a:r>
              <a:rPr kumimoji="1" lang="ja-JP" altLang="en-US" sz="1200" dirty="0">
                <a:solidFill>
                  <a:schemeClr val="tx1"/>
                </a:solidFill>
                <a:latin typeface="+mn-ea"/>
              </a:rPr>
              <a:t>）</a:t>
            </a:r>
            <a:r>
              <a:rPr kumimoji="1" lang="ja-JP" altLang="en-US" sz="1200" dirty="0" smtClean="0">
                <a:solidFill>
                  <a:schemeClr val="tx1"/>
                </a:solidFill>
                <a:latin typeface="+mn-ea"/>
              </a:rPr>
              <a:t>学校教育の充実</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　① 教育相談・支援体制の整備</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② 幼児・義務教育の充実</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③ 後期中等教育の充実、</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④ キャリア教育・職業教育の充実</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⑤ 交流及び共同学習等の充実</a:t>
            </a:r>
            <a:endParaRPr kumimoji="1" lang="en-US" altLang="ja-JP" sz="1200" dirty="0" smtClean="0">
              <a:solidFill>
                <a:schemeClr val="tx1"/>
              </a:solidFill>
              <a:latin typeface="+mn-ea"/>
            </a:endParaRPr>
          </a:p>
          <a:p>
            <a:r>
              <a:rPr kumimoji="1" lang="ja-JP" altLang="en-US" sz="1200" dirty="0">
                <a:solidFill>
                  <a:schemeClr val="tx1"/>
                </a:solidFill>
                <a:latin typeface="+mn-ea"/>
              </a:rPr>
              <a:t>　</a:t>
            </a:r>
            <a:r>
              <a:rPr kumimoji="1" lang="ja-JP" altLang="en-US" sz="1200" dirty="0" smtClean="0">
                <a:solidFill>
                  <a:schemeClr val="tx1"/>
                </a:solidFill>
                <a:latin typeface="+mn-ea"/>
              </a:rPr>
              <a:t>⑥ 障が</a:t>
            </a:r>
            <a:r>
              <a:rPr kumimoji="1" lang="ja-JP" altLang="en-US" sz="1200" dirty="0">
                <a:solidFill>
                  <a:schemeClr val="tx1"/>
                </a:solidFill>
                <a:latin typeface="+mn-ea"/>
              </a:rPr>
              <a:t>いの</a:t>
            </a:r>
            <a:r>
              <a:rPr kumimoji="1" lang="ja-JP" altLang="en-US" sz="1200" dirty="0" smtClean="0">
                <a:solidFill>
                  <a:schemeClr val="tx1"/>
                </a:solidFill>
                <a:latin typeface="+mn-ea"/>
              </a:rPr>
              <a:t>特性に配慮した教育の充実</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　⑦ 研修・調査研究の充実</a:t>
            </a:r>
            <a:endParaRPr kumimoji="1" lang="en-US" altLang="ja-JP" sz="1200" dirty="0" smtClean="0">
              <a:solidFill>
                <a:schemeClr val="tx1"/>
              </a:solidFill>
              <a:latin typeface="+mn-ea"/>
            </a:endParaRPr>
          </a:p>
          <a:p>
            <a:endParaRPr kumimoji="1" lang="en-US" altLang="ja-JP" sz="1000" dirty="0" smtClean="0">
              <a:solidFill>
                <a:schemeClr val="tx1"/>
              </a:solidFill>
              <a:latin typeface="+mn-ea"/>
            </a:endParaRPr>
          </a:p>
          <a:p>
            <a:r>
              <a:rPr kumimoji="1" lang="ja-JP" altLang="en-US" sz="1200" dirty="0" smtClean="0">
                <a:solidFill>
                  <a:schemeClr val="tx1"/>
                </a:solidFill>
                <a:latin typeface="+mn-ea"/>
              </a:rPr>
              <a:t>（３）医療的ケアを必要とする子どもや難聴児への支援の充実</a:t>
            </a:r>
            <a:endParaRPr kumimoji="1" lang="en-US" altLang="ja-JP" sz="1200" dirty="0" smtClean="0">
              <a:solidFill>
                <a:schemeClr val="tx1"/>
              </a:solidFill>
              <a:latin typeface="+mn-ea"/>
            </a:endParaRPr>
          </a:p>
          <a:p>
            <a:r>
              <a:rPr kumimoji="1" lang="ja-JP" altLang="en-US" sz="1200" dirty="0" smtClean="0">
                <a:solidFill>
                  <a:schemeClr val="tx1"/>
                </a:solidFill>
                <a:latin typeface="+mn-ea"/>
              </a:rPr>
              <a:t>　</a:t>
            </a:r>
            <a:r>
              <a:rPr kumimoji="1" lang="en-US" altLang="ja-JP" sz="1200" dirty="0" smtClean="0">
                <a:solidFill>
                  <a:schemeClr val="tx1"/>
                </a:solidFill>
                <a:latin typeface="+mn-ea"/>
              </a:rPr>
              <a:t>① </a:t>
            </a:r>
            <a:r>
              <a:rPr kumimoji="1" lang="ja-JP" altLang="en-US" sz="1200" dirty="0" smtClean="0">
                <a:solidFill>
                  <a:schemeClr val="tx1"/>
                </a:solidFill>
                <a:latin typeface="+mn-ea"/>
              </a:rPr>
              <a:t>医療的ケア</a:t>
            </a:r>
            <a:r>
              <a:rPr kumimoji="1" lang="ja-JP" altLang="en-US" sz="1200" dirty="0">
                <a:solidFill>
                  <a:schemeClr val="tx1"/>
                </a:solidFill>
                <a:latin typeface="+mn-ea"/>
              </a:rPr>
              <a:t>を</a:t>
            </a:r>
            <a:r>
              <a:rPr kumimoji="1" lang="ja-JP" altLang="en-US" sz="1200" dirty="0" smtClean="0">
                <a:solidFill>
                  <a:schemeClr val="tx1"/>
                </a:solidFill>
                <a:latin typeface="+mn-ea"/>
              </a:rPr>
              <a:t>必要と</a:t>
            </a:r>
            <a:r>
              <a:rPr kumimoji="1" lang="ja-JP" altLang="en-US" sz="1200" dirty="0">
                <a:solidFill>
                  <a:schemeClr val="tx1"/>
                </a:solidFill>
                <a:latin typeface="+mn-ea"/>
              </a:rPr>
              <a:t>する</a:t>
            </a:r>
            <a:r>
              <a:rPr kumimoji="1" lang="ja-JP" altLang="en-US" sz="1200" dirty="0" smtClean="0">
                <a:solidFill>
                  <a:schemeClr val="tx1"/>
                </a:solidFill>
                <a:latin typeface="+mn-ea"/>
              </a:rPr>
              <a:t>子ども</a:t>
            </a:r>
            <a:r>
              <a:rPr kumimoji="1" lang="ja-JP" altLang="en-US" sz="1200" dirty="0">
                <a:solidFill>
                  <a:schemeClr val="tx1"/>
                </a:solidFill>
                <a:latin typeface="+mn-ea"/>
              </a:rPr>
              <a:t>への</a:t>
            </a:r>
            <a:r>
              <a:rPr kumimoji="1" lang="ja-JP" altLang="en-US" sz="1200" dirty="0" smtClean="0">
                <a:solidFill>
                  <a:schemeClr val="tx1"/>
                </a:solidFill>
                <a:latin typeface="+mn-ea"/>
              </a:rPr>
              <a:t>支援の充実</a:t>
            </a:r>
            <a:endParaRPr kumimoji="1" lang="en-US" altLang="ja-JP" sz="1200" dirty="0" smtClean="0">
              <a:solidFill>
                <a:schemeClr val="tx1"/>
              </a:solidFill>
              <a:latin typeface="+mn-ea"/>
            </a:endParaRPr>
          </a:p>
          <a:p>
            <a:endParaRPr kumimoji="1" lang="en-US" altLang="ja-JP" sz="1200" dirty="0" smtClean="0">
              <a:solidFill>
                <a:srgbClr val="FF0000"/>
              </a:solidFill>
              <a:latin typeface="+mn-ea"/>
            </a:endParaRPr>
          </a:p>
          <a:p>
            <a:r>
              <a:rPr kumimoji="1" lang="ja-JP" altLang="en-US" sz="1200" dirty="0" smtClean="0">
                <a:solidFill>
                  <a:schemeClr val="tx1"/>
                </a:solidFill>
                <a:latin typeface="+mn-ea"/>
              </a:rPr>
              <a:t>　② 難聴児へ</a:t>
            </a:r>
            <a:r>
              <a:rPr kumimoji="1" lang="ja-JP" altLang="en-US" sz="1200" dirty="0">
                <a:solidFill>
                  <a:schemeClr val="tx1"/>
                </a:solidFill>
                <a:latin typeface="+mn-ea"/>
              </a:rPr>
              <a:t>の</a:t>
            </a:r>
            <a:r>
              <a:rPr kumimoji="1" lang="ja-JP" altLang="en-US" sz="1200" dirty="0" smtClean="0">
                <a:solidFill>
                  <a:schemeClr val="tx1"/>
                </a:solidFill>
                <a:latin typeface="+mn-ea"/>
              </a:rPr>
              <a:t>支援の充実</a:t>
            </a:r>
            <a:endParaRPr kumimoji="1" lang="en-US" altLang="ja-JP" sz="1200" dirty="0" smtClean="0">
              <a:solidFill>
                <a:schemeClr val="tx1"/>
              </a:solidFill>
              <a:latin typeface="+mn-ea"/>
            </a:endParaRPr>
          </a:p>
          <a:p>
            <a:endParaRPr kumimoji="1" lang="en-US" altLang="ja-JP" sz="400" u="sng" dirty="0" smtClean="0">
              <a:solidFill>
                <a:schemeClr val="tx1"/>
              </a:solidFill>
              <a:latin typeface="+mn-ea"/>
            </a:endParaRPr>
          </a:p>
          <a:p>
            <a:endParaRPr kumimoji="1" lang="en-US" altLang="ja-JP" sz="1200" u="sng" dirty="0" smtClean="0">
              <a:solidFill>
                <a:schemeClr val="tx1"/>
              </a:solidFill>
              <a:latin typeface="+mn-ea"/>
            </a:endParaRPr>
          </a:p>
          <a:p>
            <a:r>
              <a:rPr kumimoji="1" lang="ja-JP" altLang="en-US" sz="1200" u="sng" dirty="0" smtClean="0">
                <a:solidFill>
                  <a:schemeClr val="tx1"/>
                </a:solidFill>
                <a:latin typeface="+mn-ea"/>
              </a:rPr>
              <a:t>９　発達障が</a:t>
            </a:r>
            <a:r>
              <a:rPr kumimoji="1" lang="ja-JP" altLang="en-US" sz="1200" u="sng" dirty="0">
                <a:solidFill>
                  <a:schemeClr val="tx1"/>
                </a:solidFill>
                <a:latin typeface="+mn-ea"/>
              </a:rPr>
              <a:t>いのある</a:t>
            </a:r>
            <a:r>
              <a:rPr kumimoji="1" lang="ja-JP" altLang="en-US" sz="1200" u="sng" dirty="0" smtClean="0">
                <a:solidFill>
                  <a:schemeClr val="tx1"/>
                </a:solidFill>
                <a:latin typeface="+mn-ea"/>
              </a:rPr>
              <a:t>人や在宅の障が</a:t>
            </a:r>
            <a:r>
              <a:rPr kumimoji="1" lang="ja-JP" altLang="en-US" sz="1200" u="sng" dirty="0">
                <a:solidFill>
                  <a:schemeClr val="tx1"/>
                </a:solidFill>
                <a:latin typeface="+mn-ea"/>
              </a:rPr>
              <a:t>いのある</a:t>
            </a:r>
            <a:r>
              <a:rPr kumimoji="1" lang="ja-JP" altLang="en-US" sz="1200" u="sng" dirty="0" smtClean="0">
                <a:solidFill>
                  <a:schemeClr val="tx1"/>
                </a:solidFill>
                <a:latin typeface="+mn-ea"/>
              </a:rPr>
              <a:t>人等への支援</a:t>
            </a:r>
            <a:endParaRPr kumimoji="1" lang="en-US" altLang="ja-JP" sz="1200" u="sng" dirty="0">
              <a:solidFill>
                <a:schemeClr val="tx1"/>
              </a:solidFill>
              <a:latin typeface="+mn-ea"/>
            </a:endParaRPr>
          </a:p>
          <a:p>
            <a:r>
              <a:rPr kumimoji="1" lang="ja-JP" altLang="en-US" sz="1200" dirty="0">
                <a:solidFill>
                  <a:schemeClr val="tx1"/>
                </a:solidFill>
                <a:latin typeface="+mn-ea"/>
              </a:rPr>
              <a:t>（１）</a:t>
            </a:r>
            <a:r>
              <a:rPr kumimoji="1" lang="ja-JP" altLang="en-US" sz="1200" dirty="0" smtClean="0">
                <a:solidFill>
                  <a:schemeClr val="tx1"/>
                </a:solidFill>
                <a:latin typeface="+mn-ea"/>
              </a:rPr>
              <a:t>発達障が</a:t>
            </a:r>
            <a:r>
              <a:rPr kumimoji="1" lang="ja-JP" altLang="en-US" sz="1200" dirty="0">
                <a:solidFill>
                  <a:schemeClr val="tx1"/>
                </a:solidFill>
                <a:latin typeface="+mn-ea"/>
              </a:rPr>
              <a:t>いのある</a:t>
            </a:r>
            <a:r>
              <a:rPr kumimoji="1" lang="ja-JP" altLang="en-US" sz="1200" dirty="0" smtClean="0">
                <a:solidFill>
                  <a:schemeClr val="tx1"/>
                </a:solidFill>
                <a:latin typeface="+mn-ea"/>
              </a:rPr>
              <a:t>人ヘ</a:t>
            </a:r>
            <a:r>
              <a:rPr kumimoji="1" lang="ja-JP" altLang="en-US" sz="1200" dirty="0">
                <a:solidFill>
                  <a:schemeClr val="tx1"/>
                </a:solidFill>
                <a:latin typeface="+mn-ea"/>
              </a:rPr>
              <a:t>の</a:t>
            </a:r>
            <a:r>
              <a:rPr kumimoji="1" lang="ja-JP" altLang="en-US" sz="1200" dirty="0" smtClean="0">
                <a:solidFill>
                  <a:schemeClr val="tx1"/>
                </a:solidFill>
                <a:latin typeface="+mn-ea"/>
              </a:rPr>
              <a:t>支援の充実</a:t>
            </a:r>
            <a:endParaRPr kumimoji="1" lang="en-US" altLang="ja-JP" sz="1200" dirty="0" smtClean="0">
              <a:solidFill>
                <a:schemeClr val="tx1"/>
              </a:solidFill>
              <a:latin typeface="+mn-ea"/>
            </a:endParaRPr>
          </a:p>
          <a:p>
            <a:endParaRPr kumimoji="1" lang="en-US" altLang="ja-JP" sz="1200" dirty="0">
              <a:solidFill>
                <a:schemeClr val="tx1"/>
              </a:solidFill>
              <a:latin typeface="+mn-ea"/>
            </a:endParaRPr>
          </a:p>
          <a:p>
            <a:r>
              <a:rPr kumimoji="1" lang="ja-JP" altLang="en-US" sz="1200" dirty="0">
                <a:solidFill>
                  <a:schemeClr val="tx1"/>
                </a:solidFill>
                <a:latin typeface="+mn-ea"/>
              </a:rPr>
              <a:t>（２）</a:t>
            </a:r>
            <a:r>
              <a:rPr kumimoji="1" lang="ja-JP" altLang="en-US" sz="1200" dirty="0" smtClean="0">
                <a:solidFill>
                  <a:schemeClr val="tx1"/>
                </a:solidFill>
                <a:latin typeface="+mn-ea"/>
              </a:rPr>
              <a:t>在宅の障が</a:t>
            </a:r>
            <a:r>
              <a:rPr kumimoji="1" lang="ja-JP" altLang="en-US" sz="1200" dirty="0">
                <a:solidFill>
                  <a:schemeClr val="tx1"/>
                </a:solidFill>
                <a:latin typeface="+mn-ea"/>
              </a:rPr>
              <a:t>いのある人</a:t>
            </a:r>
            <a:r>
              <a:rPr kumimoji="1" lang="ja-JP" altLang="en-US" sz="1200" dirty="0" smtClean="0">
                <a:solidFill>
                  <a:schemeClr val="tx1"/>
                </a:solidFill>
                <a:latin typeface="+mn-ea"/>
              </a:rPr>
              <a:t>等へ</a:t>
            </a:r>
            <a:r>
              <a:rPr kumimoji="1" lang="ja-JP" altLang="en-US" sz="1200" dirty="0">
                <a:solidFill>
                  <a:schemeClr val="tx1"/>
                </a:solidFill>
                <a:latin typeface="+mn-ea"/>
              </a:rPr>
              <a:t>の</a:t>
            </a:r>
            <a:r>
              <a:rPr kumimoji="1" lang="ja-JP" altLang="en-US" sz="1200" dirty="0" smtClean="0">
                <a:solidFill>
                  <a:schemeClr val="tx1"/>
                </a:solidFill>
                <a:latin typeface="+mn-ea"/>
              </a:rPr>
              <a:t>支援の充実</a:t>
            </a:r>
            <a:endParaRPr kumimoji="1" lang="en-US" altLang="ja-JP" sz="1200" dirty="0" smtClean="0">
              <a:solidFill>
                <a:schemeClr val="tx1"/>
              </a:solidFill>
              <a:latin typeface="+mn-ea"/>
            </a:endParaRPr>
          </a:p>
          <a:p>
            <a:endParaRPr kumimoji="1" lang="en-US" altLang="ja-JP" sz="1200" dirty="0">
              <a:solidFill>
                <a:schemeClr val="tx1"/>
              </a:solidFill>
              <a:latin typeface="+mn-ea"/>
            </a:endParaRPr>
          </a:p>
          <a:p>
            <a:endParaRPr kumimoji="1" lang="en-US" altLang="ja-JP" sz="1200" dirty="0">
              <a:solidFill>
                <a:schemeClr val="tx1"/>
              </a:solidFill>
              <a:latin typeface="+mn-ea"/>
            </a:endParaRPr>
          </a:p>
          <a:p>
            <a:endParaRPr kumimoji="1" lang="ja-JP" altLang="en-US" sz="1200" dirty="0">
              <a:solidFill>
                <a:schemeClr val="tx1"/>
              </a:solidFill>
              <a:latin typeface="+mn-ea"/>
            </a:endParaRPr>
          </a:p>
        </p:txBody>
      </p:sp>
      <p:sp>
        <p:nvSpPr>
          <p:cNvPr id="12" name="正方形/長方形 11"/>
          <p:cNvSpPr/>
          <p:nvPr/>
        </p:nvSpPr>
        <p:spPr>
          <a:xfrm>
            <a:off x="4706754" y="2983832"/>
            <a:ext cx="4908884" cy="1617044"/>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703660" y="5118100"/>
            <a:ext cx="4908884" cy="444500"/>
          </a:xfrm>
          <a:prstGeom prst="rect">
            <a:avLst/>
          </a:prstGeom>
          <a:noFill/>
          <a:ln w="762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01259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08065" y="57804"/>
            <a:ext cx="9597637" cy="214564"/>
          </a:xfrm>
          <a:prstGeom prst="round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rPr>
              <a:t>新たな</a:t>
            </a:r>
            <a:r>
              <a:rPr kumimoji="1" lang="ja-JP" altLang="en-US" sz="1400" b="1" dirty="0" err="1" smtClean="0">
                <a:solidFill>
                  <a:schemeClr val="bg1"/>
                </a:solidFill>
              </a:rPr>
              <a:t>障がい</a:t>
            </a:r>
            <a:r>
              <a:rPr kumimoji="1" lang="ja-JP" altLang="en-US" sz="1400" b="1" dirty="0" smtClean="0">
                <a:solidFill>
                  <a:schemeClr val="bg1"/>
                </a:solidFill>
              </a:rPr>
              <a:t>福祉計画の検討過程における教育分野に関する意見等</a:t>
            </a:r>
            <a:endParaRPr kumimoji="1" lang="ja-JP" altLang="en-US" sz="1400" dirty="0"/>
          </a:p>
        </p:txBody>
      </p:sp>
      <p:sp>
        <p:nvSpPr>
          <p:cNvPr id="21" name="正方形/長方形 20"/>
          <p:cNvSpPr/>
          <p:nvPr/>
        </p:nvSpPr>
        <p:spPr>
          <a:xfrm>
            <a:off x="108065" y="326461"/>
            <a:ext cx="2165235" cy="2576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t>４．主な内容</a:t>
            </a:r>
            <a:endParaRPr kumimoji="1" lang="ja-JP" altLang="en-US" sz="1200" b="1" dirty="0"/>
          </a:p>
        </p:txBody>
      </p:sp>
      <p:sp>
        <p:nvSpPr>
          <p:cNvPr id="5" name="正方形/長方形 4"/>
          <p:cNvSpPr/>
          <p:nvPr/>
        </p:nvSpPr>
        <p:spPr>
          <a:xfrm>
            <a:off x="108061" y="3405079"/>
            <a:ext cx="459207" cy="2441182"/>
          </a:xfrm>
          <a:prstGeom prst="rect">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b="1" dirty="0" smtClean="0"/>
              <a:t>②インクルーシブ</a:t>
            </a:r>
            <a:r>
              <a:rPr kumimoji="1" lang="ja-JP" altLang="en-US" sz="1200" b="1" dirty="0"/>
              <a:t>教育</a:t>
            </a:r>
            <a:r>
              <a:rPr kumimoji="1" lang="ja-JP" altLang="en-US" sz="1200" b="1" dirty="0" smtClean="0"/>
              <a:t>全般</a:t>
            </a:r>
            <a:endParaRPr kumimoji="1" lang="ja-JP" altLang="en-US" sz="1200" b="1" dirty="0"/>
          </a:p>
        </p:txBody>
      </p:sp>
      <p:sp>
        <p:nvSpPr>
          <p:cNvPr id="6" name="正方形/長方形 5"/>
          <p:cNvSpPr/>
          <p:nvPr/>
        </p:nvSpPr>
        <p:spPr>
          <a:xfrm>
            <a:off x="651934" y="3396521"/>
            <a:ext cx="9127065" cy="2449740"/>
          </a:xfrm>
          <a:prstGeom prst="rect">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rgbClr val="FF0000"/>
                </a:solidFill>
              </a:rPr>
              <a:t>・特別支援教育だけではなく、</a:t>
            </a:r>
            <a:r>
              <a:rPr kumimoji="1" lang="ja-JP" altLang="en-US" sz="1100" u="sng" dirty="0">
                <a:solidFill>
                  <a:srgbClr val="FF0000"/>
                </a:solidFill>
              </a:rPr>
              <a:t>通常学級の中に支援を要するお子さんがいるという視点</a:t>
            </a:r>
            <a:r>
              <a:rPr kumimoji="1" lang="ja-JP" altLang="en-US" sz="1100" dirty="0">
                <a:solidFill>
                  <a:srgbClr val="FF0000"/>
                </a:solidFill>
              </a:rPr>
              <a:t>を含めたほうが、計画に記載される「</a:t>
            </a:r>
            <a:r>
              <a:rPr kumimoji="1" lang="ja-JP" altLang="en-US" sz="1100" dirty="0" smtClean="0">
                <a:solidFill>
                  <a:srgbClr val="FF0000"/>
                </a:solidFill>
              </a:rPr>
              <a:t>インクルーシブ教</a:t>
            </a:r>
            <a:endParaRPr kumimoji="1" lang="en-US" altLang="ja-JP" sz="1100" dirty="0" smtClean="0">
              <a:solidFill>
                <a:srgbClr val="FF0000"/>
              </a:solidFill>
            </a:endParaRPr>
          </a:p>
          <a:p>
            <a:r>
              <a:rPr kumimoji="1" lang="ja-JP" altLang="en-US" sz="1100" dirty="0">
                <a:solidFill>
                  <a:srgbClr val="FF0000"/>
                </a:solidFill>
              </a:rPr>
              <a:t>　</a:t>
            </a:r>
            <a:r>
              <a:rPr kumimoji="1" lang="ja-JP" altLang="en-US" sz="1100" dirty="0" smtClean="0">
                <a:solidFill>
                  <a:srgbClr val="FF0000"/>
                </a:solidFill>
              </a:rPr>
              <a:t>育システム</a:t>
            </a:r>
            <a:r>
              <a:rPr kumimoji="1" lang="ja-JP" altLang="en-US" sz="1100" dirty="0">
                <a:solidFill>
                  <a:srgbClr val="FF0000"/>
                </a:solidFill>
              </a:rPr>
              <a:t>の構築」を推進する上では、より相応しいのではないか。</a:t>
            </a:r>
          </a:p>
          <a:p>
            <a:endParaRPr kumimoji="1" lang="en-US" altLang="ja-JP" sz="1100" dirty="0">
              <a:solidFill>
                <a:srgbClr val="FF0000"/>
              </a:solidFill>
            </a:endParaRPr>
          </a:p>
          <a:p>
            <a:r>
              <a:rPr kumimoji="1" lang="ja-JP" altLang="en-US" sz="1100" dirty="0" smtClean="0">
                <a:solidFill>
                  <a:srgbClr val="FF0000"/>
                </a:solidFill>
              </a:rPr>
              <a:t>・</a:t>
            </a:r>
            <a:r>
              <a:rPr kumimoji="1" lang="ja-JP" altLang="en-US" sz="1100" dirty="0">
                <a:solidFill>
                  <a:srgbClr val="FF0000"/>
                </a:solidFill>
              </a:rPr>
              <a:t>「インクルーシブ教育システム」について、</a:t>
            </a:r>
            <a:r>
              <a:rPr kumimoji="1" lang="ja-JP" altLang="en-US" sz="1100" u="sng" dirty="0">
                <a:solidFill>
                  <a:srgbClr val="FF0000"/>
                </a:solidFill>
              </a:rPr>
              <a:t>障がいのあるお子さんや保護者の中には、全てが一緒になることを望んでいない場合もある</a:t>
            </a:r>
            <a:r>
              <a:rPr kumimoji="1" lang="ja-JP" altLang="en-US" sz="1100" dirty="0" smtClean="0">
                <a:solidFill>
                  <a:srgbClr val="FF0000"/>
                </a:solidFill>
              </a:rPr>
              <a:t>ので、　</a:t>
            </a:r>
            <a:endParaRPr kumimoji="1" lang="en-US" altLang="ja-JP" sz="1100" dirty="0" smtClean="0">
              <a:solidFill>
                <a:srgbClr val="FF0000"/>
              </a:solidFill>
            </a:endParaRPr>
          </a:p>
          <a:p>
            <a:r>
              <a:rPr kumimoji="1" lang="ja-JP" altLang="en-US" sz="1100" dirty="0">
                <a:solidFill>
                  <a:srgbClr val="FF0000"/>
                </a:solidFill>
              </a:rPr>
              <a:t>　</a:t>
            </a:r>
            <a:r>
              <a:rPr kumimoji="1" lang="ja-JP" altLang="en-US" sz="1100" u="sng" dirty="0" smtClean="0">
                <a:solidFill>
                  <a:srgbClr val="FF0000"/>
                </a:solidFill>
              </a:rPr>
              <a:t>保護者</a:t>
            </a:r>
            <a:r>
              <a:rPr kumimoji="1" lang="ja-JP" altLang="en-US" sz="1100" u="sng" dirty="0">
                <a:solidFill>
                  <a:srgbClr val="FF0000"/>
                </a:solidFill>
              </a:rPr>
              <a:t>やお子さんのニーズに沿った配慮</a:t>
            </a:r>
            <a:r>
              <a:rPr kumimoji="1" lang="ja-JP" altLang="en-US" sz="1100" dirty="0">
                <a:solidFill>
                  <a:srgbClr val="FF0000"/>
                </a:solidFill>
              </a:rPr>
              <a:t>がなされるよう</a:t>
            </a:r>
            <a:r>
              <a:rPr kumimoji="1" lang="ja-JP" altLang="en-US" sz="1100" dirty="0" smtClean="0">
                <a:solidFill>
                  <a:srgbClr val="FF0000"/>
                </a:solidFill>
              </a:rPr>
              <a:t>、計画に記載されている「する必要がある」といった表現について、記載ぶりを検討</a:t>
            </a:r>
            <a:endParaRPr kumimoji="1" lang="en-US" altLang="ja-JP" sz="1100" dirty="0" smtClean="0">
              <a:solidFill>
                <a:srgbClr val="FF0000"/>
              </a:solidFill>
            </a:endParaRPr>
          </a:p>
          <a:p>
            <a:r>
              <a:rPr kumimoji="1" lang="ja-JP" altLang="en-US" sz="1100" dirty="0" smtClean="0">
                <a:solidFill>
                  <a:srgbClr val="FF0000"/>
                </a:solidFill>
              </a:rPr>
              <a:t>　して欲しい</a:t>
            </a:r>
            <a:endParaRPr kumimoji="1" lang="en-US" altLang="ja-JP" sz="1100" dirty="0" smtClean="0">
              <a:solidFill>
                <a:srgbClr val="FF0000"/>
              </a:solidFill>
            </a:endParaRPr>
          </a:p>
          <a:p>
            <a:endParaRPr kumimoji="1" lang="en-US" altLang="ja-JP" sz="1100" dirty="0">
              <a:solidFill>
                <a:srgbClr val="FF0000"/>
              </a:solidFill>
            </a:endParaRPr>
          </a:p>
          <a:p>
            <a:r>
              <a:rPr kumimoji="1" lang="ja-JP" altLang="en-US" sz="1100" dirty="0">
                <a:solidFill>
                  <a:srgbClr val="0070C0"/>
                </a:solidFill>
              </a:rPr>
              <a:t>・職員やホームヘルパーが来ないという事は、賃金の問題もあるが、</a:t>
            </a:r>
            <a:r>
              <a:rPr kumimoji="1" lang="ja-JP" altLang="en-US" sz="1100" u="sng" dirty="0">
                <a:solidFill>
                  <a:srgbClr val="0070C0"/>
                </a:solidFill>
              </a:rPr>
              <a:t>子どもの時から</a:t>
            </a:r>
            <a:r>
              <a:rPr kumimoji="1" lang="ja-JP" altLang="en-US" sz="1100" u="sng" dirty="0" err="1">
                <a:solidFill>
                  <a:srgbClr val="0070C0"/>
                </a:solidFill>
              </a:rPr>
              <a:t>障がい</a:t>
            </a:r>
            <a:r>
              <a:rPr kumimoji="1" lang="ja-JP" altLang="en-US" sz="1100" u="sng" dirty="0">
                <a:solidFill>
                  <a:srgbClr val="0070C0"/>
                </a:solidFill>
              </a:rPr>
              <a:t>児者とふれあっていない人が多すぎる</a:t>
            </a:r>
            <a:r>
              <a:rPr kumimoji="1" lang="ja-JP" altLang="en-US" sz="1100" dirty="0">
                <a:solidFill>
                  <a:srgbClr val="0070C0"/>
                </a:solidFill>
              </a:rPr>
              <a:t>。少子化</a:t>
            </a:r>
            <a:r>
              <a:rPr kumimoji="1" lang="ja-JP" altLang="en-US" sz="1100" dirty="0" smtClean="0">
                <a:solidFill>
                  <a:srgbClr val="0070C0"/>
                </a:solidFill>
              </a:rPr>
              <a:t>が進</a:t>
            </a:r>
            <a:endParaRPr kumimoji="1" lang="en-US" altLang="ja-JP" sz="1100" dirty="0" smtClean="0">
              <a:solidFill>
                <a:srgbClr val="0070C0"/>
              </a:solidFill>
            </a:endParaRPr>
          </a:p>
          <a:p>
            <a:r>
              <a:rPr kumimoji="1" lang="ja-JP" altLang="en-US" sz="1100" dirty="0">
                <a:solidFill>
                  <a:srgbClr val="0070C0"/>
                </a:solidFill>
              </a:rPr>
              <a:t>　</a:t>
            </a:r>
            <a:r>
              <a:rPr kumimoji="1" lang="ja-JP" altLang="en-US" sz="1100" dirty="0" err="1" smtClean="0">
                <a:solidFill>
                  <a:srgbClr val="0070C0"/>
                </a:solidFill>
              </a:rPr>
              <a:t>んで</a:t>
            </a:r>
            <a:r>
              <a:rPr kumimoji="1" lang="ja-JP" altLang="en-US" sz="1100" dirty="0" smtClean="0">
                <a:solidFill>
                  <a:srgbClr val="0070C0"/>
                </a:solidFill>
              </a:rPr>
              <a:t>いるの</a:t>
            </a:r>
            <a:r>
              <a:rPr kumimoji="1" lang="ja-JP" altLang="en-US" sz="1100" dirty="0">
                <a:solidFill>
                  <a:srgbClr val="0070C0"/>
                </a:solidFill>
              </a:rPr>
              <a:t>で、一般の学校でも人数的な余裕があるので、</a:t>
            </a:r>
            <a:r>
              <a:rPr kumimoji="1" lang="ja-JP" altLang="en-US" sz="1100" u="sng" dirty="0">
                <a:solidFill>
                  <a:srgbClr val="0070C0"/>
                </a:solidFill>
              </a:rPr>
              <a:t>障がい児も同じ教室で学ぶことが大切</a:t>
            </a:r>
            <a:r>
              <a:rPr kumimoji="1" lang="ja-JP" altLang="en-US" sz="1100" dirty="0">
                <a:solidFill>
                  <a:srgbClr val="0070C0"/>
                </a:solidFill>
              </a:rPr>
              <a:t>だと思う。北海道としてこの現実を</a:t>
            </a:r>
            <a:r>
              <a:rPr kumimoji="1" lang="ja-JP" altLang="en-US" sz="1100" dirty="0" smtClean="0">
                <a:solidFill>
                  <a:srgbClr val="0070C0"/>
                </a:solidFill>
              </a:rPr>
              <a:t>どうとら</a:t>
            </a:r>
            <a:endParaRPr kumimoji="1" lang="en-US" altLang="ja-JP" sz="1100" dirty="0" smtClean="0">
              <a:solidFill>
                <a:srgbClr val="0070C0"/>
              </a:solidFill>
            </a:endParaRPr>
          </a:p>
          <a:p>
            <a:r>
              <a:rPr kumimoji="1" lang="ja-JP" altLang="en-US" sz="1100" dirty="0">
                <a:solidFill>
                  <a:srgbClr val="0070C0"/>
                </a:solidFill>
              </a:rPr>
              <a:t>　</a:t>
            </a:r>
            <a:r>
              <a:rPr kumimoji="1" lang="ja-JP" altLang="en-US" sz="1100" dirty="0" smtClean="0">
                <a:solidFill>
                  <a:srgbClr val="0070C0"/>
                </a:solidFill>
              </a:rPr>
              <a:t>えて</a:t>
            </a:r>
            <a:r>
              <a:rPr kumimoji="1" lang="ja-JP" altLang="en-US" sz="1100" dirty="0">
                <a:solidFill>
                  <a:srgbClr val="0070C0"/>
                </a:solidFill>
              </a:rPr>
              <a:t>いるの</a:t>
            </a:r>
            <a:r>
              <a:rPr kumimoji="1" lang="ja-JP" altLang="en-US" sz="1100" dirty="0" smtClean="0">
                <a:solidFill>
                  <a:srgbClr val="0070C0"/>
                </a:solidFill>
              </a:rPr>
              <a:t>かを</a:t>
            </a:r>
            <a:r>
              <a:rPr kumimoji="1" lang="ja-JP" altLang="en-US" sz="1100" dirty="0">
                <a:solidFill>
                  <a:srgbClr val="0070C0"/>
                </a:solidFill>
              </a:rPr>
              <a:t>教えて</a:t>
            </a:r>
            <a:r>
              <a:rPr kumimoji="1" lang="ja-JP" altLang="en-US" sz="1100" dirty="0" smtClean="0">
                <a:solidFill>
                  <a:srgbClr val="0070C0"/>
                </a:solidFill>
              </a:rPr>
              <a:t>欲しい</a:t>
            </a:r>
            <a:endParaRPr kumimoji="1" lang="en-US" altLang="ja-JP" sz="1100" dirty="0">
              <a:solidFill>
                <a:srgbClr val="0070C0"/>
              </a:solidFill>
            </a:endParaRPr>
          </a:p>
          <a:p>
            <a:endParaRPr kumimoji="1" lang="en-US" altLang="ja-JP" sz="1100" dirty="0">
              <a:solidFill>
                <a:srgbClr val="0070C0"/>
              </a:solidFill>
            </a:endParaRPr>
          </a:p>
          <a:p>
            <a:r>
              <a:rPr kumimoji="1" lang="ja-JP" altLang="en-US" sz="1100" dirty="0">
                <a:solidFill>
                  <a:srgbClr val="0070C0"/>
                </a:solidFill>
              </a:rPr>
              <a:t>・インクルーシブ教育について明記していることは評価いたします。障がいのある息子は、札幌市と地方都市で特別支援学級に在籍して</a:t>
            </a:r>
            <a:r>
              <a:rPr kumimoji="1" lang="ja-JP" altLang="en-US" sz="1100" dirty="0" smtClean="0">
                <a:solidFill>
                  <a:srgbClr val="0070C0"/>
                </a:solidFill>
              </a:rPr>
              <a:t>いまし</a:t>
            </a:r>
            <a:endParaRPr kumimoji="1" lang="en-US" altLang="ja-JP" sz="1100" dirty="0" smtClean="0">
              <a:solidFill>
                <a:srgbClr val="0070C0"/>
              </a:solidFill>
            </a:endParaRPr>
          </a:p>
          <a:p>
            <a:r>
              <a:rPr kumimoji="1" lang="ja-JP" altLang="en-US" sz="1100" dirty="0">
                <a:solidFill>
                  <a:srgbClr val="0070C0"/>
                </a:solidFill>
              </a:rPr>
              <a:t>　</a:t>
            </a:r>
            <a:r>
              <a:rPr kumimoji="1" lang="ja-JP" altLang="en-US" sz="1100" dirty="0" smtClean="0">
                <a:solidFill>
                  <a:srgbClr val="0070C0"/>
                </a:solidFill>
              </a:rPr>
              <a:t>た</a:t>
            </a:r>
            <a:r>
              <a:rPr kumimoji="1" lang="ja-JP" altLang="en-US" sz="1100" dirty="0">
                <a:solidFill>
                  <a:srgbClr val="0070C0"/>
                </a:solidFill>
              </a:rPr>
              <a:t>。</a:t>
            </a:r>
            <a:r>
              <a:rPr kumimoji="1" lang="ja-JP" altLang="en-US" sz="1100" dirty="0" smtClean="0">
                <a:solidFill>
                  <a:srgbClr val="0070C0"/>
                </a:solidFill>
              </a:rPr>
              <a:t>札幌市</a:t>
            </a:r>
            <a:r>
              <a:rPr kumimoji="1" lang="ja-JP" altLang="en-US" sz="1100" dirty="0">
                <a:solidFill>
                  <a:srgbClr val="0070C0"/>
                </a:solidFill>
              </a:rPr>
              <a:t>では普通学級との交流がままならないですが、</a:t>
            </a:r>
            <a:r>
              <a:rPr kumimoji="1" lang="ja-JP" altLang="en-US" sz="1100" u="sng" dirty="0">
                <a:solidFill>
                  <a:srgbClr val="0070C0"/>
                </a:solidFill>
              </a:rPr>
              <a:t>地方都市では学校行事を中心に、当たり前に他の児童と接する機会が</a:t>
            </a:r>
            <a:r>
              <a:rPr kumimoji="1" lang="ja-JP" altLang="en-US" sz="1100" u="sng" dirty="0" smtClean="0">
                <a:solidFill>
                  <a:srgbClr val="0070C0"/>
                </a:solidFill>
              </a:rPr>
              <a:t>ありました</a:t>
            </a:r>
            <a:r>
              <a:rPr kumimoji="1" lang="ja-JP" altLang="en-US" sz="1100" dirty="0" smtClean="0">
                <a:solidFill>
                  <a:srgbClr val="0070C0"/>
                </a:solidFill>
              </a:rPr>
              <a:t>。</a:t>
            </a:r>
            <a:endParaRPr kumimoji="1" lang="en-US" altLang="ja-JP" sz="1100" dirty="0" smtClean="0">
              <a:solidFill>
                <a:srgbClr val="0070C0"/>
              </a:solidFill>
            </a:endParaRPr>
          </a:p>
          <a:p>
            <a:r>
              <a:rPr kumimoji="1" lang="ja-JP" altLang="en-US" sz="1100" dirty="0">
                <a:solidFill>
                  <a:srgbClr val="0070C0"/>
                </a:solidFill>
              </a:rPr>
              <a:t>　</a:t>
            </a:r>
            <a:r>
              <a:rPr kumimoji="1" lang="ja-JP" altLang="en-US" sz="1100" u="sng" dirty="0" smtClean="0">
                <a:solidFill>
                  <a:srgbClr val="0070C0"/>
                </a:solidFill>
              </a:rPr>
              <a:t>いっしょ</a:t>
            </a:r>
            <a:r>
              <a:rPr kumimoji="1" lang="ja-JP" altLang="en-US" sz="1100" u="sng" dirty="0">
                <a:solidFill>
                  <a:srgbClr val="0070C0"/>
                </a:solidFill>
              </a:rPr>
              <a:t>に</a:t>
            </a:r>
            <a:r>
              <a:rPr kumimoji="1" lang="ja-JP" altLang="en-US" sz="1100" u="sng" dirty="0" smtClean="0">
                <a:solidFill>
                  <a:srgbClr val="0070C0"/>
                </a:solidFill>
              </a:rPr>
              <a:t>学ぶ</a:t>
            </a:r>
            <a:r>
              <a:rPr kumimoji="1" lang="ja-JP" altLang="en-US" sz="1100" u="sng" dirty="0">
                <a:solidFill>
                  <a:srgbClr val="0070C0"/>
                </a:solidFill>
              </a:rPr>
              <a:t>ことで、子どもたちの</a:t>
            </a:r>
            <a:r>
              <a:rPr kumimoji="1" lang="ja-JP" altLang="en-US" sz="1100" u="sng" dirty="0" err="1">
                <a:solidFill>
                  <a:srgbClr val="0070C0"/>
                </a:solidFill>
              </a:rPr>
              <a:t>障がいに</a:t>
            </a:r>
            <a:r>
              <a:rPr kumimoji="1" lang="ja-JP" altLang="en-US" sz="1100" u="sng" dirty="0">
                <a:solidFill>
                  <a:srgbClr val="0070C0"/>
                </a:solidFill>
              </a:rPr>
              <a:t>対する理解も進み、偏見のない大人に育ってくれると信じて</a:t>
            </a:r>
            <a:r>
              <a:rPr kumimoji="1" lang="ja-JP" altLang="en-US" sz="1100" u="sng" dirty="0" smtClean="0">
                <a:solidFill>
                  <a:srgbClr val="0070C0"/>
                </a:solidFill>
              </a:rPr>
              <a:t>います</a:t>
            </a:r>
            <a:endParaRPr kumimoji="1" lang="ja-JP" altLang="en-US" sz="1400" u="sng" dirty="0">
              <a:solidFill>
                <a:schemeClr val="tx1"/>
              </a:solidFill>
            </a:endParaRPr>
          </a:p>
        </p:txBody>
      </p:sp>
      <p:sp>
        <p:nvSpPr>
          <p:cNvPr id="23" name="正方形/長方形 22"/>
          <p:cNvSpPr/>
          <p:nvPr/>
        </p:nvSpPr>
        <p:spPr>
          <a:xfrm>
            <a:off x="108062" y="675078"/>
            <a:ext cx="459206" cy="2639079"/>
          </a:xfrm>
          <a:prstGeom prst="rect">
            <a:avLst/>
          </a:prstGeom>
          <a:solidFill>
            <a:schemeClr val="accent6"/>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b="1" dirty="0" smtClean="0"/>
              <a:t>①教職員の理解等</a:t>
            </a:r>
            <a:endParaRPr kumimoji="1" lang="ja-JP" altLang="en-US" sz="1200" b="1" dirty="0"/>
          </a:p>
        </p:txBody>
      </p:sp>
      <p:sp>
        <p:nvSpPr>
          <p:cNvPr id="24" name="正方形/長方形 23"/>
          <p:cNvSpPr/>
          <p:nvPr/>
        </p:nvSpPr>
        <p:spPr>
          <a:xfrm>
            <a:off x="651934" y="666520"/>
            <a:ext cx="9127064" cy="2647637"/>
          </a:xfrm>
          <a:prstGeom prst="rect">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rgbClr val="FF0000"/>
                </a:solidFill>
              </a:rPr>
              <a:t>・学校等の受け止めについて、</a:t>
            </a:r>
            <a:r>
              <a:rPr kumimoji="1" lang="ja-JP" altLang="en-US" sz="1100" u="sng" dirty="0">
                <a:solidFill>
                  <a:srgbClr val="FF0000"/>
                </a:solidFill>
              </a:rPr>
              <a:t>保護者が自分の子と他の子が何か違うといった「気づき」を相談しても、受け流されてしまい、保護者自ら</a:t>
            </a:r>
            <a:r>
              <a:rPr kumimoji="1" lang="ja-JP" altLang="en-US" sz="1100" u="sng" dirty="0" smtClean="0">
                <a:solidFill>
                  <a:srgbClr val="FF0000"/>
                </a:solidFill>
              </a:rPr>
              <a:t>が医</a:t>
            </a:r>
            <a:endParaRPr kumimoji="1" lang="en-US" altLang="ja-JP" sz="1100" u="sng" dirty="0" smtClean="0">
              <a:solidFill>
                <a:srgbClr val="FF0000"/>
              </a:solidFill>
            </a:endParaRPr>
          </a:p>
          <a:p>
            <a:r>
              <a:rPr kumimoji="1" lang="ja-JP" altLang="en-US" sz="1100" dirty="0" smtClean="0">
                <a:solidFill>
                  <a:srgbClr val="FF0000"/>
                </a:solidFill>
              </a:rPr>
              <a:t>　</a:t>
            </a:r>
            <a:r>
              <a:rPr kumimoji="1" lang="ja-JP" altLang="en-US" sz="1100" u="sng" dirty="0" smtClean="0">
                <a:solidFill>
                  <a:srgbClr val="FF0000"/>
                </a:solidFill>
              </a:rPr>
              <a:t>療</a:t>
            </a:r>
            <a:r>
              <a:rPr kumimoji="1" lang="ja-JP" altLang="en-US" sz="1100" u="sng" dirty="0">
                <a:solidFill>
                  <a:srgbClr val="FF0000"/>
                </a:solidFill>
              </a:rPr>
              <a:t>機関の門を叩くことで、何かしらの診断を受ける事例もあるので、学校等の先生方への研修体制等を充実する場合は、こうした現実</a:t>
            </a:r>
            <a:r>
              <a:rPr kumimoji="1" lang="ja-JP" altLang="en-US" sz="1100" u="sng" dirty="0" smtClean="0">
                <a:solidFill>
                  <a:srgbClr val="FF0000"/>
                </a:solidFill>
              </a:rPr>
              <a:t>も</a:t>
            </a:r>
            <a:r>
              <a:rPr kumimoji="1" lang="ja-JP" altLang="en-US" sz="1100" u="sng" dirty="0" err="1" smtClean="0">
                <a:solidFill>
                  <a:srgbClr val="FF0000"/>
                </a:solidFill>
              </a:rPr>
              <a:t>踏ま</a:t>
            </a:r>
            <a:endParaRPr kumimoji="1" lang="en-US" altLang="ja-JP" sz="1100" u="sng" dirty="0" smtClean="0">
              <a:solidFill>
                <a:srgbClr val="FF0000"/>
              </a:solidFill>
            </a:endParaRPr>
          </a:p>
          <a:p>
            <a:r>
              <a:rPr kumimoji="1" lang="ja-JP" altLang="en-US" sz="1100" dirty="0" smtClean="0">
                <a:solidFill>
                  <a:srgbClr val="FF0000"/>
                </a:solidFill>
              </a:rPr>
              <a:t>　</a:t>
            </a:r>
            <a:r>
              <a:rPr kumimoji="1" lang="ja-JP" altLang="en-US" sz="1100" u="sng" dirty="0" smtClean="0">
                <a:solidFill>
                  <a:srgbClr val="FF0000"/>
                </a:solidFill>
              </a:rPr>
              <a:t>えて</a:t>
            </a:r>
            <a:r>
              <a:rPr kumimoji="1" lang="ja-JP" altLang="en-US" sz="1100" u="sng" dirty="0">
                <a:solidFill>
                  <a:srgbClr val="FF0000"/>
                </a:solidFill>
              </a:rPr>
              <a:t>支援体制を検討して</a:t>
            </a:r>
            <a:r>
              <a:rPr kumimoji="1" lang="ja-JP" altLang="en-US" sz="1100" u="sng" dirty="0" smtClean="0">
                <a:solidFill>
                  <a:srgbClr val="FF0000"/>
                </a:solidFill>
              </a:rPr>
              <a:t>欲しい</a:t>
            </a:r>
            <a:endParaRPr kumimoji="1" lang="en-US" altLang="ja-JP" sz="1100" u="sng" dirty="0">
              <a:solidFill>
                <a:srgbClr val="FF0000"/>
              </a:solidFill>
            </a:endParaRPr>
          </a:p>
          <a:p>
            <a:endParaRPr kumimoji="1" lang="en-US" altLang="ja-JP" sz="1100" dirty="0">
              <a:solidFill>
                <a:srgbClr val="FF0000"/>
              </a:solidFill>
            </a:endParaRPr>
          </a:p>
          <a:p>
            <a:r>
              <a:rPr kumimoji="1" lang="ja-JP" altLang="en-US" sz="1100" dirty="0">
                <a:solidFill>
                  <a:srgbClr val="0070C0"/>
                </a:solidFill>
              </a:rPr>
              <a:t>・</a:t>
            </a:r>
            <a:r>
              <a:rPr kumimoji="1" lang="ja-JP" altLang="en-US" sz="1100" u="sng" dirty="0">
                <a:solidFill>
                  <a:srgbClr val="0070C0"/>
                </a:solidFill>
              </a:rPr>
              <a:t>道立高校における配慮・支援の不足、教員の</a:t>
            </a:r>
            <a:r>
              <a:rPr kumimoji="1" lang="ja-JP" altLang="en-US" sz="1100" u="sng" dirty="0" err="1">
                <a:solidFill>
                  <a:srgbClr val="0070C0"/>
                </a:solidFill>
              </a:rPr>
              <a:t>障がいに</a:t>
            </a:r>
            <a:r>
              <a:rPr kumimoji="1" lang="ja-JP" altLang="en-US" sz="1100" u="sng" dirty="0">
                <a:solidFill>
                  <a:srgbClr val="0070C0"/>
                </a:solidFill>
              </a:rPr>
              <a:t>関する知識の不足を指摘する声が多かった</a:t>
            </a:r>
            <a:r>
              <a:rPr kumimoji="1" lang="ja-JP" altLang="en-US" sz="1100" dirty="0" smtClean="0">
                <a:solidFill>
                  <a:srgbClr val="0070C0"/>
                </a:solidFill>
              </a:rPr>
              <a:t>。「⑥ 障</a:t>
            </a:r>
            <a:r>
              <a:rPr kumimoji="1" lang="ja-JP" altLang="en-US" sz="1100" dirty="0">
                <a:solidFill>
                  <a:srgbClr val="0070C0"/>
                </a:solidFill>
              </a:rPr>
              <a:t>がいの特性に配慮した教育の</a:t>
            </a:r>
            <a:r>
              <a:rPr kumimoji="1" lang="ja-JP" altLang="en-US" sz="1100" dirty="0" smtClean="0">
                <a:solidFill>
                  <a:srgbClr val="0070C0"/>
                </a:solidFill>
              </a:rPr>
              <a:t>充</a:t>
            </a:r>
            <a:endParaRPr kumimoji="1" lang="en-US" altLang="ja-JP" sz="1100" dirty="0" smtClean="0">
              <a:solidFill>
                <a:srgbClr val="0070C0"/>
              </a:solidFill>
            </a:endParaRPr>
          </a:p>
          <a:p>
            <a:r>
              <a:rPr kumimoji="1" lang="ja-JP" altLang="en-US" sz="1100" dirty="0" smtClean="0">
                <a:solidFill>
                  <a:srgbClr val="0070C0"/>
                </a:solidFill>
              </a:rPr>
              <a:t>　実」「⑦ 研修</a:t>
            </a:r>
            <a:r>
              <a:rPr kumimoji="1" lang="ja-JP" altLang="en-US" sz="1100" dirty="0">
                <a:solidFill>
                  <a:srgbClr val="0070C0"/>
                </a:solidFill>
              </a:rPr>
              <a:t>、調査研究の</a:t>
            </a:r>
            <a:r>
              <a:rPr kumimoji="1" lang="ja-JP" altLang="en-US" sz="1100" dirty="0" smtClean="0">
                <a:solidFill>
                  <a:srgbClr val="0070C0"/>
                </a:solidFill>
              </a:rPr>
              <a:t>充実」に</a:t>
            </a:r>
            <a:r>
              <a:rPr kumimoji="1" lang="ja-JP" altLang="en-US" sz="1100" dirty="0">
                <a:solidFill>
                  <a:srgbClr val="0070C0"/>
                </a:solidFill>
              </a:rPr>
              <a:t>一部記載があるが、既存の取組では不十分と思われるため、「強化」まで</a:t>
            </a:r>
            <a:r>
              <a:rPr kumimoji="1" lang="ja-JP" altLang="en-US" sz="1100" dirty="0" smtClean="0">
                <a:solidFill>
                  <a:srgbClr val="0070C0"/>
                </a:solidFill>
              </a:rPr>
              <a:t>踏み込んだ記載</a:t>
            </a:r>
            <a:r>
              <a:rPr kumimoji="1" lang="ja-JP" altLang="en-US" sz="1100" dirty="0">
                <a:solidFill>
                  <a:srgbClr val="0070C0"/>
                </a:solidFill>
              </a:rPr>
              <a:t>として</a:t>
            </a:r>
            <a:r>
              <a:rPr kumimoji="1" lang="ja-JP" altLang="en-US" sz="1100" dirty="0" smtClean="0">
                <a:solidFill>
                  <a:srgbClr val="0070C0"/>
                </a:solidFill>
              </a:rPr>
              <a:t>ほしい</a:t>
            </a:r>
            <a:endParaRPr kumimoji="1" lang="en-US" altLang="ja-JP" sz="1100" dirty="0" smtClean="0">
              <a:solidFill>
                <a:srgbClr val="0070C0"/>
              </a:solidFill>
            </a:endParaRPr>
          </a:p>
          <a:p>
            <a:endParaRPr kumimoji="1" lang="en-US" altLang="ja-JP" sz="1100" dirty="0">
              <a:solidFill>
                <a:srgbClr val="0070C0"/>
              </a:solidFill>
            </a:endParaRPr>
          </a:p>
          <a:p>
            <a:r>
              <a:rPr kumimoji="1" lang="ja-JP" altLang="en-US" sz="1100" dirty="0" smtClean="0">
                <a:solidFill>
                  <a:srgbClr val="0070C0"/>
                </a:solidFill>
              </a:rPr>
              <a:t>・</a:t>
            </a:r>
            <a:r>
              <a:rPr kumimoji="1" lang="ja-JP" altLang="en-US" sz="1100" dirty="0" err="1" smtClean="0">
                <a:solidFill>
                  <a:srgbClr val="0070C0"/>
                </a:solidFill>
              </a:rPr>
              <a:t>障</a:t>
            </a:r>
            <a:r>
              <a:rPr kumimoji="1" lang="ja-JP" altLang="en-US" sz="1100" dirty="0" err="1">
                <a:solidFill>
                  <a:srgbClr val="0070C0"/>
                </a:solidFill>
              </a:rPr>
              <a:t>がい</a:t>
            </a:r>
            <a:r>
              <a:rPr kumimoji="1" lang="ja-JP" altLang="en-US" sz="1100" dirty="0">
                <a:solidFill>
                  <a:srgbClr val="0070C0"/>
                </a:solidFill>
              </a:rPr>
              <a:t>特性に特化したアセスメントを実施し、その結果を基に支援計画を作成、課題設定してください</a:t>
            </a:r>
            <a:r>
              <a:rPr kumimoji="1" lang="ja-JP" altLang="en-US" sz="1100" dirty="0" smtClean="0">
                <a:solidFill>
                  <a:srgbClr val="0070C0"/>
                </a:solidFill>
              </a:rPr>
              <a:t>。定型</a:t>
            </a:r>
            <a:r>
              <a:rPr kumimoji="1" lang="ja-JP" altLang="en-US" sz="1100" dirty="0">
                <a:solidFill>
                  <a:srgbClr val="0070C0"/>
                </a:solidFill>
              </a:rPr>
              <a:t>発達の進路選択には模試の</a:t>
            </a:r>
            <a:r>
              <a:rPr kumimoji="1" lang="ja-JP" altLang="en-US" sz="1100" dirty="0" smtClean="0">
                <a:solidFill>
                  <a:srgbClr val="0070C0"/>
                </a:solidFill>
              </a:rPr>
              <a:t>結果</a:t>
            </a:r>
            <a:endParaRPr kumimoji="1" lang="en-US" altLang="ja-JP" sz="1100" dirty="0" smtClean="0">
              <a:solidFill>
                <a:srgbClr val="0070C0"/>
              </a:solidFill>
            </a:endParaRPr>
          </a:p>
          <a:p>
            <a:r>
              <a:rPr kumimoji="1" lang="ja-JP" altLang="en-US" sz="1100" dirty="0" smtClean="0">
                <a:solidFill>
                  <a:srgbClr val="0070C0"/>
                </a:solidFill>
              </a:rPr>
              <a:t>　も</a:t>
            </a:r>
            <a:r>
              <a:rPr kumimoji="1" lang="ja-JP" altLang="en-US" sz="1100" dirty="0">
                <a:solidFill>
                  <a:srgbClr val="0070C0"/>
                </a:solidFill>
              </a:rPr>
              <a:t>参考としますが、</a:t>
            </a:r>
            <a:r>
              <a:rPr kumimoji="1" lang="ja-JP" altLang="en-US" sz="1100" u="sng" dirty="0">
                <a:solidFill>
                  <a:srgbClr val="0070C0"/>
                </a:solidFill>
              </a:rPr>
              <a:t>障がい児は、教員の経験や保護者の思いだけで決めてしまう傾向があり</a:t>
            </a:r>
            <a:r>
              <a:rPr kumimoji="1" lang="ja-JP" altLang="en-US" sz="1100" dirty="0">
                <a:solidFill>
                  <a:srgbClr val="0070C0"/>
                </a:solidFill>
              </a:rPr>
              <a:t>、就労スキルがあっても見過ごされ、入所</a:t>
            </a:r>
            <a:r>
              <a:rPr kumimoji="1" lang="ja-JP" altLang="en-US" sz="1100" dirty="0" smtClean="0">
                <a:solidFill>
                  <a:srgbClr val="0070C0"/>
                </a:solidFill>
              </a:rPr>
              <a:t>や生活</a:t>
            </a:r>
            <a:endParaRPr kumimoji="1" lang="en-US" altLang="ja-JP" sz="1100" dirty="0" smtClean="0">
              <a:solidFill>
                <a:srgbClr val="0070C0"/>
              </a:solidFill>
            </a:endParaRPr>
          </a:p>
          <a:p>
            <a:r>
              <a:rPr kumimoji="1" lang="ja-JP" altLang="en-US" sz="1100" dirty="0" smtClean="0">
                <a:solidFill>
                  <a:srgbClr val="0070C0"/>
                </a:solidFill>
              </a:rPr>
              <a:t>　介護</a:t>
            </a:r>
            <a:r>
              <a:rPr kumimoji="1" lang="ja-JP" altLang="en-US" sz="1100" dirty="0">
                <a:solidFill>
                  <a:srgbClr val="0070C0"/>
                </a:solidFill>
              </a:rPr>
              <a:t>に通うケースもあります。とても勿体無いことだと思います。市町村任せでは、地域格差が生じてしまいますので、どうか</a:t>
            </a:r>
            <a:r>
              <a:rPr kumimoji="1" lang="ja-JP" altLang="en-US" sz="1100" dirty="0" smtClean="0">
                <a:solidFill>
                  <a:srgbClr val="0070C0"/>
                </a:solidFill>
              </a:rPr>
              <a:t>ご検討お願い</a:t>
            </a:r>
            <a:endParaRPr kumimoji="1" lang="en-US" altLang="ja-JP" sz="1100" dirty="0" smtClean="0">
              <a:solidFill>
                <a:srgbClr val="0070C0"/>
              </a:solidFill>
            </a:endParaRPr>
          </a:p>
          <a:p>
            <a:r>
              <a:rPr kumimoji="1" lang="ja-JP" altLang="en-US" sz="1100" dirty="0" smtClean="0">
                <a:solidFill>
                  <a:srgbClr val="0070C0"/>
                </a:solidFill>
              </a:rPr>
              <a:t>　します</a:t>
            </a:r>
            <a:endParaRPr kumimoji="1" lang="en-US" altLang="ja-JP" sz="1100" dirty="0" smtClean="0">
              <a:solidFill>
                <a:srgbClr val="0070C0"/>
              </a:solidFill>
            </a:endParaRPr>
          </a:p>
          <a:p>
            <a:endParaRPr kumimoji="1" lang="en-US" altLang="ja-JP" sz="1100" dirty="0" smtClean="0">
              <a:solidFill>
                <a:srgbClr val="0070C0"/>
              </a:solidFill>
            </a:endParaRPr>
          </a:p>
          <a:p>
            <a:r>
              <a:rPr kumimoji="1" lang="ja-JP" altLang="en-US" sz="1100" dirty="0">
                <a:solidFill>
                  <a:srgbClr val="0070C0"/>
                </a:solidFill>
              </a:rPr>
              <a:t>・僕自身が発達障害があって不登校です。お母さんに代わりに書いてもらってます。</a:t>
            </a:r>
            <a:r>
              <a:rPr kumimoji="1" lang="ja-JP" altLang="en-US" sz="1100" u="sng" dirty="0">
                <a:solidFill>
                  <a:srgbClr val="0070C0"/>
                </a:solidFill>
              </a:rPr>
              <a:t>学校が合いません。理解されません。助けて貰えません</a:t>
            </a:r>
            <a:r>
              <a:rPr kumimoji="1" lang="ja-JP" altLang="en-US" sz="1100" u="sng" dirty="0" smtClean="0">
                <a:solidFill>
                  <a:srgbClr val="0070C0"/>
                </a:solidFill>
              </a:rPr>
              <a:t>。</a:t>
            </a:r>
            <a:endParaRPr kumimoji="1" lang="en-US" altLang="ja-JP" sz="1100" u="sng" dirty="0" smtClean="0">
              <a:solidFill>
                <a:srgbClr val="0070C0"/>
              </a:solidFill>
            </a:endParaRPr>
          </a:p>
          <a:p>
            <a:r>
              <a:rPr kumimoji="1" lang="ja-JP" altLang="en-US" sz="1100" dirty="0" smtClean="0">
                <a:solidFill>
                  <a:srgbClr val="0070C0"/>
                </a:solidFill>
              </a:rPr>
              <a:t>　</a:t>
            </a:r>
            <a:r>
              <a:rPr kumimoji="1" lang="ja-JP" altLang="en-US" sz="1100" u="sng" dirty="0" smtClean="0">
                <a:solidFill>
                  <a:srgbClr val="0070C0"/>
                </a:solidFill>
              </a:rPr>
              <a:t>障害者</a:t>
            </a:r>
            <a:r>
              <a:rPr kumimoji="1" lang="ja-JP" altLang="en-US" sz="1100" u="sng" dirty="0">
                <a:solidFill>
                  <a:srgbClr val="0070C0"/>
                </a:solidFill>
              </a:rPr>
              <a:t>学級の中だと違うし、普通の教室は先生に怒られてばかりで辛いです。通級は週一なのでもっと行きたい</a:t>
            </a:r>
            <a:r>
              <a:rPr kumimoji="1" lang="ja-JP" altLang="en-US" sz="1100" u="sng" dirty="0" smtClean="0">
                <a:solidFill>
                  <a:srgbClr val="0070C0"/>
                </a:solidFill>
              </a:rPr>
              <a:t>です</a:t>
            </a:r>
            <a:endParaRPr kumimoji="1" lang="ja-JP" altLang="en-US" sz="1400" dirty="0">
              <a:solidFill>
                <a:schemeClr val="tx1"/>
              </a:solidFill>
            </a:endParaRPr>
          </a:p>
        </p:txBody>
      </p:sp>
      <p:sp>
        <p:nvSpPr>
          <p:cNvPr id="29" name="正方形/長方形 28"/>
          <p:cNvSpPr/>
          <p:nvPr/>
        </p:nvSpPr>
        <p:spPr>
          <a:xfrm>
            <a:off x="108061" y="5909730"/>
            <a:ext cx="459207" cy="745577"/>
          </a:xfrm>
          <a:prstGeom prst="rec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b="1" dirty="0" smtClean="0"/>
              <a:t>③その他</a:t>
            </a:r>
            <a:endParaRPr kumimoji="1" lang="ja-JP" altLang="en-US" sz="1200" b="1" dirty="0"/>
          </a:p>
        </p:txBody>
      </p:sp>
      <p:sp>
        <p:nvSpPr>
          <p:cNvPr id="30" name="正方形/長方形 29"/>
          <p:cNvSpPr/>
          <p:nvPr/>
        </p:nvSpPr>
        <p:spPr>
          <a:xfrm>
            <a:off x="651933" y="5909730"/>
            <a:ext cx="9127065" cy="745577"/>
          </a:xfrm>
          <a:prstGeom prst="rect">
            <a:avLst/>
          </a:prstGeom>
          <a:noFill/>
          <a:ln w="190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0070C0"/>
                </a:solidFill>
              </a:rPr>
              <a:t>・</a:t>
            </a:r>
            <a:r>
              <a:rPr kumimoji="1" lang="ja-JP" altLang="en-US" sz="1050" u="sng" dirty="0">
                <a:solidFill>
                  <a:srgbClr val="0070C0"/>
                </a:solidFill>
              </a:rPr>
              <a:t>特別支援学校の狭隘化について危惧しています。十分なスペースの確保をお願い</a:t>
            </a:r>
            <a:r>
              <a:rPr kumimoji="1" lang="ja-JP" altLang="en-US" sz="1050" u="sng" dirty="0" smtClean="0">
                <a:solidFill>
                  <a:srgbClr val="0070C0"/>
                </a:solidFill>
              </a:rPr>
              <a:t>いたします</a:t>
            </a:r>
            <a:endParaRPr kumimoji="1" lang="en-US" altLang="ja-JP" sz="1050" u="sng" dirty="0">
              <a:solidFill>
                <a:srgbClr val="0070C0"/>
              </a:solidFill>
            </a:endParaRPr>
          </a:p>
        </p:txBody>
      </p:sp>
      <p:sp>
        <p:nvSpPr>
          <p:cNvPr id="43" name="正方形/長方形 42"/>
          <p:cNvSpPr/>
          <p:nvPr/>
        </p:nvSpPr>
        <p:spPr>
          <a:xfrm>
            <a:off x="6155267" y="360156"/>
            <a:ext cx="3623731" cy="3149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050" b="1" dirty="0" smtClean="0">
                <a:solidFill>
                  <a:schemeClr val="tx1"/>
                </a:solidFill>
                <a:latin typeface="+mn-ea"/>
              </a:rPr>
              <a:t>※ </a:t>
            </a:r>
            <a:r>
              <a:rPr kumimoji="1" lang="ja-JP" altLang="en-US" sz="1050" dirty="0" smtClean="0">
                <a:solidFill>
                  <a:srgbClr val="FF0000"/>
                </a:solidFill>
                <a:latin typeface="+mn-ea"/>
              </a:rPr>
              <a:t>赤文字：協議会構成員意見</a:t>
            </a:r>
            <a:r>
              <a:rPr kumimoji="1" lang="ja-JP" altLang="en-US" sz="1050" b="1" dirty="0" smtClean="0">
                <a:solidFill>
                  <a:schemeClr val="tx1"/>
                </a:solidFill>
                <a:latin typeface="+mn-ea"/>
              </a:rPr>
              <a:t>　</a:t>
            </a:r>
            <a:r>
              <a:rPr kumimoji="1" lang="ja-JP" altLang="en-US" sz="1050" dirty="0" smtClean="0">
                <a:solidFill>
                  <a:srgbClr val="0070C0"/>
                </a:solidFill>
                <a:latin typeface="+mn-ea"/>
              </a:rPr>
              <a:t>青文字：道民意見 </a:t>
            </a:r>
            <a:endParaRPr kumimoji="1" lang="ja-JP" altLang="en-US" sz="1050" dirty="0">
              <a:solidFill>
                <a:srgbClr val="0070C0"/>
              </a:solidFill>
              <a:latin typeface="+mn-ea"/>
            </a:endParaRPr>
          </a:p>
        </p:txBody>
      </p:sp>
      <p:sp>
        <p:nvSpPr>
          <p:cNvPr id="44" name="正方形/長方形 43"/>
          <p:cNvSpPr/>
          <p:nvPr/>
        </p:nvSpPr>
        <p:spPr>
          <a:xfrm>
            <a:off x="4430684" y="6654538"/>
            <a:ext cx="5407584" cy="2034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700" dirty="0" smtClean="0">
                <a:solidFill>
                  <a:schemeClr val="tx1"/>
                </a:solidFill>
              </a:rPr>
              <a:t>※</a:t>
            </a:r>
            <a:r>
              <a:rPr kumimoji="1" lang="ja-JP" altLang="en-US" sz="700" dirty="0" smtClean="0">
                <a:solidFill>
                  <a:schemeClr val="tx1"/>
                </a:solidFill>
              </a:rPr>
              <a:t>第</a:t>
            </a:r>
            <a:r>
              <a:rPr kumimoji="1" lang="en-US" altLang="ja-JP" sz="700" dirty="0" smtClean="0">
                <a:solidFill>
                  <a:schemeClr val="tx1"/>
                </a:solidFill>
              </a:rPr>
              <a:t>2</a:t>
            </a:r>
            <a:r>
              <a:rPr kumimoji="1" lang="ja-JP" altLang="en-US" sz="700" dirty="0" smtClean="0">
                <a:solidFill>
                  <a:schemeClr val="tx1"/>
                </a:solidFill>
              </a:rPr>
              <a:t>回 北海道発達支援推進協議会の意見概要及び道民意見（パブリックコメント）より、教育関係の主な意見概要を抜粋し作成</a:t>
            </a:r>
            <a:endParaRPr kumimoji="1" lang="ja-JP" altLang="en-US" sz="700" dirty="0">
              <a:solidFill>
                <a:srgbClr val="0070C0"/>
              </a:solidFill>
            </a:endParaRPr>
          </a:p>
        </p:txBody>
      </p:sp>
    </p:spTree>
    <p:extLst>
      <p:ext uri="{BB962C8B-B14F-4D97-AF65-F5344CB8AC3E}">
        <p14:creationId xmlns:p14="http://schemas.microsoft.com/office/powerpoint/2010/main" val="1600604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4782</TotalTime>
  <Words>1868</Words>
  <Application>Microsoft Office PowerPoint</Application>
  <PresentationFormat>A4 210 x 297 mm</PresentationFormat>
  <Paragraphs>139</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4</vt:i4>
      </vt:variant>
    </vt:vector>
  </HeadingPairs>
  <TitlesOfParts>
    <vt:vector size="14" baseType="lpstr">
      <vt:lpstr>メイリオ</vt:lpstr>
      <vt:lpstr>游ゴシック</vt:lpstr>
      <vt:lpstr>游ゴシック Light</vt:lpstr>
      <vt:lpstr>Arial</vt:lpstr>
      <vt:lpstr>Calibri</vt:lpstr>
      <vt:lpstr>Calibri Light</vt:lpstr>
      <vt:lpstr>Trebuchet MS</vt:lpstr>
      <vt:lpstr>Wingdings 3</vt:lpstr>
      <vt:lpstr>Office Theme</vt:lpstr>
      <vt:lpstr>ファセット</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福田＿雄基</dc:creator>
  <cp:lastModifiedBy>鈴木＿了栄</cp:lastModifiedBy>
  <cp:revision>437</cp:revision>
  <cp:lastPrinted>2024-05-30T08:06:29Z</cp:lastPrinted>
  <dcterms:created xsi:type="dcterms:W3CDTF">2023-06-13T07:09:36Z</dcterms:created>
  <dcterms:modified xsi:type="dcterms:W3CDTF">2024-05-31T06:17:33Z</dcterms:modified>
</cp:coreProperties>
</file>