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0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CCE6"/>
    <a:srgbClr val="1DA638"/>
    <a:srgbClr val="DBEFF9"/>
    <a:srgbClr val="2CA3DD"/>
    <a:srgbClr val="1B7CAD"/>
    <a:srgbClr val="0C374C"/>
    <a:srgbClr val="104864"/>
    <a:srgbClr val="EFEEF8"/>
    <a:srgbClr val="4D4398"/>
    <a:srgbClr val="8DA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4660"/>
  </p:normalViewPr>
  <p:slideViewPr>
    <p:cSldViewPr snapToGrid="0" showGuides="1">
      <p:cViewPr varScale="1">
        <p:scale>
          <a:sx n="82" d="100"/>
          <a:sy n="82" d="100"/>
        </p:scale>
        <p:origin x="3104" y="52"/>
      </p:cViewPr>
      <p:guideLst>
        <p:guide orient="horz" pos="380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427523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122592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46490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127371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25862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251415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115083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7799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243807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308399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C42A9E-0ED0-4509-8F2C-9E2F8C52FC2F}"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65850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C42A9E-0ED0-4509-8F2C-9E2F8C52FC2F}" type="datetimeFigureOut">
              <a:rPr kumimoji="1" lang="ja-JP" altLang="en-US" smtClean="0"/>
              <a:t>2024/1/24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B488140-817B-4C7C-A242-503F4578D11E}" type="slidenum">
              <a:rPr kumimoji="1" lang="ja-JP" altLang="en-US" smtClean="0"/>
              <a:t>‹#›</a:t>
            </a:fld>
            <a:endParaRPr kumimoji="1" lang="ja-JP" altLang="en-US"/>
          </a:p>
        </p:txBody>
      </p:sp>
    </p:spTree>
    <p:extLst>
      <p:ext uri="{BB962C8B-B14F-4D97-AF65-F5344CB8AC3E}">
        <p14:creationId xmlns:p14="http://schemas.microsoft.com/office/powerpoint/2010/main" val="402664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正方形/長方形 49"/>
          <p:cNvSpPr/>
          <p:nvPr/>
        </p:nvSpPr>
        <p:spPr>
          <a:xfrm>
            <a:off x="273248" y="4610212"/>
            <a:ext cx="6362899" cy="2673202"/>
          </a:xfrm>
          <a:prstGeom prst="rect">
            <a:avLst/>
          </a:prstGeom>
          <a:solidFill>
            <a:srgbClr val="D2C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6970" y="0"/>
            <a:ext cx="6851030" cy="677108"/>
          </a:xfrm>
          <a:prstGeom prst="rect">
            <a:avLst/>
          </a:prstGeom>
          <a:solidFill>
            <a:srgbClr val="7030A0"/>
          </a:solidFill>
        </p:spPr>
        <p:txBody>
          <a:bodyPr wrap="square" rtlCol="0">
            <a:spAutoFit/>
          </a:bodyPr>
          <a:lstStyle/>
          <a:p>
            <a:pPr algn="ctr"/>
            <a:r>
              <a:rPr lang="ja-JP" altLang="en-US" sz="2400" b="1" dirty="0" smtClean="0">
                <a:ln w="3175">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環境道民会議フォーラム２０２４</a:t>
            </a:r>
            <a:endParaRPr lang="en-US" altLang="ja-JP" sz="2400" b="1" dirty="0" smtClean="0">
              <a:ln w="3175">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smtClean="0">
                <a:ln w="3175">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～世界のトレンド？知っておきたい！サーキュラーエコノミー（循環</a:t>
            </a:r>
            <a:r>
              <a:rPr kumimoji="1" lang="ja-JP" altLang="en-US" sz="1400" b="1" smtClean="0">
                <a:ln w="3175">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経済）～</a:t>
            </a:r>
            <a:endParaRPr kumimoji="1" lang="ja-JP" altLang="en-US" sz="1400" b="1" dirty="0">
              <a:ln w="3175">
                <a:noFill/>
                <a:prstDash val="solid"/>
              </a:ln>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5" name="グループ化 24"/>
          <p:cNvGrpSpPr/>
          <p:nvPr/>
        </p:nvGrpSpPr>
        <p:grpSpPr>
          <a:xfrm>
            <a:off x="5110444" y="3200572"/>
            <a:ext cx="1564276" cy="1311714"/>
            <a:chOff x="5352680" y="8092841"/>
            <a:chExt cx="1459868" cy="1151246"/>
          </a:xfrm>
        </p:grpSpPr>
        <p:sp>
          <p:nvSpPr>
            <p:cNvPr id="26" name="円/楕円 5"/>
            <p:cNvSpPr/>
            <p:nvPr/>
          </p:nvSpPr>
          <p:spPr>
            <a:xfrm>
              <a:off x="5364916" y="8092841"/>
              <a:ext cx="1286081" cy="1144455"/>
            </a:xfrm>
            <a:prstGeom prst="ellipse">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15"/>
            <p:cNvSpPr txBox="1"/>
            <p:nvPr/>
          </p:nvSpPr>
          <p:spPr>
            <a:xfrm rot="21037281">
              <a:off x="5352680" y="8720867"/>
              <a:ext cx="1459868" cy="523220"/>
            </a:xfrm>
            <a:prstGeom prst="rect">
              <a:avLst/>
            </a:prstGeom>
            <a:noFill/>
            <a:ln>
              <a:noFill/>
            </a:ln>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参加無料</a:t>
              </a:r>
              <a:endParaRPr lang="en-US" altLang="ja-JP" sz="14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1400" dirty="0">
                  <a:solidFill>
                    <a:srgbClr val="FF0000"/>
                  </a:solidFill>
                  <a:latin typeface="メイリオ" panose="020B0604030504040204" pitchFamily="50" charset="-128"/>
                  <a:ea typeface="メイリオ" panose="020B0604030504040204" pitchFamily="50" charset="-128"/>
                </a:rPr>
                <a:t>要事前申込</a:t>
              </a:r>
            </a:p>
          </p:txBody>
        </p:sp>
      </p:grpSp>
      <p:sp>
        <p:nvSpPr>
          <p:cNvPr id="9" name="テキスト ボックス 8"/>
          <p:cNvSpPr txBox="1"/>
          <p:nvPr/>
        </p:nvSpPr>
        <p:spPr>
          <a:xfrm>
            <a:off x="534794" y="3077043"/>
            <a:ext cx="2680069" cy="523220"/>
          </a:xfrm>
          <a:prstGeom prst="rect">
            <a:avLst/>
          </a:prstGeom>
          <a:noFill/>
        </p:spPr>
        <p:txBody>
          <a:bodyPr wrap="square" rtlCol="0">
            <a:spAutoFit/>
          </a:bodyPr>
          <a:lstStyle/>
          <a:p>
            <a:r>
              <a:rPr lang="ja-JP" altLang="en-US" sz="28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28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１３</a:t>
            </a:r>
            <a:r>
              <a:rPr lang="ja-JP" altLang="en-US"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20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火）</a:t>
            </a:r>
            <a:endParaRPr lang="en-US" altLang="ja-JP" sz="20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784446" y="3163274"/>
            <a:ext cx="2287879" cy="400110"/>
          </a:xfrm>
          <a:prstGeom prst="rect">
            <a:avLst/>
          </a:prstGeom>
          <a:noFill/>
        </p:spPr>
        <p:txBody>
          <a:bodyPr wrap="square" rtlCol="0">
            <a:spAutoFit/>
          </a:bodyPr>
          <a:lstStyle/>
          <a:p>
            <a:r>
              <a:rPr lang="en-US" altLang="ja-JP"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2000"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lang="en-US" altLang="ja-JP" sz="20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0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17</a:t>
            </a:r>
            <a:r>
              <a:rPr lang="en-US" altLang="ja-JP" sz="20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30</a:t>
            </a:r>
            <a:endParaRPr lang="en-US" altLang="ja-JP" sz="20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517684" y="3591817"/>
            <a:ext cx="5730786" cy="830997"/>
          </a:xfrm>
          <a:prstGeom prst="rect">
            <a:avLst/>
          </a:prstGeom>
          <a:noFill/>
        </p:spPr>
        <p:txBody>
          <a:bodyPr wrap="square" rtlCol="0">
            <a:spAutoFit/>
          </a:bodyPr>
          <a:lstStyle/>
          <a:p>
            <a:r>
              <a:rPr lang="ja-JP" altLang="en-US"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北海道立道民活動センター（かでる２．７）</a:t>
            </a:r>
            <a:endPar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札幌市中央区</a:t>
            </a:r>
            <a:r>
              <a:rPr lang="ja-JP" altLang="en-US" sz="1400" b="1" dirty="0" smtClean="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北２条西７丁目　大会議室</a:t>
            </a:r>
            <a:endParaRPr lang="en-US" altLang="ja-JP" sz="14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※ZOOM</a:t>
            </a:r>
            <a:r>
              <a:rPr lang="ja-JP" altLang="en-US" sz="14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rPr>
              <a:t>によるオンライン開催併用</a:t>
            </a:r>
            <a:endParaRPr lang="en-US" altLang="ja-JP" sz="14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テキスト ボックス 15"/>
          <p:cNvSpPr txBox="1"/>
          <p:nvPr/>
        </p:nvSpPr>
        <p:spPr>
          <a:xfrm rot="21037281">
            <a:off x="4921992" y="3277145"/>
            <a:ext cx="1781185" cy="738664"/>
          </a:xfrm>
          <a:prstGeom prst="rect">
            <a:avLst/>
          </a:prstGeom>
          <a:noFill/>
          <a:ln>
            <a:noFill/>
          </a:ln>
        </p:spPr>
        <p:txBody>
          <a:bodyPr wrap="square" rtlCol="0">
            <a:spAutoFit/>
          </a:bodyPr>
          <a:lstStyle/>
          <a:p>
            <a:pPr algn="ctr"/>
            <a:r>
              <a:rPr kumimoji="1" lang="ja-JP" altLang="en-US"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定員</a:t>
            </a:r>
            <a:r>
              <a:rPr kumimoji="1" lang="en-US" altLang="ja-JP"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
            </a:r>
            <a:br>
              <a:rPr kumimoji="1" lang="en-US" altLang="ja-JP"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br>
            <a:r>
              <a:rPr kumimoji="1" lang="ja-JP" altLang="en-US"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会場</a:t>
            </a:r>
            <a:r>
              <a:rPr lang="en-US" altLang="ja-JP"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50</a:t>
            </a:r>
            <a:r>
              <a:rPr kumimoji="1" lang="ja-JP" altLang="en-US"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名</a:t>
            </a:r>
            <a:r>
              <a:rPr lang="en-US" altLang="ja-JP"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
            </a:r>
            <a:br>
              <a:rPr lang="en-US" altLang="ja-JP"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br>
            <a:r>
              <a:rPr lang="ja-JP" altLang="en-US"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オンライン</a:t>
            </a:r>
            <a:r>
              <a:rPr lang="en-US" altLang="ja-JP"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50</a:t>
            </a:r>
            <a:r>
              <a:rPr lang="ja-JP" altLang="en-US" sz="1400" b="1" dirty="0" smtClean="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rPr>
              <a:t>名</a:t>
            </a:r>
            <a:endParaRPr kumimoji="1" lang="ja-JP" altLang="en-US" sz="1400" b="1" dirty="0">
              <a:solidFill>
                <a:srgbClr val="FF0000"/>
              </a:solidFill>
              <a:effectLst>
                <a:glow rad="228600">
                  <a:schemeClr val="bg1">
                    <a:alpha val="40000"/>
                  </a:schemeClr>
                </a:glow>
              </a:effectLst>
              <a:latin typeface="メイリオ" panose="020B0604030504040204" pitchFamily="50" charset="-128"/>
              <a:ea typeface="メイリオ" panose="020B0604030504040204" pitchFamily="50" charset="-128"/>
            </a:endParaRPr>
          </a:p>
        </p:txBody>
      </p:sp>
      <p:sp>
        <p:nvSpPr>
          <p:cNvPr id="59" name="正方形/長方形 58"/>
          <p:cNvSpPr/>
          <p:nvPr/>
        </p:nvSpPr>
        <p:spPr>
          <a:xfrm>
            <a:off x="202327" y="2841761"/>
            <a:ext cx="288000" cy="65969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43781" y="2882014"/>
            <a:ext cx="400110" cy="570028"/>
          </a:xfrm>
          <a:prstGeom prst="rect">
            <a:avLst/>
          </a:prstGeom>
          <a:noFill/>
        </p:spPr>
        <p:txBody>
          <a:bodyPr vert="eaVert" wrap="none" rtlCol="0">
            <a:spAutoFit/>
          </a:bodyPr>
          <a:lstStyle/>
          <a:p>
            <a:r>
              <a:rPr kumimoji="1" lang="ja-JP" altLang="en-US" sz="1400" b="1" dirty="0" smtClean="0">
                <a:solidFill>
                  <a:schemeClr val="bg1"/>
                </a:solidFill>
                <a:latin typeface="メイリオ" panose="020B0604030504040204" pitchFamily="50" charset="-128"/>
                <a:ea typeface="メイリオ" panose="020B0604030504040204" pitchFamily="50" charset="-128"/>
              </a:rPr>
              <a:t>日  </a:t>
            </a:r>
            <a:r>
              <a:rPr kumimoji="1" lang="ja-JP" altLang="en-US" sz="1400" b="1" dirty="0">
                <a:solidFill>
                  <a:schemeClr val="bg1"/>
                </a:solidFill>
                <a:latin typeface="メイリオ" panose="020B0604030504040204" pitchFamily="50" charset="-128"/>
                <a:ea typeface="メイリオ" panose="020B0604030504040204" pitchFamily="50" charset="-128"/>
              </a:rPr>
              <a:t>時</a:t>
            </a:r>
          </a:p>
        </p:txBody>
      </p:sp>
      <p:sp>
        <p:nvSpPr>
          <p:cNvPr id="61" name="正方形/長方形 60"/>
          <p:cNvSpPr/>
          <p:nvPr/>
        </p:nvSpPr>
        <p:spPr>
          <a:xfrm>
            <a:off x="203489" y="3569806"/>
            <a:ext cx="288000" cy="77906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43781" y="3673270"/>
            <a:ext cx="400110" cy="824470"/>
          </a:xfrm>
          <a:prstGeom prst="rect">
            <a:avLst/>
          </a:prstGeom>
          <a:noFill/>
        </p:spPr>
        <p:txBody>
          <a:bodyPr vert="eaVert" wrap="square" rtlCol="0">
            <a:spAutoFit/>
          </a:bodyPr>
          <a:lstStyle/>
          <a:p>
            <a:r>
              <a:rPr kumimoji="1" lang="ja-JP" altLang="en-US" sz="1400" b="1" dirty="0" smtClean="0">
                <a:solidFill>
                  <a:schemeClr val="bg1"/>
                </a:solidFill>
                <a:latin typeface="メイリオ" panose="020B0604030504040204" pitchFamily="50" charset="-128"/>
                <a:ea typeface="メイリオ" panose="020B0604030504040204" pitchFamily="50" charset="-128"/>
              </a:rPr>
              <a:t>会 場</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75" name="テキスト ボックス 20"/>
          <p:cNvSpPr txBox="1"/>
          <p:nvPr/>
        </p:nvSpPr>
        <p:spPr>
          <a:xfrm>
            <a:off x="1223138" y="8594929"/>
            <a:ext cx="5347939" cy="461665"/>
          </a:xfrm>
          <a:prstGeom prst="rect">
            <a:avLst/>
          </a:prstGeom>
          <a:noFill/>
        </p:spPr>
        <p:txBody>
          <a:bodyPr wrap="none" rtlCol="0">
            <a:spAutoFit/>
          </a:bodyPr>
          <a:lstStyle/>
          <a:p>
            <a:r>
              <a:rPr lang="ja-JP" altLang="en-US" sz="1200" b="1" dirty="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裏面の参加</a:t>
            </a:r>
            <a:r>
              <a:rPr lang="ja-JP" altLang="en-US"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申込書のメール送付又は</a:t>
            </a:r>
            <a:r>
              <a:rPr lang="en-US" altLang="ja-JP"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QR</a:t>
            </a:r>
            <a:r>
              <a:rPr lang="ja-JP" altLang="en-US"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コードを読み取り申込フォームから</a:t>
            </a:r>
            <a:endParaRPr lang="en-US" altLang="ja-JP"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endParaRPr>
          </a:p>
          <a:p>
            <a:r>
              <a:rPr lang="ja-JP" altLang="en-US"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２月６日</a:t>
            </a:r>
            <a:r>
              <a:rPr lang="ja-JP" altLang="en-US" sz="10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（火）</a:t>
            </a:r>
            <a:r>
              <a:rPr lang="ja-JP" altLang="en-US" sz="1200" b="1" dirty="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までにお申し込みください</a:t>
            </a:r>
            <a:r>
              <a:rPr lang="en-US" altLang="ja-JP" sz="1200" b="1" dirty="0" smtClean="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rPr>
              <a:t>.</a:t>
            </a:r>
            <a:endParaRPr lang="en-US" altLang="ja-JP" sz="1200" b="1" dirty="0">
              <a:solidFill>
                <a:schemeClr val="tx1">
                  <a:lumMod val="75000"/>
                  <a:lumOff val="25000"/>
                </a:schemeClr>
              </a:solidFill>
              <a:effectLst>
                <a:glow rad="101600">
                  <a:schemeClr val="bg1">
                    <a:alpha val="60000"/>
                  </a:schemeClr>
                </a:glow>
              </a:effectLst>
              <a:latin typeface="メイリオ" panose="020B0604030504040204" pitchFamily="50" charset="-128"/>
              <a:ea typeface="メイリオ" panose="020B0604030504040204" pitchFamily="50" charset="-128"/>
            </a:endParaRPr>
          </a:p>
        </p:txBody>
      </p:sp>
      <p:cxnSp>
        <p:nvCxnSpPr>
          <p:cNvPr id="76" name="直線コネクタ 75"/>
          <p:cNvCxnSpPr/>
          <p:nvPr/>
        </p:nvCxnSpPr>
        <p:spPr>
          <a:xfrm>
            <a:off x="30908" y="9472799"/>
            <a:ext cx="68580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0" y="9472799"/>
            <a:ext cx="4810932" cy="415498"/>
          </a:xfrm>
          <a:prstGeom prst="rect">
            <a:avLst/>
          </a:prstGeom>
          <a:noFill/>
        </p:spPr>
        <p:txBody>
          <a:bodyPr wrap="none" rtlCol="0">
            <a:spAutoFit/>
          </a:bodyPr>
          <a:lstStyle/>
          <a:p>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お</a:t>
            </a:r>
            <a:r>
              <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問い合わせ </a:t>
            </a:r>
            <a:r>
              <a:rPr kumimoji="1"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北海道環境生活部環境保全局 環境政策課 ［担当：小林］</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011-204-5187</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（ダイヤルイン）</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月曜日から金曜日までの平日</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8:45</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17:30</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テキスト ボックス 19"/>
          <p:cNvSpPr txBox="1"/>
          <p:nvPr/>
        </p:nvSpPr>
        <p:spPr>
          <a:xfrm>
            <a:off x="264221" y="8655089"/>
            <a:ext cx="958917" cy="276999"/>
          </a:xfrm>
          <a:prstGeom prst="rect">
            <a:avLst/>
          </a:prstGeom>
          <a:solidFill>
            <a:srgbClr val="7030A0"/>
          </a:solidFill>
        </p:spPr>
        <p:txBody>
          <a:bodyPr wrap="none" rtlCol="0">
            <a:spAutoFit/>
          </a:bodyPr>
          <a:lstStyle/>
          <a:p>
            <a:r>
              <a:rPr lang="ja-JP" altLang="en-US" sz="1200" b="1" dirty="0">
                <a:solidFill>
                  <a:schemeClr val="bg1"/>
                </a:solidFill>
                <a:latin typeface="メイリオ" panose="020B0604030504040204" pitchFamily="50" charset="-128"/>
                <a:ea typeface="メイリオ" panose="020B0604030504040204" pitchFamily="50" charset="-128"/>
              </a:rPr>
              <a:t>申 込 方 法</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143781" y="805609"/>
            <a:ext cx="6491908" cy="2100575"/>
          </a:xfrm>
          <a:prstGeom prst="rect">
            <a:avLst/>
          </a:prstGeom>
          <a:noFill/>
        </p:spPr>
        <p:txBody>
          <a:bodyPr wrap="square" rtlCol="0">
            <a:spAutoFit/>
          </a:bodyPr>
          <a:lstStyle/>
          <a:p>
            <a:pPr algn="just">
              <a:spcAft>
                <a:spcPts val="300"/>
              </a:spcAft>
            </a:pPr>
            <a:r>
              <a:rPr lang="ja-JP" altLang="en-US" sz="105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世界各地で推進されているサーキュラーエコノミー（循環経済）をテーマにフォーラムを開催します。</a:t>
            </a:r>
            <a:endParaRPr lang="en-US" altLang="ja-JP" sz="1200" dirty="0" smtClean="0">
              <a:latin typeface="メイリオ" panose="020B0604030504040204" pitchFamily="50" charset="-128"/>
              <a:ea typeface="メイリオ" panose="020B0604030504040204" pitchFamily="50" charset="-128"/>
            </a:endParaRPr>
          </a:p>
          <a:p>
            <a:pPr algn="just">
              <a:spcAft>
                <a:spcPts val="300"/>
              </a:spcAft>
            </a:pPr>
            <a:r>
              <a:rPr lang="ja-JP" altLang="en-US" sz="1200" dirty="0" smtClean="0">
                <a:latin typeface="メイリオ" panose="020B0604030504040204" pitchFamily="50" charset="-128"/>
                <a:ea typeface="メイリオ" panose="020B0604030504040204" pitchFamily="50" charset="-128"/>
              </a:rPr>
              <a:t>　フォーラムでは、環境省から国の最新の取組などについてご説明いただいた後、関連するファッションロス・フードロス削減について実際に取組を行っている団体の方からお話をいただくほか、講演者の方々によるパネルディスカッションを行います。</a:t>
            </a:r>
            <a:endParaRPr lang="en-US" altLang="ja-JP" sz="1200" dirty="0">
              <a:latin typeface="メイリオ" panose="020B0604030504040204" pitchFamily="50" charset="-128"/>
              <a:ea typeface="メイリオ" panose="020B0604030504040204" pitchFamily="50" charset="-128"/>
            </a:endParaRPr>
          </a:p>
          <a:p>
            <a:pPr algn="just">
              <a:spcAft>
                <a:spcPts val="300"/>
              </a:spcAft>
            </a:pPr>
            <a:r>
              <a:rPr lang="ja-JP" altLang="en-US" sz="1200" dirty="0">
                <a:latin typeface="メイリオ" panose="020B0604030504040204" pitchFamily="50" charset="-128"/>
                <a:ea typeface="メイリオ" panose="020B0604030504040204" pitchFamily="50" charset="-128"/>
              </a:rPr>
              <a:t>　北海道の豊かで美しい環境を次の世代へ引き継いでいくため</a:t>
            </a:r>
            <a:r>
              <a:rPr lang="ja-JP" altLang="en-US" sz="1200" dirty="0" smtClean="0">
                <a:latin typeface="メイリオ" panose="020B0604030504040204" pitchFamily="50" charset="-128"/>
                <a:ea typeface="メイリオ" panose="020B0604030504040204" pitchFamily="50" charset="-128"/>
              </a:rPr>
              <a:t>、私たち</a:t>
            </a:r>
            <a:r>
              <a:rPr lang="ja-JP" altLang="en-US" sz="1200" dirty="0">
                <a:latin typeface="メイリオ" panose="020B0604030504040204" pitchFamily="50" charset="-128"/>
                <a:ea typeface="メイリオ" panose="020B0604030504040204" pitchFamily="50" charset="-128"/>
              </a:rPr>
              <a:t>一人ひとりができることを一緒に考えてみませんか</a:t>
            </a:r>
            <a:r>
              <a:rPr lang="ja-JP" altLang="en-US" sz="1200" dirty="0" smtClean="0">
                <a:latin typeface="メイリオ" panose="020B0604030504040204" pitchFamily="50" charset="-128"/>
                <a:ea typeface="メイリオ" panose="020B0604030504040204" pitchFamily="50" charset="-128"/>
              </a:rPr>
              <a:t>？みなさま是非</a:t>
            </a:r>
            <a:r>
              <a:rPr lang="ja-JP" altLang="en-US" sz="1200" dirty="0">
                <a:latin typeface="メイリオ" panose="020B0604030504040204" pitchFamily="50" charset="-128"/>
                <a:ea typeface="メイリオ" panose="020B0604030504040204" pitchFamily="50" charset="-128"/>
              </a:rPr>
              <a:t>ご参加</a:t>
            </a:r>
            <a:r>
              <a:rPr lang="ja-JP" altLang="en-US" sz="1200" dirty="0" smtClean="0">
                <a:latin typeface="メイリオ" panose="020B0604030504040204" pitchFamily="50" charset="-128"/>
                <a:ea typeface="メイリオ" panose="020B0604030504040204" pitchFamily="50" charset="-128"/>
              </a:rPr>
              <a:t>ください！</a:t>
            </a:r>
            <a:endParaRPr lang="en-US" altLang="ja-JP" sz="1200" dirty="0" smtClean="0">
              <a:latin typeface="メイリオ" panose="020B0604030504040204" pitchFamily="50" charset="-128"/>
              <a:ea typeface="メイリオ" panose="020B0604030504040204" pitchFamily="50" charset="-128"/>
            </a:endParaRPr>
          </a:p>
          <a:p>
            <a:pPr algn="just">
              <a:spcAft>
                <a:spcPts val="300"/>
              </a:spcAft>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サーキュラーエコノミー（循環経済）</a:t>
            </a: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従来の３</a:t>
            </a:r>
            <a:r>
              <a:rPr lang="en-US" altLang="ja-JP" sz="1100" dirty="0" smtClean="0">
                <a:latin typeface="メイリオ" panose="020B0604030504040204" pitchFamily="50" charset="-128"/>
                <a:ea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rPr>
              <a:t>の活動に加え、資源投入量・消費量を抑え</a:t>
            </a:r>
            <a:r>
              <a:rPr lang="ja-JP" altLang="en-US" sz="1100" dirty="0" err="1" smtClean="0">
                <a:latin typeface="メイリオ" panose="020B0604030504040204" pitchFamily="50" charset="-128"/>
                <a:ea typeface="メイリオ" panose="020B0604030504040204" pitchFamily="50" charset="-128"/>
              </a:rPr>
              <a:t>つ</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pPr algn="just">
              <a:spcAft>
                <a:spcPts val="300"/>
              </a:spcAft>
            </a:pPr>
            <a:r>
              <a:rPr lang="ja-JP" altLang="en-US" sz="1100" dirty="0" smtClean="0">
                <a:latin typeface="メイリオ" panose="020B0604030504040204" pitchFamily="50" charset="-128"/>
                <a:ea typeface="メイリオ" panose="020B0604030504040204" pitchFamily="50" charset="-128"/>
              </a:rPr>
              <a:t>　　つ、ストックを有効活用しながら、サービス化等を通じて付加価値を生み出す経済活動。資源・　</a:t>
            </a:r>
            <a:endParaRPr lang="en-US" altLang="ja-JP" sz="1100" dirty="0" smtClean="0">
              <a:latin typeface="メイリオ" panose="020B0604030504040204" pitchFamily="50" charset="-128"/>
              <a:ea typeface="メイリオ" panose="020B0604030504040204" pitchFamily="50" charset="-128"/>
            </a:endParaRPr>
          </a:p>
          <a:p>
            <a:pPr algn="just">
              <a:spcAft>
                <a:spcPts val="300"/>
              </a:spcAft>
            </a:pPr>
            <a:r>
              <a:rPr lang="ja-JP" altLang="en-US" sz="1100" dirty="0" smtClean="0">
                <a:latin typeface="メイリオ" panose="020B0604030504040204" pitchFamily="50" charset="-128"/>
                <a:ea typeface="メイリオ" panose="020B0604030504040204" pitchFamily="50" charset="-128"/>
              </a:rPr>
              <a:t>　　製品の価値の最大化、資源消費の最小化、廃棄物の発生防止等を目指すもの。</a:t>
            </a:r>
            <a:endParaRPr lang="en-US" altLang="ja-JP" sz="1100" dirty="0" smtClean="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03489" y="4325399"/>
            <a:ext cx="1387880" cy="369332"/>
          </a:xfrm>
          <a:prstGeom prst="rect">
            <a:avLst/>
          </a:prstGeom>
          <a:noFill/>
        </p:spPr>
        <p:txBody>
          <a:bodyPr wrap="none" rtlCol="0">
            <a:spAutoFit/>
          </a:bodyPr>
          <a:lstStyle/>
          <a:p>
            <a:r>
              <a:rPr lang="en-US" altLang="ja-JP" b="1" dirty="0">
                <a:solidFill>
                  <a:srgbClr val="0C374C"/>
                </a:solidFill>
                <a:latin typeface="メイリオ" panose="020B0604030504040204" pitchFamily="50" charset="-128"/>
                <a:ea typeface="メイリオ" panose="020B0604030504040204" pitchFamily="50" charset="-128"/>
              </a:rPr>
              <a:t>Part1 </a:t>
            </a:r>
            <a:r>
              <a:rPr lang="ja-JP" altLang="en-US" b="1" dirty="0" smtClean="0">
                <a:solidFill>
                  <a:srgbClr val="0C374C"/>
                </a:solidFill>
                <a:latin typeface="メイリオ" panose="020B0604030504040204" pitchFamily="50" charset="-128"/>
                <a:ea typeface="メイリオ" panose="020B0604030504040204" pitchFamily="50" charset="-128"/>
              </a:rPr>
              <a:t>講演</a:t>
            </a:r>
            <a:endParaRPr lang="en-US" altLang="ja-JP" b="1" dirty="0">
              <a:solidFill>
                <a:srgbClr val="0C374C"/>
              </a:solidFill>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264221" y="4573844"/>
            <a:ext cx="6271348" cy="923330"/>
          </a:xfrm>
          <a:prstGeom prst="rect">
            <a:avLst/>
          </a:prstGeom>
          <a:noFill/>
        </p:spPr>
        <p:txBody>
          <a:bodyPr wrap="square" rtlCol="0">
            <a:spAutoFit/>
          </a:bodyPr>
          <a:lstStyle/>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・環境省北海道地方環境事務所　資源循環課　課長補佐</a:t>
            </a:r>
            <a:r>
              <a:rPr lang="ja-JP" altLang="en-US"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河邉　祐二 </a:t>
            </a:r>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氏</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「循環経済への移行に向けた取組」</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endParaRPr lang="en-US" altLang="ja-JP"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p:txBody>
      </p:sp>
      <p:sp>
        <p:nvSpPr>
          <p:cNvPr id="51" name="テキスト ボックス 50"/>
          <p:cNvSpPr txBox="1"/>
          <p:nvPr/>
        </p:nvSpPr>
        <p:spPr>
          <a:xfrm>
            <a:off x="494899" y="5010968"/>
            <a:ext cx="6179821" cy="430887"/>
          </a:xfrm>
          <a:prstGeom prst="rect">
            <a:avLst/>
          </a:prstGeom>
          <a:noFill/>
        </p:spPr>
        <p:txBody>
          <a:bodyPr wrap="square" rtlCol="0">
            <a:spAutoFit/>
          </a:bodyPr>
          <a:lstStyle/>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サーキュラーエコノミーの概要から、それが重視される背景、国や経済界の動向のほか、</a:t>
            </a:r>
            <a:endPar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デコ活、</a:t>
            </a:r>
            <a:r>
              <a:rPr lang="en-US" altLang="ja-JP" sz="1100" dirty="0" err="1"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motteco</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（モッテコ）など関連する最新の取組について説明します。</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295485" y="7610733"/>
            <a:ext cx="6381323" cy="940266"/>
          </a:xfrm>
          <a:prstGeom prst="rect">
            <a:avLst/>
          </a:prstGeom>
          <a:solidFill>
            <a:srgbClr val="D2C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テキスト ボックス 56"/>
          <p:cNvSpPr txBox="1"/>
          <p:nvPr/>
        </p:nvSpPr>
        <p:spPr>
          <a:xfrm>
            <a:off x="197247" y="7319999"/>
            <a:ext cx="3465372" cy="369332"/>
          </a:xfrm>
          <a:prstGeom prst="rect">
            <a:avLst/>
          </a:prstGeom>
          <a:noFill/>
        </p:spPr>
        <p:txBody>
          <a:bodyPr wrap="none" rtlCol="0">
            <a:spAutoFit/>
          </a:bodyPr>
          <a:lstStyle/>
          <a:p>
            <a:r>
              <a:rPr lang="en-US" altLang="ja-JP" b="1" dirty="0">
                <a:solidFill>
                  <a:srgbClr val="0C374C"/>
                </a:solidFill>
                <a:latin typeface="メイリオ" panose="020B0604030504040204" pitchFamily="50" charset="-128"/>
                <a:ea typeface="メイリオ" panose="020B0604030504040204" pitchFamily="50" charset="-128"/>
              </a:rPr>
              <a:t>Part2</a:t>
            </a:r>
            <a:r>
              <a:rPr lang="ja-JP" altLang="en-US" b="1" dirty="0">
                <a:solidFill>
                  <a:srgbClr val="0C374C"/>
                </a:solidFill>
                <a:latin typeface="メイリオ" panose="020B0604030504040204" pitchFamily="50" charset="-128"/>
                <a:ea typeface="メイリオ" panose="020B0604030504040204" pitchFamily="50" charset="-128"/>
              </a:rPr>
              <a:t> </a:t>
            </a:r>
            <a:r>
              <a:rPr lang="ja-JP" altLang="en-US" b="1" dirty="0" smtClean="0">
                <a:solidFill>
                  <a:srgbClr val="0C374C"/>
                </a:solidFill>
                <a:latin typeface="メイリオ" panose="020B0604030504040204" pitchFamily="50" charset="-128"/>
                <a:ea typeface="メイリオ" panose="020B0604030504040204" pitchFamily="50" charset="-128"/>
              </a:rPr>
              <a:t>パネルディスカッション</a:t>
            </a:r>
            <a:endParaRPr lang="en-US" altLang="ja-JP" b="1" dirty="0">
              <a:solidFill>
                <a:srgbClr val="0C374C"/>
              </a:solidFill>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337228" y="7601317"/>
            <a:ext cx="6445977" cy="623248"/>
          </a:xfrm>
          <a:prstGeom prst="rect">
            <a:avLst/>
          </a:prstGeom>
          <a:noFill/>
        </p:spPr>
        <p:txBody>
          <a:bodyPr wrap="square" rtlCol="0">
            <a:spAutoFit/>
          </a:bodyPr>
          <a:lstStyle/>
          <a:p>
            <a:pPr>
              <a:spcAft>
                <a:spcPts val="300"/>
              </a:spcAft>
            </a:pPr>
            <a:r>
              <a:rPr kumimoji="1" lang="ja-JP" altLang="en-US" sz="1600" b="1" dirty="0" smtClean="0">
                <a:solidFill>
                  <a:srgbClr val="0C374C"/>
                </a:solidFill>
                <a:latin typeface="メイリオ" panose="020B0604030504040204" pitchFamily="50" charset="-128"/>
                <a:ea typeface="メイリオ" panose="020B0604030504040204" pitchFamily="50" charset="-128"/>
              </a:rPr>
              <a:t>コーディネーター：</a:t>
            </a:r>
            <a:r>
              <a:rPr kumimoji="1" lang="ja-JP" altLang="en-US" sz="1200" b="1" dirty="0" smtClean="0">
                <a:solidFill>
                  <a:srgbClr val="0C374C"/>
                </a:solidFill>
                <a:latin typeface="メイリオ" panose="020B0604030504040204" pitchFamily="50" charset="-128"/>
                <a:ea typeface="メイリオ" panose="020B0604030504040204" pitchFamily="50" charset="-128"/>
              </a:rPr>
              <a:t>循環（くるくる）ネットワーク北海道代表</a:t>
            </a:r>
            <a:r>
              <a:rPr kumimoji="1" lang="ja-JP" altLang="en-US" sz="1600" b="1" dirty="0" smtClean="0">
                <a:solidFill>
                  <a:srgbClr val="0C374C"/>
                </a:solidFill>
                <a:latin typeface="メイリオ" panose="020B0604030504040204" pitchFamily="50" charset="-128"/>
                <a:ea typeface="メイリオ" panose="020B0604030504040204" pitchFamily="50" charset="-128"/>
              </a:rPr>
              <a:t>　星野　武治 </a:t>
            </a:r>
            <a:r>
              <a:rPr kumimoji="1" lang="ja-JP" altLang="en-US" sz="1200" b="1" dirty="0" smtClean="0">
                <a:solidFill>
                  <a:srgbClr val="0C374C"/>
                </a:solidFill>
                <a:latin typeface="メイリオ" panose="020B0604030504040204" pitchFamily="50" charset="-128"/>
                <a:ea typeface="メイリオ" panose="020B0604030504040204" pitchFamily="50" charset="-128"/>
              </a:rPr>
              <a:t>氏</a:t>
            </a:r>
            <a:endParaRPr kumimoji="1" lang="en-US" altLang="ja-JP" sz="1200" b="1" dirty="0" smtClean="0">
              <a:solidFill>
                <a:srgbClr val="0C374C"/>
              </a:solidFill>
              <a:latin typeface="メイリオ" panose="020B0604030504040204" pitchFamily="50" charset="-128"/>
              <a:ea typeface="メイリオ" panose="020B0604030504040204" pitchFamily="50" charset="-128"/>
            </a:endParaRPr>
          </a:p>
          <a:p>
            <a:pPr>
              <a:spcAft>
                <a:spcPts val="300"/>
              </a:spcAft>
            </a:pPr>
            <a:r>
              <a:rPr kumimoji="1" lang="ja-JP" altLang="en-US" sz="1600" b="1" dirty="0" smtClean="0">
                <a:solidFill>
                  <a:srgbClr val="0C374C"/>
                </a:solidFill>
                <a:latin typeface="メイリオ" panose="020B0604030504040204" pitchFamily="50" charset="-128"/>
                <a:ea typeface="メイリオ" panose="020B0604030504040204" pitchFamily="50" charset="-128"/>
              </a:rPr>
              <a:t>パネラー：上記講演者３名　</a:t>
            </a:r>
            <a:r>
              <a:rPr lang="en-US" altLang="ja-JP" sz="1200" b="1" dirty="0" smtClean="0">
                <a:solidFill>
                  <a:srgbClr val="0C374C"/>
                </a:solidFill>
                <a:latin typeface="メイリオ" panose="020B0604030504040204" pitchFamily="50" charset="-128"/>
                <a:ea typeface="メイリオ" panose="020B0604030504040204" pitchFamily="50" charset="-128"/>
              </a:rPr>
              <a:t>※</a:t>
            </a:r>
            <a:r>
              <a:rPr lang="ja-JP" altLang="en-US" sz="1200" b="1" dirty="0" smtClean="0">
                <a:solidFill>
                  <a:srgbClr val="0C374C"/>
                </a:solidFill>
                <a:latin typeface="メイリオ" panose="020B0604030504040204" pitchFamily="50" charset="-128"/>
                <a:ea typeface="メイリオ" panose="020B0604030504040204" pitchFamily="50" charset="-128"/>
              </a:rPr>
              <a:t>変更の可能性あり</a:t>
            </a:r>
            <a:endParaRPr kumimoji="1" lang="ja-JP" altLang="en-US" sz="1600" b="1" dirty="0">
              <a:solidFill>
                <a:srgbClr val="0C374C"/>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47754" y="8143806"/>
            <a:ext cx="6242987" cy="430887"/>
          </a:xfrm>
          <a:prstGeom prst="rect">
            <a:avLst/>
          </a:prstGeom>
          <a:noFill/>
        </p:spPr>
        <p:txBody>
          <a:bodyPr wrap="square" rtlCol="0">
            <a:spAutoFit/>
          </a:bodyPr>
          <a:lstStyle/>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事前に参加者の皆様からいただいた質問を参考に、私たちができることなどについて、パネラーの皆様に意見交換を行っていただきます。</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34795" y="2803494"/>
            <a:ext cx="2287879" cy="400110"/>
          </a:xfrm>
          <a:prstGeom prst="rect">
            <a:avLst/>
          </a:prstGeom>
          <a:noFill/>
        </p:spPr>
        <p:txBody>
          <a:bodyPr wrap="square" rtlCol="0">
            <a:spAutoFit/>
          </a:bodyPr>
          <a:lstStyle/>
          <a:p>
            <a:r>
              <a:rPr lang="en-US" altLang="ja-JP" sz="20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2000" b="1" dirty="0" smtClean="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年</a:t>
            </a:r>
            <a:endParaRPr lang="en-US" altLang="ja-JP" sz="2000" b="1" dirty="0">
              <a:solidFill>
                <a:schemeClr val="tx1">
                  <a:lumMod val="85000"/>
                  <a:lumOff val="15000"/>
                </a:schemeClr>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273248" y="5329251"/>
            <a:ext cx="6271348" cy="553998"/>
          </a:xfrm>
          <a:prstGeom prst="rect">
            <a:avLst/>
          </a:prstGeom>
          <a:noFill/>
        </p:spPr>
        <p:txBody>
          <a:bodyPr wrap="square" rtlCol="0">
            <a:spAutoFit/>
          </a:bodyPr>
          <a:lstStyle/>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特定非営利活動法人環境</a:t>
            </a:r>
            <a:r>
              <a:rPr lang="ja-JP" altLang="en-US" sz="1200" b="1" dirty="0" err="1"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り</a:t>
            </a:r>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・ふれんず　代表理事</a:t>
            </a:r>
            <a:r>
              <a:rPr lang="ja-JP" altLang="en-US"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石塚　祐江 </a:t>
            </a:r>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氏</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「桑園ＳＤＧｓ環境ひろばの取組～制服リユース・着物リユース～」</a:t>
            </a:r>
            <a:endParaRPr lang="en-US" altLang="ja-JP"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p:txBody>
      </p:sp>
      <p:sp>
        <p:nvSpPr>
          <p:cNvPr id="39" name="テキスト ボックス 38"/>
          <p:cNvSpPr txBox="1"/>
          <p:nvPr/>
        </p:nvSpPr>
        <p:spPr>
          <a:xfrm>
            <a:off x="479959" y="5783956"/>
            <a:ext cx="6179821" cy="430887"/>
          </a:xfrm>
          <a:prstGeom prst="rect">
            <a:avLst/>
          </a:prstGeom>
          <a:noFill/>
        </p:spPr>
        <p:txBody>
          <a:bodyPr wrap="square" rtlCol="0">
            <a:spAutoFit/>
          </a:bodyPr>
          <a:lstStyle/>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「ローカルＳＤＧｓ」３Ｒで持続可能な循環型社会を目指す拠点として令和４年５月にオー　</a:t>
            </a:r>
            <a:endPar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プンした桑園ＳＤＧｓ環境ひろばの取組を、制服・着物リユースの取組を中心に紹介します。</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290153" y="6156240"/>
            <a:ext cx="6271348" cy="738664"/>
          </a:xfrm>
          <a:prstGeom prst="rect">
            <a:avLst/>
          </a:prstGeom>
          <a:noFill/>
        </p:spPr>
        <p:txBody>
          <a:bodyPr wrap="square" rtlCol="0">
            <a:spAutoFit/>
          </a:bodyPr>
          <a:lstStyle/>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一般財団法人北海道国際交流センター　</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プログラムコーディネーター</a:t>
            </a:r>
            <a:r>
              <a:rPr lang="ja-JP" altLang="en-US"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吉村　美悠 </a:t>
            </a:r>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氏</a:t>
            </a:r>
            <a:endParaRPr lang="en-US" altLang="ja-JP"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r>
              <a:rPr lang="ja-JP" altLang="en-US" sz="12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「にこにこ子ども食堂が取り組むフードバンク活動について」</a:t>
            </a:r>
            <a:endParaRPr lang="en-US" altLang="ja-JP" sz="1200" b="1"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p:txBody>
      </p:sp>
      <p:sp>
        <p:nvSpPr>
          <p:cNvPr id="45" name="テキスト ボックス 44"/>
          <p:cNvSpPr txBox="1"/>
          <p:nvPr/>
        </p:nvSpPr>
        <p:spPr>
          <a:xfrm>
            <a:off x="465353" y="6824825"/>
            <a:ext cx="6179821" cy="430887"/>
          </a:xfrm>
          <a:prstGeom prst="rect">
            <a:avLst/>
          </a:prstGeom>
          <a:noFill/>
        </p:spPr>
        <p:txBody>
          <a:bodyPr wrap="square" rtlCol="0">
            <a:spAutoFit/>
          </a:bodyPr>
          <a:lstStyle/>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同センターが取り組んでいるフードロスやフードバンクの取組の紹介のほか、国や北海道の　</a:t>
            </a:r>
            <a:endPar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フードロスの現状、サーキュラーエコノミーとの関連性について説明します。</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203905" y="9026473"/>
            <a:ext cx="6505732" cy="430887"/>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環境道民会議とは</a:t>
            </a:r>
            <a:r>
              <a:rPr kumimoji="1" lang="en-US" altLang="ja-JP" sz="1100" dirty="0" smtClean="0">
                <a:latin typeface="メイリオ" panose="020B0604030504040204" pitchFamily="50" charset="-128"/>
                <a:ea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rPr>
              <a:t>道民・事業者・行政が連携して、環境保全活動を進めるため、経済団体や</a:t>
            </a:r>
            <a:r>
              <a:rPr kumimoji="1" lang="en-US" altLang="ja-JP" sz="1100" dirty="0" smtClean="0">
                <a:latin typeface="メイリオ" panose="020B0604030504040204" pitchFamily="50" charset="-128"/>
                <a:ea typeface="メイリオ" panose="020B0604030504040204" pitchFamily="50" charset="-128"/>
              </a:rPr>
              <a:t>NPO</a:t>
            </a:r>
            <a:r>
              <a:rPr kumimoji="1" lang="ja-JP" altLang="en-US" sz="1100" dirty="0" smtClean="0">
                <a:latin typeface="メイリオ" panose="020B0604030504040204" pitchFamily="50" charset="-128"/>
                <a:ea typeface="メイリオ" panose="020B0604030504040204" pitchFamily="50" charset="-128"/>
              </a:rPr>
              <a:t>　</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団体、道など計</a:t>
            </a:r>
            <a:r>
              <a:rPr kumimoji="1" lang="en-US" altLang="ja-JP" sz="1100" dirty="0" smtClean="0">
                <a:latin typeface="メイリオ" panose="020B0604030504040204" pitchFamily="50" charset="-128"/>
                <a:ea typeface="メイリオ" panose="020B0604030504040204" pitchFamily="50" charset="-128"/>
              </a:rPr>
              <a:t>65</a:t>
            </a:r>
            <a:r>
              <a:rPr kumimoji="1" lang="ja-JP" altLang="en-US" sz="1100" dirty="0" smtClean="0">
                <a:latin typeface="メイリオ" panose="020B0604030504040204" pitchFamily="50" charset="-128"/>
                <a:ea typeface="メイリオ" panose="020B0604030504040204" pitchFamily="50" charset="-128"/>
              </a:rPr>
              <a:t>団体で構成される組織です。</a:t>
            </a:r>
            <a:endParaRPr kumimoji="1" lang="ja-JP" altLang="en-US"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0318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テキスト ボックス 19"/>
          <p:cNvSpPr txBox="1"/>
          <p:nvPr/>
        </p:nvSpPr>
        <p:spPr>
          <a:xfrm>
            <a:off x="83163" y="53770"/>
            <a:ext cx="1569660" cy="276999"/>
          </a:xfrm>
          <a:prstGeom prst="rect">
            <a:avLst/>
          </a:prstGeom>
          <a:solidFill>
            <a:srgbClr val="7030A0"/>
          </a:solidFill>
        </p:spPr>
        <p:txBody>
          <a:bodyPr wrap="none" rtlCol="0">
            <a:spAutoFit/>
          </a:bodyPr>
          <a:lstStyle/>
          <a:p>
            <a:pPr algn="ctr"/>
            <a:r>
              <a:rPr lang="ja-JP" altLang="en-US" sz="1200" b="1">
                <a:solidFill>
                  <a:schemeClr val="bg1"/>
                </a:solidFill>
                <a:latin typeface="メイリオ" panose="020B0604030504040204" pitchFamily="50" charset="-128"/>
                <a:ea typeface="メイリオ" panose="020B0604030504040204" pitchFamily="50" charset="-128"/>
              </a:rPr>
              <a:t>当日のスケジュール</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cxnSp>
        <p:nvCxnSpPr>
          <p:cNvPr id="102" name="直線コネクタ 101"/>
          <p:cNvCxnSpPr>
            <a:cxnSpLocks/>
          </p:cNvCxnSpPr>
          <p:nvPr/>
        </p:nvCxnSpPr>
        <p:spPr>
          <a:xfrm>
            <a:off x="-31844" y="5853550"/>
            <a:ext cx="6968255"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474403" y="6682726"/>
            <a:ext cx="6542980" cy="938719"/>
          </a:xfrm>
          <a:prstGeom prst="rect">
            <a:avLst/>
          </a:prstGeom>
          <a:noFill/>
        </p:spPr>
        <p:txBody>
          <a:bodyPr wrap="square" rtlCol="0">
            <a:spAutoFit/>
          </a:bodyPr>
          <a:lstStyle/>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必要事項をご記入の上</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２月６日（火）</a:t>
            </a:r>
            <a:r>
              <a:rPr lang="ja-JP" altLang="en-US" sz="1100" b="1" u="sng"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u="sng">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メール送付又</a:t>
            </a:r>
            <a:r>
              <a:rPr lang="ja-JP" altLang="en-US"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QR</a:t>
            </a:r>
            <a:r>
              <a:rPr lang="ja-JP" altLang="en-US"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コードを読み取り</a:t>
            </a:r>
            <a:endParaRPr lang="en-US" altLang="ja-JP"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申込フォームから</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お申し込み</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メール申込の場合は、本文</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に下記必要事項をご記入いただいても結構です）</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定員は</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オンライン</a:t>
            </a:r>
            <a:r>
              <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を予定しております。先着順となりますので</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お早め</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お申し込み</a:t>
            </a:r>
            <a:r>
              <a:rPr lang="ja-JP" altLang="en-US"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1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テキスト ボックス 54"/>
          <p:cNvSpPr txBox="1"/>
          <p:nvPr/>
        </p:nvSpPr>
        <p:spPr>
          <a:xfrm>
            <a:off x="521063" y="9533234"/>
            <a:ext cx="6496320" cy="230832"/>
          </a:xfrm>
          <a:prstGeom prst="rect">
            <a:avLst/>
          </a:prstGeom>
          <a:noFill/>
        </p:spPr>
        <p:txBody>
          <a:bodyPr wrap="square" rtlCol="0">
            <a:spAutoFit/>
          </a:bodyPr>
          <a:lstStyle/>
          <a:p>
            <a:r>
              <a:rPr lang="en-US" altLang="ja-JP" sz="9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rPr>
              <a:t> お申込みにあたってお知らせいただいた個人情報は、本ミーティングの運営業務以外には使用いたしません。</a:t>
            </a:r>
            <a:endParaRPr lang="en-US" altLang="ja-JP" sz="900" dirty="0">
              <a:solidFill>
                <a:srgbClr val="0C374C"/>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6" name="表 55"/>
          <p:cNvGraphicFramePr>
            <a:graphicFrameLocks noGrp="1"/>
          </p:cNvGraphicFramePr>
          <p:nvPr>
            <p:extLst>
              <p:ext uri="{D42A27DB-BD31-4B8C-83A1-F6EECF244321}">
                <p14:modId xmlns:p14="http://schemas.microsoft.com/office/powerpoint/2010/main" val="2417836777"/>
              </p:ext>
            </p:extLst>
          </p:nvPr>
        </p:nvGraphicFramePr>
        <p:xfrm>
          <a:off x="512885" y="6081458"/>
          <a:ext cx="6336937" cy="581025"/>
        </p:xfrm>
        <a:graphic>
          <a:graphicData uri="http://schemas.openxmlformats.org/drawingml/2006/table">
            <a:tbl>
              <a:tblPr firstRow="1" bandRow="1">
                <a:tableStyleId>{5C22544A-7EE6-4342-B048-85BDC9FD1C3A}</a:tableStyleId>
              </a:tblPr>
              <a:tblGrid>
                <a:gridCol w="701991">
                  <a:extLst>
                    <a:ext uri="{9D8B030D-6E8A-4147-A177-3AD203B41FA5}">
                      <a16:colId xmlns:a16="http://schemas.microsoft.com/office/drawing/2014/main" val="4224987855"/>
                    </a:ext>
                  </a:extLst>
                </a:gridCol>
                <a:gridCol w="2707986">
                  <a:extLst>
                    <a:ext uri="{9D8B030D-6E8A-4147-A177-3AD203B41FA5}">
                      <a16:colId xmlns:a16="http://schemas.microsoft.com/office/drawing/2014/main" val="2174852209"/>
                    </a:ext>
                  </a:extLst>
                </a:gridCol>
                <a:gridCol w="2926960">
                  <a:extLst>
                    <a:ext uri="{9D8B030D-6E8A-4147-A177-3AD203B41FA5}">
                      <a16:colId xmlns:a16="http://schemas.microsoft.com/office/drawing/2014/main" val="172672899"/>
                    </a:ext>
                  </a:extLst>
                </a:gridCol>
              </a:tblGrid>
              <a:tr h="581025">
                <a:tc>
                  <a:txBody>
                    <a:bodyPr/>
                    <a:lstStyle/>
                    <a:p>
                      <a:pPr algn="ctr">
                        <a:lnSpc>
                          <a:spcPts val="1320"/>
                        </a:lnSpc>
                        <a:spcBef>
                          <a:spcPts val="0"/>
                        </a:spcBef>
                      </a:pPr>
                      <a:r>
                        <a:rPr kumimoji="1" lang="ja-JP" altLang="en-US" sz="1100" b="0" dirty="0">
                          <a:solidFill>
                            <a:schemeClr val="tx1"/>
                          </a:solidFill>
                          <a:latin typeface="メイリオ" panose="020B0604030504040204" pitchFamily="50" charset="-128"/>
                          <a:ea typeface="メイリオ" panose="020B0604030504040204" pitchFamily="50" charset="-128"/>
                        </a:rPr>
                        <a:t>申 込 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500"/>
                        </a:lnSpc>
                        <a:spcBef>
                          <a:spcPts val="0"/>
                        </a:spcBef>
                      </a:pPr>
                      <a:r>
                        <a:rPr kumimoji="1" lang="ja-JP" altLang="en-US" sz="1100" b="0" dirty="0">
                          <a:solidFill>
                            <a:schemeClr val="tx1"/>
                          </a:solidFill>
                          <a:latin typeface="メイリオ" panose="020B0604030504040204" pitchFamily="50" charset="-128"/>
                          <a:ea typeface="メイリオ" panose="020B0604030504040204" pitchFamily="50" charset="-128"/>
                        </a:rPr>
                        <a:t>北海道環境生活部環境保全局環境政策課</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l">
                        <a:lnSpc>
                          <a:spcPts val="1500"/>
                        </a:lnSpc>
                        <a:spcBef>
                          <a:spcPts val="0"/>
                        </a:spcBef>
                      </a:pPr>
                      <a:r>
                        <a:rPr kumimoji="1" lang="ja-JP" altLang="en-US" sz="1100" b="0" dirty="0">
                          <a:solidFill>
                            <a:schemeClr val="tx1"/>
                          </a:solidFill>
                          <a:latin typeface="メイリオ" panose="020B0604030504040204" pitchFamily="50" charset="-128"/>
                          <a:ea typeface="メイリオ" panose="020B0604030504040204" pitchFamily="50" charset="-128"/>
                        </a:rPr>
                        <a:t>担当：小林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ts val="1500"/>
                        </a:lnSpc>
                        <a:spcBef>
                          <a:spcPts val="0"/>
                        </a:spcBef>
                      </a:pPr>
                      <a:r>
                        <a:rPr kumimoji="1" lang="en-US" altLang="ja-JP" sz="1100" b="0" dirty="0">
                          <a:solidFill>
                            <a:schemeClr val="tx1"/>
                          </a:solidFill>
                          <a:latin typeface="メイリオ" panose="020B0604030504040204" pitchFamily="50" charset="-128"/>
                          <a:ea typeface="メイリオ" panose="020B0604030504040204" pitchFamily="50" charset="-128"/>
                        </a:rPr>
                        <a:t>mail</a:t>
                      </a:r>
                      <a:r>
                        <a:rPr kumimoji="1" lang="ja-JP" altLang="en-US" sz="1100" b="0" dirty="0">
                          <a:solidFill>
                            <a:schemeClr val="tx1"/>
                          </a:solidFill>
                          <a:latin typeface="メイリオ" panose="020B0604030504040204" pitchFamily="50" charset="-128"/>
                          <a:ea typeface="メイリオ" panose="020B0604030504040204" pitchFamily="50" charset="-128"/>
                        </a:rPr>
                        <a:t>：</a:t>
                      </a:r>
                      <a:r>
                        <a:rPr kumimoji="1" lang="en-US" altLang="ja-JP" sz="1100" b="1" kern="1200" dirty="0">
                          <a:solidFill>
                            <a:schemeClr val="tx1"/>
                          </a:solidFill>
                          <a:effectLst/>
                          <a:latin typeface="+mn-lt"/>
                          <a:ea typeface="+mn-ea"/>
                          <a:cs typeface="+mn-cs"/>
                        </a:rPr>
                        <a:t>kansei.kankyou1@pref.hokkaido.lg.jp</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03725677"/>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1790961116"/>
              </p:ext>
            </p:extLst>
          </p:nvPr>
        </p:nvGraphicFramePr>
        <p:xfrm>
          <a:off x="124382" y="377043"/>
          <a:ext cx="6584183" cy="1095878"/>
        </p:xfrm>
        <a:graphic>
          <a:graphicData uri="http://schemas.openxmlformats.org/drawingml/2006/table">
            <a:tbl>
              <a:tblPr firstRow="1" firstCol="1" bandRow="1"/>
              <a:tblGrid>
                <a:gridCol w="6584183">
                  <a:extLst>
                    <a:ext uri="{9D8B030D-6E8A-4147-A177-3AD203B41FA5}">
                      <a16:colId xmlns:a16="http://schemas.microsoft.com/office/drawing/2014/main" val="431673813"/>
                    </a:ext>
                  </a:extLst>
                </a:gridCol>
              </a:tblGrid>
              <a:tr h="137223">
                <a:tc>
                  <a:txBody>
                    <a:bodyPr/>
                    <a:lstStyle/>
                    <a:p>
                      <a:pPr algn="ctr" hangingPunct="0">
                        <a:lnSpc>
                          <a:spcPts val="1300"/>
                        </a:lnSpc>
                        <a:spcAft>
                          <a:spcPts val="0"/>
                        </a:spcAft>
                      </a:pPr>
                      <a:r>
                        <a:rPr lang="en-US" altLang="ja-JP" sz="900" b="1" dirty="0" smtClean="0">
                          <a:solidFill>
                            <a:schemeClr val="tx1"/>
                          </a:solidFill>
                          <a:effectLst/>
                          <a:latin typeface="メイリオ" panose="020B0604030504040204" pitchFamily="50" charset="-128"/>
                          <a:ea typeface="メイリオ" panose="020B0604030504040204" pitchFamily="50" charset="-128"/>
                        </a:rPr>
                        <a:t>2/13</a:t>
                      </a:r>
                      <a:r>
                        <a:rPr lang="ja-JP" sz="900" b="1" dirty="0" smtClean="0">
                          <a:solidFill>
                            <a:schemeClr val="tx1"/>
                          </a:solidFill>
                          <a:effectLst/>
                          <a:latin typeface="メイリオ" panose="020B0604030504040204" pitchFamily="50" charset="-128"/>
                          <a:ea typeface="メイリオ" panose="020B0604030504040204" pitchFamily="50" charset="-128"/>
                        </a:rPr>
                        <a:t>（</a:t>
                      </a:r>
                      <a:r>
                        <a:rPr lang="ja-JP" altLang="en-US" sz="900" b="1" dirty="0">
                          <a:solidFill>
                            <a:schemeClr val="tx1"/>
                          </a:solidFill>
                          <a:effectLst/>
                          <a:latin typeface="メイリオ" panose="020B0604030504040204" pitchFamily="50" charset="-128"/>
                          <a:ea typeface="メイリオ" panose="020B0604030504040204" pitchFamily="50" charset="-128"/>
                        </a:rPr>
                        <a:t>火</a:t>
                      </a:r>
                      <a:r>
                        <a:rPr lang="ja-JP" sz="900" b="1" dirty="0">
                          <a:solidFill>
                            <a:schemeClr val="tx1"/>
                          </a:solidFill>
                          <a:effectLst/>
                          <a:latin typeface="メイリオ" panose="020B0604030504040204" pitchFamily="50" charset="-128"/>
                          <a:ea typeface="メイリオ" panose="020B0604030504040204" pitchFamily="50" charset="-128"/>
                        </a:rPr>
                        <a:t>）　</a:t>
                      </a:r>
                      <a:r>
                        <a:rPr lang="en-US" altLang="ja-JP" sz="900" b="1" dirty="0" smtClean="0">
                          <a:solidFill>
                            <a:schemeClr val="tx1"/>
                          </a:solidFill>
                          <a:effectLst/>
                          <a:latin typeface="メイリオ" panose="020B0604030504040204" pitchFamily="50" charset="-128"/>
                          <a:ea typeface="メイリオ" panose="020B0604030504040204" pitchFamily="50" charset="-128"/>
                        </a:rPr>
                        <a:t>15</a:t>
                      </a:r>
                      <a:r>
                        <a:rPr lang="en-US" sz="900" b="1" dirty="0" smtClean="0">
                          <a:solidFill>
                            <a:schemeClr val="tx1"/>
                          </a:solidFill>
                          <a:effectLst/>
                          <a:latin typeface="メイリオ" panose="020B0604030504040204" pitchFamily="50" charset="-128"/>
                          <a:ea typeface="メイリオ" panose="020B0604030504040204" pitchFamily="50" charset="-128"/>
                        </a:rPr>
                        <a:t>:30</a:t>
                      </a:r>
                      <a:r>
                        <a:rPr lang="ja-JP" sz="900" b="1" dirty="0">
                          <a:solidFill>
                            <a:schemeClr val="tx1"/>
                          </a:solidFill>
                          <a:effectLst/>
                          <a:latin typeface="メイリオ" panose="020B0604030504040204" pitchFamily="50" charset="-128"/>
                          <a:ea typeface="メイリオ" panose="020B0604030504040204" pitchFamily="50" charset="-128"/>
                        </a:rPr>
                        <a:t>～</a:t>
                      </a:r>
                      <a:r>
                        <a:rPr lang="en-US" sz="900" b="1" dirty="0" smtClean="0">
                          <a:solidFill>
                            <a:schemeClr val="tx1"/>
                          </a:solidFill>
                          <a:effectLst/>
                          <a:latin typeface="メイリオ" panose="020B0604030504040204" pitchFamily="50" charset="-128"/>
                          <a:ea typeface="メイリオ" panose="020B0604030504040204" pitchFamily="50" charset="-128"/>
                        </a:rPr>
                        <a:t>17:</a:t>
                      </a:r>
                      <a:r>
                        <a:rPr lang="en-US" altLang="ja-JP" sz="900" b="1" dirty="0" smtClean="0">
                          <a:solidFill>
                            <a:schemeClr val="tx1"/>
                          </a:solidFill>
                          <a:effectLst/>
                          <a:latin typeface="メイリオ" panose="020B0604030504040204" pitchFamily="50" charset="-128"/>
                          <a:ea typeface="メイリオ" panose="020B0604030504040204" pitchFamily="50" charset="-128"/>
                        </a:rPr>
                        <a:t>30</a:t>
                      </a:r>
                      <a:r>
                        <a:rPr lang="ja-JP" sz="900" b="1" dirty="0">
                          <a:solidFill>
                            <a:schemeClr val="tx1"/>
                          </a:solidFill>
                          <a:effectLst/>
                          <a:latin typeface="メイリオ" panose="020B0604030504040204" pitchFamily="50" charset="-128"/>
                          <a:ea typeface="メイリオ" panose="020B0604030504040204" pitchFamily="50" charset="-128"/>
                        </a:rPr>
                        <a:t>（受付開始</a:t>
                      </a:r>
                      <a:r>
                        <a:rPr lang="en-US" sz="900" b="1" dirty="0" smtClean="0">
                          <a:solidFill>
                            <a:schemeClr val="tx1"/>
                          </a:solidFill>
                          <a:effectLst/>
                          <a:latin typeface="メイリオ" panose="020B0604030504040204" pitchFamily="50" charset="-128"/>
                          <a:ea typeface="メイリオ" panose="020B0604030504040204" pitchFamily="50" charset="-128"/>
                        </a:rPr>
                        <a:t>15:00</a:t>
                      </a:r>
                      <a:r>
                        <a:rPr lang="ja-JP" sz="900" b="1" dirty="0">
                          <a:solidFill>
                            <a:schemeClr val="tx1"/>
                          </a:solidFill>
                          <a:effectLst/>
                          <a:latin typeface="メイリオ" panose="020B0604030504040204" pitchFamily="50" charset="-128"/>
                          <a:ea typeface="メイリオ" panose="020B0604030504040204" pitchFamily="50" charset="-128"/>
                        </a:rPr>
                        <a:t>）</a:t>
                      </a:r>
                      <a:endParaRPr lang="ja-JP" sz="900" dirty="0">
                        <a:solidFill>
                          <a:schemeClr val="tx1"/>
                        </a:solidFill>
                        <a:effectLst/>
                        <a:latin typeface="メイリオ" panose="020B0604030504040204" pitchFamily="50" charset="-128"/>
                        <a:ea typeface="メイリオ" panose="020B0604030504040204" pitchFamily="50" charset="-128"/>
                      </a:endParaRPr>
                    </a:p>
                  </a:txBody>
                  <a:tcPr marL="58554" marR="5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81743709"/>
                  </a:ext>
                </a:extLst>
              </a:tr>
              <a:tr h="930778">
                <a:tc>
                  <a:txBody>
                    <a:bodyPr/>
                    <a:lstStyle/>
                    <a:p>
                      <a:pPr algn="just" hangingPunct="0">
                        <a:lnSpc>
                          <a:spcPts val="1100"/>
                        </a:lnSpc>
                        <a:spcAft>
                          <a:spcPts val="0"/>
                        </a:spcAft>
                      </a:pPr>
                      <a:endParaRPr lang="en-US" sz="900" b="0" dirty="0">
                        <a:solidFill>
                          <a:schemeClr val="tx1"/>
                        </a:solidFill>
                        <a:effectLst/>
                        <a:latin typeface="メイリオ" panose="020B0604030504040204" pitchFamily="50" charset="-128"/>
                        <a:ea typeface="メイリオ" panose="020B0604030504040204" pitchFamily="50" charset="-128"/>
                      </a:endParaRPr>
                    </a:p>
                    <a:p>
                      <a:pPr algn="just" hangingPunct="0">
                        <a:lnSpc>
                          <a:spcPts val="1100"/>
                        </a:lnSpc>
                        <a:spcAft>
                          <a:spcPts val="0"/>
                        </a:spcAft>
                      </a:pPr>
                      <a:r>
                        <a:rPr lang="en-US" altLang="ja-JP" sz="900" b="0" dirty="0" smtClean="0">
                          <a:solidFill>
                            <a:schemeClr val="tx1"/>
                          </a:solidFill>
                          <a:effectLst/>
                          <a:latin typeface="メイリオ" panose="020B0604030504040204" pitchFamily="50" charset="-128"/>
                          <a:ea typeface="メイリオ" panose="020B0604030504040204" pitchFamily="50" charset="-128"/>
                        </a:rPr>
                        <a:t>15:00</a:t>
                      </a:r>
                      <a:r>
                        <a:rPr lang="ja-JP" altLang="en-US" sz="900" b="0" dirty="0">
                          <a:solidFill>
                            <a:schemeClr val="tx1"/>
                          </a:solidFill>
                          <a:effectLst/>
                          <a:latin typeface="メイリオ" panose="020B0604030504040204" pitchFamily="50" charset="-128"/>
                          <a:ea typeface="メイリオ" panose="020B0604030504040204" pitchFamily="50" charset="-128"/>
                        </a:rPr>
                        <a:t>～</a:t>
                      </a:r>
                      <a:r>
                        <a:rPr lang="en-US" altLang="ja-JP" sz="900" b="0" dirty="0" smtClean="0">
                          <a:solidFill>
                            <a:schemeClr val="tx1"/>
                          </a:solidFill>
                          <a:effectLst/>
                          <a:latin typeface="メイリオ" panose="020B0604030504040204" pitchFamily="50" charset="-128"/>
                          <a:ea typeface="メイリオ" panose="020B0604030504040204" pitchFamily="50" charset="-128"/>
                        </a:rPr>
                        <a:t>15:30</a:t>
                      </a:r>
                      <a:r>
                        <a:rPr lang="ja-JP" altLang="en-US" sz="900" b="0" dirty="0">
                          <a:solidFill>
                            <a:schemeClr val="tx1"/>
                          </a:solidFill>
                          <a:effectLst/>
                          <a:latin typeface="メイリオ" panose="020B0604030504040204" pitchFamily="50" charset="-128"/>
                          <a:ea typeface="メイリオ" panose="020B0604030504040204" pitchFamily="50" charset="-128"/>
                        </a:rPr>
                        <a:t>　会場参加者受付・オンライン参加者接続準備</a:t>
                      </a:r>
                      <a:endParaRPr lang="en-US" sz="900" b="0" dirty="0">
                        <a:solidFill>
                          <a:schemeClr val="tx1"/>
                        </a:solidFill>
                        <a:effectLst/>
                        <a:latin typeface="メイリオ" panose="020B0604030504040204" pitchFamily="50" charset="-128"/>
                        <a:ea typeface="メイリオ" panose="020B0604030504040204" pitchFamily="50" charset="-128"/>
                      </a:endParaRPr>
                    </a:p>
                    <a:p>
                      <a:pPr algn="just" hangingPunct="0">
                        <a:lnSpc>
                          <a:spcPts val="1100"/>
                        </a:lnSpc>
                        <a:spcAft>
                          <a:spcPts val="0"/>
                        </a:spcAft>
                      </a:pPr>
                      <a:r>
                        <a:rPr lang="en-US" sz="900" b="0" dirty="0" smtClean="0">
                          <a:solidFill>
                            <a:schemeClr val="tx1"/>
                          </a:solidFill>
                          <a:effectLst/>
                          <a:latin typeface="メイリオ" panose="020B0604030504040204" pitchFamily="50" charset="-128"/>
                          <a:ea typeface="メイリオ" panose="020B0604030504040204" pitchFamily="50" charset="-128"/>
                        </a:rPr>
                        <a:t>15:30</a:t>
                      </a:r>
                      <a:r>
                        <a:rPr lang="ja-JP" sz="900" b="0" dirty="0">
                          <a:solidFill>
                            <a:schemeClr val="tx1"/>
                          </a:solidFill>
                          <a:effectLst/>
                          <a:latin typeface="メイリオ" panose="020B0604030504040204" pitchFamily="50" charset="-128"/>
                          <a:ea typeface="メイリオ" panose="020B0604030504040204" pitchFamily="50" charset="-128"/>
                        </a:rPr>
                        <a:t>～</a:t>
                      </a:r>
                      <a:r>
                        <a:rPr lang="en-US" sz="900" b="0" dirty="0" smtClean="0">
                          <a:solidFill>
                            <a:schemeClr val="tx1"/>
                          </a:solidFill>
                          <a:effectLst/>
                          <a:latin typeface="メイリオ" panose="020B0604030504040204" pitchFamily="50" charset="-128"/>
                          <a:ea typeface="メイリオ" panose="020B0604030504040204" pitchFamily="50" charset="-128"/>
                        </a:rPr>
                        <a:t>15:40</a:t>
                      </a:r>
                      <a:r>
                        <a:rPr lang="ja-JP" sz="900" b="0" dirty="0">
                          <a:solidFill>
                            <a:schemeClr val="tx1"/>
                          </a:solidFill>
                          <a:effectLst/>
                          <a:latin typeface="メイリオ" panose="020B0604030504040204" pitchFamily="50" charset="-128"/>
                          <a:ea typeface="メイリオ" panose="020B0604030504040204" pitchFamily="50" charset="-128"/>
                        </a:rPr>
                        <a:t>　</a:t>
                      </a:r>
                      <a:r>
                        <a:rPr lang="ja-JP" altLang="en-US" sz="900" b="0" dirty="0">
                          <a:solidFill>
                            <a:schemeClr val="tx1"/>
                          </a:solidFill>
                          <a:effectLst/>
                          <a:latin typeface="メイリオ" panose="020B0604030504040204" pitchFamily="50" charset="-128"/>
                          <a:ea typeface="メイリオ" panose="020B0604030504040204" pitchFamily="50" charset="-128"/>
                        </a:rPr>
                        <a:t>主催者</a:t>
                      </a:r>
                      <a:r>
                        <a:rPr lang="ja-JP" altLang="en-US" sz="900" b="0" dirty="0" smtClean="0">
                          <a:solidFill>
                            <a:schemeClr val="tx1"/>
                          </a:solidFill>
                          <a:effectLst/>
                          <a:latin typeface="メイリオ" panose="020B0604030504040204" pitchFamily="50" charset="-128"/>
                          <a:ea typeface="メイリオ" panose="020B0604030504040204" pitchFamily="50" charset="-128"/>
                        </a:rPr>
                        <a:t>挨拶</a:t>
                      </a:r>
                      <a:endParaRPr lang="ja-JP" sz="900" b="0" dirty="0">
                        <a:solidFill>
                          <a:schemeClr val="tx1"/>
                        </a:solidFill>
                        <a:effectLst/>
                        <a:latin typeface="メイリオ" panose="020B0604030504040204" pitchFamily="50" charset="-128"/>
                        <a:ea typeface="メイリオ" panose="020B0604030504040204" pitchFamily="50" charset="-128"/>
                      </a:endParaRPr>
                    </a:p>
                    <a:p>
                      <a:pPr algn="just" hangingPunct="0">
                        <a:lnSpc>
                          <a:spcPts val="1100"/>
                        </a:lnSpc>
                        <a:spcAft>
                          <a:spcPts val="0"/>
                        </a:spcAft>
                      </a:pPr>
                      <a:r>
                        <a:rPr lang="en-US" sz="900" b="0" dirty="0" smtClean="0">
                          <a:solidFill>
                            <a:schemeClr val="tx1"/>
                          </a:solidFill>
                          <a:effectLst/>
                          <a:latin typeface="メイリオ" panose="020B0604030504040204" pitchFamily="50" charset="-128"/>
                          <a:ea typeface="メイリオ" panose="020B0604030504040204" pitchFamily="50" charset="-128"/>
                        </a:rPr>
                        <a:t>15:40</a:t>
                      </a:r>
                      <a:r>
                        <a:rPr lang="ja-JP" sz="900" b="0" dirty="0">
                          <a:solidFill>
                            <a:schemeClr val="tx1"/>
                          </a:solidFill>
                          <a:effectLst/>
                          <a:latin typeface="メイリオ" panose="020B0604030504040204" pitchFamily="50" charset="-128"/>
                          <a:ea typeface="メイリオ" panose="020B0604030504040204" pitchFamily="50" charset="-128"/>
                        </a:rPr>
                        <a:t>～</a:t>
                      </a:r>
                      <a:r>
                        <a:rPr lang="en-US" sz="900" b="0" dirty="0" smtClean="0">
                          <a:solidFill>
                            <a:schemeClr val="tx1"/>
                          </a:solidFill>
                          <a:effectLst/>
                          <a:latin typeface="メイリオ" panose="020B0604030504040204" pitchFamily="50" charset="-128"/>
                          <a:ea typeface="メイリオ" panose="020B0604030504040204" pitchFamily="50" charset="-128"/>
                        </a:rPr>
                        <a:t>17:00</a:t>
                      </a:r>
                      <a:r>
                        <a:rPr lang="ja-JP" sz="900" b="0" dirty="0">
                          <a:solidFill>
                            <a:schemeClr val="tx1"/>
                          </a:solidFill>
                          <a:effectLst/>
                          <a:latin typeface="メイリオ" panose="020B0604030504040204" pitchFamily="50" charset="-128"/>
                          <a:ea typeface="メイリオ" panose="020B0604030504040204" pitchFamily="50" charset="-128"/>
                        </a:rPr>
                        <a:t>　</a:t>
                      </a:r>
                      <a:r>
                        <a:rPr lang="ja-JP" altLang="en-US" sz="900" b="0" dirty="0" smtClean="0">
                          <a:solidFill>
                            <a:schemeClr val="tx1"/>
                          </a:solidFill>
                          <a:effectLst/>
                          <a:latin typeface="メイリオ" panose="020B0604030504040204" pitchFamily="50" charset="-128"/>
                          <a:ea typeface="メイリオ" panose="020B0604030504040204" pitchFamily="50" charset="-128"/>
                        </a:rPr>
                        <a:t>講演</a:t>
                      </a:r>
                      <a:endParaRPr lang="en-US" altLang="ja-JP" sz="900" b="0" dirty="0">
                        <a:solidFill>
                          <a:schemeClr val="tx1"/>
                        </a:solidFill>
                        <a:effectLst/>
                        <a:latin typeface="メイリオ" panose="020B0604030504040204" pitchFamily="50" charset="-128"/>
                        <a:ea typeface="メイリオ" panose="020B0604030504040204" pitchFamily="50" charset="-128"/>
                      </a:endParaRPr>
                    </a:p>
                    <a:p>
                      <a:pPr algn="just" hangingPunct="0">
                        <a:lnSpc>
                          <a:spcPts val="1100"/>
                        </a:lnSpc>
                        <a:spcAft>
                          <a:spcPts val="0"/>
                        </a:spcAft>
                      </a:pPr>
                      <a:r>
                        <a:rPr lang="en-US" sz="900" b="0" dirty="0" smtClean="0">
                          <a:solidFill>
                            <a:schemeClr val="tx1"/>
                          </a:solidFill>
                          <a:effectLst/>
                          <a:latin typeface="メイリオ" panose="020B0604030504040204" pitchFamily="50" charset="-128"/>
                          <a:ea typeface="メイリオ" panose="020B0604030504040204" pitchFamily="50" charset="-128"/>
                        </a:rPr>
                        <a:t>17:00</a:t>
                      </a:r>
                      <a:r>
                        <a:rPr lang="ja-JP" sz="900" b="0" dirty="0">
                          <a:solidFill>
                            <a:schemeClr val="tx1"/>
                          </a:solidFill>
                          <a:effectLst/>
                          <a:latin typeface="メイリオ" panose="020B0604030504040204" pitchFamily="50" charset="-128"/>
                          <a:ea typeface="メイリオ" panose="020B0604030504040204" pitchFamily="50" charset="-128"/>
                        </a:rPr>
                        <a:t>～</a:t>
                      </a:r>
                      <a:r>
                        <a:rPr lang="en-US" altLang="ja-JP" sz="900" b="0" dirty="0" smtClean="0">
                          <a:solidFill>
                            <a:schemeClr val="tx1"/>
                          </a:solidFill>
                          <a:effectLst/>
                          <a:latin typeface="メイリオ" panose="020B0604030504040204" pitchFamily="50" charset="-128"/>
                          <a:ea typeface="メイリオ" panose="020B0604030504040204" pitchFamily="50" charset="-128"/>
                        </a:rPr>
                        <a:t>17</a:t>
                      </a:r>
                      <a:r>
                        <a:rPr lang="en-US" sz="900" b="0" dirty="0" smtClean="0">
                          <a:solidFill>
                            <a:schemeClr val="tx1"/>
                          </a:solidFill>
                          <a:effectLst/>
                          <a:latin typeface="メイリオ" panose="020B0604030504040204" pitchFamily="50" charset="-128"/>
                          <a:ea typeface="メイリオ" panose="020B0604030504040204" pitchFamily="50" charset="-128"/>
                        </a:rPr>
                        <a:t>:3</a:t>
                      </a:r>
                      <a:r>
                        <a:rPr lang="en-US" altLang="ja-JP" sz="900" b="0" dirty="0" smtClean="0">
                          <a:solidFill>
                            <a:schemeClr val="tx1"/>
                          </a:solidFill>
                          <a:effectLst/>
                          <a:latin typeface="メイリオ" panose="020B0604030504040204" pitchFamily="50" charset="-128"/>
                          <a:ea typeface="メイリオ" panose="020B0604030504040204" pitchFamily="50" charset="-128"/>
                        </a:rPr>
                        <a:t>0</a:t>
                      </a:r>
                      <a:r>
                        <a:rPr lang="ja-JP" sz="900" b="0" dirty="0">
                          <a:solidFill>
                            <a:schemeClr val="tx1"/>
                          </a:solidFill>
                          <a:effectLst/>
                          <a:latin typeface="メイリオ" panose="020B0604030504040204" pitchFamily="50" charset="-128"/>
                          <a:ea typeface="メイリオ" panose="020B0604030504040204" pitchFamily="50" charset="-128"/>
                        </a:rPr>
                        <a:t>　</a:t>
                      </a:r>
                      <a:r>
                        <a:rPr lang="ja-JP" altLang="en-US" sz="900" b="0" dirty="0" smtClean="0">
                          <a:solidFill>
                            <a:schemeClr val="tx1"/>
                          </a:solidFill>
                          <a:effectLst/>
                          <a:latin typeface="メイリオ" panose="020B0604030504040204" pitchFamily="50" charset="-128"/>
                          <a:ea typeface="メイリオ" panose="020B0604030504040204" pitchFamily="50" charset="-128"/>
                        </a:rPr>
                        <a:t>パネルディスカッション</a:t>
                      </a:r>
                      <a:endParaRPr lang="en-US" altLang="ja-JP" sz="900" b="0" dirty="0">
                        <a:solidFill>
                          <a:schemeClr val="tx1"/>
                        </a:solidFill>
                        <a:effectLst/>
                        <a:latin typeface="メイリオ" panose="020B0604030504040204" pitchFamily="50" charset="-128"/>
                        <a:ea typeface="メイリオ" panose="020B0604030504040204" pitchFamily="50" charset="-128"/>
                      </a:endParaRPr>
                    </a:p>
                    <a:p>
                      <a:pPr marL="114935" indent="-114935" algn="l" hangingPunct="0">
                        <a:lnSpc>
                          <a:spcPts val="1100"/>
                        </a:lnSpc>
                        <a:spcAft>
                          <a:spcPts val="0"/>
                        </a:spcAft>
                      </a:pPr>
                      <a:r>
                        <a:rPr lang="en-US" sz="900" b="0" dirty="0" smtClean="0">
                          <a:solidFill>
                            <a:schemeClr val="tx1"/>
                          </a:solidFill>
                          <a:effectLst/>
                          <a:latin typeface="メイリオ" panose="020B0604030504040204" pitchFamily="50" charset="-128"/>
                          <a:ea typeface="メイリオ" panose="020B0604030504040204" pitchFamily="50" charset="-128"/>
                        </a:rPr>
                        <a:t>17</a:t>
                      </a:r>
                      <a:r>
                        <a:rPr lang="en-US" altLang="ja-JP" sz="900" b="0" dirty="0" smtClean="0">
                          <a:solidFill>
                            <a:schemeClr val="tx1"/>
                          </a:solidFill>
                          <a:effectLst/>
                          <a:latin typeface="メイリオ" panose="020B0604030504040204" pitchFamily="50" charset="-128"/>
                          <a:ea typeface="メイリオ" panose="020B0604030504040204" pitchFamily="50" charset="-128"/>
                        </a:rPr>
                        <a:t>:30</a:t>
                      </a:r>
                      <a:r>
                        <a:rPr lang="ja-JP" altLang="en-US" sz="900" b="0" dirty="0">
                          <a:solidFill>
                            <a:schemeClr val="tx1"/>
                          </a:solidFill>
                          <a:effectLst/>
                          <a:latin typeface="メイリオ" panose="020B0604030504040204" pitchFamily="50" charset="-128"/>
                          <a:ea typeface="メイリオ" panose="020B0604030504040204" pitchFamily="50" charset="-128"/>
                        </a:rPr>
                        <a:t>　　　　　閉会</a:t>
                      </a:r>
                      <a:r>
                        <a:rPr lang="en-US" sz="900" b="0" dirty="0">
                          <a:solidFill>
                            <a:schemeClr val="tx1"/>
                          </a:solidFill>
                          <a:effectLst/>
                          <a:latin typeface="メイリオ" panose="020B0604030504040204" pitchFamily="50" charset="-128"/>
                          <a:ea typeface="メイリオ" panose="020B0604030504040204" pitchFamily="50" charset="-128"/>
                        </a:rPr>
                        <a:t> </a:t>
                      </a:r>
                      <a:endParaRPr lang="ja-JP" sz="900" b="0" dirty="0">
                        <a:solidFill>
                          <a:schemeClr val="tx1"/>
                        </a:solidFill>
                        <a:effectLst/>
                        <a:latin typeface="メイリオ" panose="020B0604030504040204" pitchFamily="50" charset="-128"/>
                        <a:ea typeface="メイリオ" panose="020B0604030504040204" pitchFamily="50" charset="-128"/>
                      </a:endParaRPr>
                    </a:p>
                  </a:txBody>
                  <a:tcPr marL="58554" marR="585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3085879"/>
                  </a:ext>
                </a:extLst>
              </a:tr>
            </a:tbl>
          </a:graphicData>
        </a:graphic>
      </p:graphicFrame>
      <p:sp>
        <p:nvSpPr>
          <p:cNvPr id="53" name="正方形/長方形 18"/>
          <p:cNvSpPr/>
          <p:nvPr/>
        </p:nvSpPr>
        <p:spPr>
          <a:xfrm>
            <a:off x="124382" y="1514863"/>
            <a:ext cx="1487222" cy="252000"/>
          </a:xfrm>
          <a:prstGeom prst="rect">
            <a:avLst/>
          </a:prstGeom>
          <a:solidFill>
            <a:srgbClr val="7030A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4D4398"/>
              </a:solidFill>
            </a:endParaRPr>
          </a:p>
        </p:txBody>
      </p:sp>
      <p:sp>
        <p:nvSpPr>
          <p:cNvPr id="58" name="テキスト ボックス 19"/>
          <p:cNvSpPr txBox="1"/>
          <p:nvPr/>
        </p:nvSpPr>
        <p:spPr>
          <a:xfrm>
            <a:off x="441322" y="1521284"/>
            <a:ext cx="800219" cy="276999"/>
          </a:xfrm>
          <a:prstGeom prst="rect">
            <a:avLst/>
          </a:prstGeom>
          <a:noFill/>
        </p:spPr>
        <p:txBody>
          <a:bodyPr wrap="none" rtlCol="0">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rPr>
              <a:t>留意事項</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8178" y="1833313"/>
            <a:ext cx="6858000" cy="3901068"/>
          </a:xfrm>
          <a:prstGeom prst="rect">
            <a:avLst/>
          </a:prstGeom>
          <a:noFill/>
        </p:spPr>
        <p:txBody>
          <a:bodyPr wrap="square" rtlCol="0">
            <a:spAutoFit/>
          </a:bodyPr>
          <a:lstStyle/>
          <a:p>
            <a:pPr>
              <a:spcAft>
                <a:spcPts val="300"/>
              </a:spcAft>
            </a:pPr>
            <a:r>
              <a:rPr lang="ja-JP" altLang="en-US" sz="1050" dirty="0" smtClean="0">
                <a:latin typeface="メイリオ" panose="020B0604030504040204" pitchFamily="50" charset="-128"/>
                <a:ea typeface="メイリオ" panose="020B0604030504040204" pitchFamily="50" charset="-128"/>
              </a:rPr>
              <a:t>＜申込時の留意</a:t>
            </a:r>
            <a:r>
              <a:rPr lang="ja-JP" altLang="en-US" sz="1050" dirty="0">
                <a:latin typeface="メイリオ" panose="020B0604030504040204" pitchFamily="50" charset="-128"/>
                <a:ea typeface="メイリオ" panose="020B0604030504040204" pitchFamily="50" charset="-128"/>
              </a:rPr>
              <a:t>事項＞</a:t>
            </a:r>
            <a:endParaRPr lang="en-US" altLang="ja-JP" sz="1050" dirty="0">
              <a:latin typeface="メイリオ" panose="020B0604030504040204" pitchFamily="50" charset="-128"/>
              <a:ea typeface="メイリオ" panose="020B0604030504040204" pitchFamily="50" charset="-128"/>
            </a:endParaRPr>
          </a:p>
          <a:p>
            <a:pPr>
              <a:spcAft>
                <a:spcPts val="300"/>
              </a:spcAft>
            </a:pPr>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・申込時、任意で講演者への質問を募集しています。いただいたご質問等についてはパネルディスカッション　</a:t>
            </a:r>
            <a:endParaRPr lang="en-US" altLang="ja-JP" sz="1050" dirty="0" smtClean="0">
              <a:latin typeface="メイリオ" panose="020B0604030504040204" pitchFamily="50" charset="-128"/>
              <a:ea typeface="メイリオ" panose="020B0604030504040204" pitchFamily="50" charset="-128"/>
            </a:endParaRPr>
          </a:p>
          <a:p>
            <a:pPr>
              <a:spcAft>
                <a:spcPts val="300"/>
              </a:spcAft>
            </a:pPr>
            <a:r>
              <a:rPr lang="ja-JP" altLang="en-US" sz="1050" dirty="0" smtClean="0">
                <a:latin typeface="メイリオ" panose="020B0604030504040204" pitchFamily="50" charset="-128"/>
                <a:ea typeface="メイリオ" panose="020B0604030504040204" pitchFamily="50" charset="-128"/>
              </a:rPr>
              <a:t>　　で取り上げさせていただくことがあります。また、当日取り上げることができなかったご質問等に対する回　</a:t>
            </a:r>
            <a:endParaRPr lang="en-US" altLang="ja-JP" sz="1050" dirty="0" smtClean="0">
              <a:latin typeface="メイリオ" panose="020B0604030504040204" pitchFamily="50" charset="-128"/>
              <a:ea typeface="メイリオ" panose="020B0604030504040204" pitchFamily="50" charset="-128"/>
            </a:endParaRPr>
          </a:p>
          <a:p>
            <a:pPr>
              <a:spcAft>
                <a:spcPts val="300"/>
              </a:spcAft>
            </a:pPr>
            <a:r>
              <a:rPr lang="ja-JP" altLang="en-US" sz="1050" dirty="0" smtClean="0">
                <a:latin typeface="メイリオ" panose="020B0604030504040204" pitchFamily="50" charset="-128"/>
                <a:ea typeface="メイリオ" panose="020B0604030504040204" pitchFamily="50" charset="-128"/>
              </a:rPr>
              <a:t>　　答については、後日できる限り道のホームページで公表します。</a:t>
            </a:r>
            <a:endParaRPr lang="en-US" altLang="ja-JP" sz="1050" dirty="0" smtClean="0">
              <a:latin typeface="メイリオ" panose="020B0604030504040204" pitchFamily="50" charset="-128"/>
              <a:ea typeface="メイリオ" panose="020B0604030504040204" pitchFamily="50" charset="-128"/>
            </a:endParaRPr>
          </a:p>
          <a:p>
            <a:pPr>
              <a:spcAft>
                <a:spcPts val="300"/>
              </a:spcAft>
            </a:pP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オンライン会議システム「</a:t>
            </a: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」使用についての留意事項＞</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・お申込みいただき、参加可能となった方に</a:t>
            </a:r>
            <a:r>
              <a:rPr lang="ja-JP" altLang="en-US" sz="1050" dirty="0" smtClean="0">
                <a:latin typeface="メイリオ" panose="020B0604030504040204" pitchFamily="50" charset="-128"/>
                <a:ea typeface="メイリオ" panose="020B0604030504040204" pitchFamily="50" charset="-128"/>
              </a:rPr>
              <a:t>、前日までに</a:t>
            </a:r>
            <a:r>
              <a:rPr lang="en-US" altLang="ja-JP" sz="1050" dirty="0" smtClean="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の招待</a:t>
            </a:r>
            <a:r>
              <a:rPr lang="en-US" altLang="ja-JP" sz="1050" dirty="0">
                <a:latin typeface="メイリオ" panose="020B0604030504040204" pitchFamily="50" charset="-128"/>
                <a:ea typeface="メイリオ" panose="020B0604030504040204" pitchFamily="50" charset="-128"/>
              </a:rPr>
              <a:t>URL</a:t>
            </a:r>
            <a:r>
              <a:rPr lang="ja-JP" altLang="en-US" sz="1050" dirty="0">
                <a:latin typeface="メイリオ" panose="020B0604030504040204" pitchFamily="50" charset="-128"/>
                <a:ea typeface="メイリオ" panose="020B0604030504040204" pitchFamily="50" charset="-128"/>
              </a:rPr>
              <a:t>をお送りします。</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15</a:t>
            </a:r>
            <a:r>
              <a:rPr lang="ja-JP" altLang="en-US" sz="1050" dirty="0" smtClean="0">
                <a:latin typeface="メイリオ" panose="020B0604030504040204" pitchFamily="50" charset="-128"/>
                <a:ea typeface="メイリオ" panose="020B0604030504040204" pitchFamily="50" charset="-128"/>
              </a:rPr>
              <a:t>時</a:t>
            </a:r>
            <a:r>
              <a:rPr lang="en-US" altLang="ja-JP" sz="1050" dirty="0">
                <a:latin typeface="メイリオ" panose="020B0604030504040204" pitchFamily="50" charset="-128"/>
                <a:ea typeface="メイリオ" panose="020B0604030504040204" pitchFamily="50" charset="-128"/>
              </a:rPr>
              <a:t>30</a:t>
            </a:r>
            <a:r>
              <a:rPr lang="ja-JP" altLang="en-US" sz="1050" dirty="0">
                <a:latin typeface="メイリオ" panose="020B0604030504040204" pitchFamily="50" charset="-128"/>
                <a:ea typeface="メイリオ" panose="020B0604030504040204" pitchFamily="50" charset="-128"/>
              </a:rPr>
              <a:t>分までに入室してください。</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・お送りした招待</a:t>
            </a:r>
            <a:r>
              <a:rPr lang="en-US" altLang="ja-JP" sz="1050" dirty="0">
                <a:latin typeface="メイリオ" panose="020B0604030504040204" pitchFamily="50" charset="-128"/>
                <a:ea typeface="メイリオ" panose="020B0604030504040204" pitchFamily="50" charset="-128"/>
              </a:rPr>
              <a:t>URL</a:t>
            </a:r>
            <a:r>
              <a:rPr lang="ja-JP" altLang="en-US" sz="1050" dirty="0">
                <a:latin typeface="メイリオ" panose="020B0604030504040204" pitchFamily="50" charset="-128"/>
                <a:ea typeface="メイリオ" panose="020B0604030504040204" pitchFamily="50" charset="-128"/>
              </a:rPr>
              <a:t>を</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等で公開することは固く禁じます。</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・記録</a:t>
            </a:r>
            <a:r>
              <a:rPr lang="ja-JP" altLang="en-US" sz="1050" dirty="0" smtClean="0">
                <a:latin typeface="メイリオ" panose="020B0604030504040204" pitchFamily="50" charset="-128"/>
                <a:ea typeface="メイリオ" panose="020B0604030504040204" pitchFamily="50" charset="-128"/>
              </a:rPr>
              <a:t>及び講演者の</a:t>
            </a:r>
            <a:r>
              <a:rPr lang="ja-JP" altLang="en-US" sz="1050" dirty="0">
                <a:latin typeface="メイリオ" panose="020B0604030504040204" pitchFamily="50" charset="-128"/>
                <a:ea typeface="メイリオ" panose="020B0604030504040204" pitchFamily="50" charset="-128"/>
              </a:rPr>
              <a:t>研究に役立てるため</a:t>
            </a:r>
            <a:r>
              <a:rPr lang="ja-JP" altLang="en-US" sz="1050" dirty="0" smtClean="0">
                <a:latin typeface="メイリオ" panose="020B0604030504040204" pitchFamily="50" charset="-128"/>
                <a:ea typeface="メイリオ" panose="020B0604030504040204" pitchFamily="50" charset="-128"/>
              </a:rPr>
              <a:t>、全体を録画します</a:t>
            </a:r>
            <a:r>
              <a:rPr lang="ja-JP" altLang="en-US" sz="1050" dirty="0">
                <a:latin typeface="メイリオ" panose="020B0604030504040204" pitchFamily="50" charset="-128"/>
                <a:ea typeface="メイリオ" panose="020B0604030504040204" pitchFamily="50" charset="-128"/>
              </a:rPr>
              <a:t>。また、動画は</a:t>
            </a:r>
            <a:r>
              <a:rPr lang="ja-JP" altLang="en-US" sz="1050" dirty="0" smtClean="0">
                <a:latin typeface="メイリオ" panose="020B0604030504040204" pitchFamily="50" charset="-128"/>
                <a:ea typeface="メイリオ" panose="020B0604030504040204" pitchFamily="50" charset="-128"/>
              </a:rPr>
              <a:t>後日道のホームページ上で公開</a:t>
            </a:r>
            <a:r>
              <a:rPr lang="ja-JP" altLang="en-US" sz="1050" dirty="0">
                <a:latin typeface="メイリオ" panose="020B0604030504040204" pitchFamily="50" charset="-128"/>
                <a:ea typeface="メイリオ" panose="020B0604030504040204" pitchFamily="50" charset="-128"/>
              </a:rPr>
              <a:t>する予定です</a:t>
            </a:r>
            <a:r>
              <a:rPr lang="ja-JP" altLang="en-US" sz="1050" dirty="0" smtClean="0">
                <a:latin typeface="メイリオ" panose="020B0604030504040204" pitchFamily="50" charset="-128"/>
                <a:ea typeface="メイリオ" panose="020B0604030504040204" pitchFamily="50" charset="-128"/>
              </a:rPr>
              <a:t>。個人</a:t>
            </a:r>
            <a:r>
              <a:rPr lang="ja-JP" altLang="en-US" sz="1050" dirty="0">
                <a:latin typeface="メイリオ" panose="020B0604030504040204" pitchFamily="50" charset="-128"/>
                <a:ea typeface="メイリオ" panose="020B0604030504040204" pitchFamily="50" charset="-128"/>
              </a:rPr>
              <a:t>の顔や名前が表示される場合がありますので</a:t>
            </a:r>
            <a:r>
              <a:rPr lang="ja-JP" altLang="en-US" sz="1050" dirty="0" smtClean="0">
                <a:latin typeface="メイリオ" panose="020B0604030504040204" pitchFamily="50" charset="-128"/>
                <a:ea typeface="メイリオ" panose="020B0604030504040204" pitchFamily="50" charset="-128"/>
              </a:rPr>
              <a:t>、あらかじめご了承</a:t>
            </a:r>
            <a:r>
              <a:rPr lang="ja-JP" altLang="en-US" sz="1050" dirty="0">
                <a:latin typeface="メイリオ" panose="020B0604030504040204" pitchFamily="50" charset="-128"/>
                <a:ea typeface="メイリオ" panose="020B0604030504040204" pitchFamily="50" charset="-128"/>
              </a:rPr>
              <a:t>ください。</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・イベント中の</a:t>
            </a:r>
            <a:r>
              <a:rPr lang="en-US" altLang="ja-JP" sz="1050" dirty="0" smtClean="0">
                <a:latin typeface="メイリオ" panose="020B0604030504040204" pitchFamily="50" charset="-128"/>
                <a:ea typeface="メイリオ" panose="020B0604030504040204" pitchFamily="50" charset="-128"/>
              </a:rPr>
              <a:t>Zoom</a:t>
            </a:r>
            <a:r>
              <a:rPr lang="ja-JP" altLang="en-US" sz="1050" dirty="0" smtClean="0">
                <a:latin typeface="メイリオ" panose="020B0604030504040204" pitchFamily="50" charset="-128"/>
                <a:ea typeface="メイリオ" panose="020B0604030504040204" pitchFamily="50" charset="-128"/>
              </a:rPr>
              <a:t>の取り扱い</a:t>
            </a:r>
            <a:r>
              <a:rPr lang="ja-JP" altLang="en-US" sz="1050" dirty="0">
                <a:latin typeface="メイリオ" panose="020B0604030504040204" pitchFamily="50" charset="-128"/>
                <a:ea typeface="メイリオ" panose="020B0604030504040204" pitchFamily="50" charset="-128"/>
              </a:rPr>
              <a:t>は、司会者の指示に従ってください。</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・ネットの回線状況や</a:t>
            </a:r>
            <a:r>
              <a:rPr lang="en-US" altLang="ja-JP" sz="1050" dirty="0">
                <a:latin typeface="メイリオ" panose="020B0604030504040204" pitchFamily="50" charset="-128"/>
                <a:ea typeface="メイリオ" panose="020B0604030504040204" pitchFamily="50" charset="-128"/>
              </a:rPr>
              <a:t>Wi-Fi</a:t>
            </a:r>
            <a:r>
              <a:rPr lang="ja-JP" altLang="en-US" sz="1050" dirty="0">
                <a:latin typeface="メイリオ" panose="020B0604030504040204" pitchFamily="50" charset="-128"/>
                <a:ea typeface="メイリオ" panose="020B0604030504040204" pitchFamily="50" charset="-128"/>
              </a:rPr>
              <a:t>環境により動作に支障がでる場合がありますので</a:t>
            </a:r>
            <a:r>
              <a:rPr lang="ja-JP" altLang="en-US" sz="1050" dirty="0" smtClean="0">
                <a:latin typeface="メイリオ" panose="020B0604030504040204" pitchFamily="50" charset="-128"/>
                <a:ea typeface="メイリオ" panose="020B0604030504040204" pitchFamily="50" charset="-128"/>
              </a:rPr>
              <a:t>、あらかじめ</a:t>
            </a:r>
            <a:r>
              <a:rPr lang="ja-JP" altLang="en-US" sz="1050" dirty="0">
                <a:latin typeface="メイリオ" panose="020B0604030504040204" pitchFamily="50" charset="-128"/>
                <a:ea typeface="メイリオ" panose="020B0604030504040204" pitchFamily="50" charset="-128"/>
              </a:rPr>
              <a:t>ご了承ください。</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アプリケーションの利用に関しては、皆さま</a:t>
            </a:r>
            <a:r>
              <a:rPr lang="ja-JP" altLang="en-US" sz="1050" dirty="0" smtClean="0">
                <a:latin typeface="メイリオ" panose="020B0604030504040204" pitchFamily="50" charset="-128"/>
                <a:ea typeface="メイリオ" panose="020B0604030504040204" pitchFamily="50" charset="-128"/>
              </a:rPr>
              <a:t>の責任</a:t>
            </a:r>
            <a:r>
              <a:rPr lang="ja-JP" altLang="en-US" sz="1050" dirty="0">
                <a:latin typeface="メイリオ" panose="020B0604030504040204" pitchFamily="50" charset="-128"/>
                <a:ea typeface="メイリオ" panose="020B0604030504040204" pitchFamily="50" charset="-128"/>
              </a:rPr>
              <a:t>においてご利用をお願いいたします。</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Zoom</a:t>
            </a:r>
            <a:r>
              <a:rPr lang="ja-JP" altLang="en-US" sz="1050" dirty="0">
                <a:latin typeface="メイリオ" panose="020B0604030504040204" pitchFamily="50" charset="-128"/>
                <a:ea typeface="メイリオ" panose="020B0604030504040204" pitchFamily="50" charset="-128"/>
              </a:rPr>
              <a:t>アプリケーションによる被害・損害等が発生した</a:t>
            </a:r>
            <a:r>
              <a:rPr lang="ja-JP" altLang="en-US" sz="1050" dirty="0" smtClean="0">
                <a:latin typeface="メイリオ" panose="020B0604030504040204" pitchFamily="50" charset="-128"/>
                <a:ea typeface="メイリオ" panose="020B0604030504040204" pitchFamily="50" charset="-128"/>
              </a:rPr>
              <a:t>場合、</a:t>
            </a:r>
            <a:r>
              <a:rPr lang="ja-JP" altLang="en-US" sz="1050" dirty="0">
                <a:latin typeface="メイリオ" panose="020B0604030504040204" pitchFamily="50" charset="-128"/>
                <a:ea typeface="メイリオ" panose="020B0604030504040204" pitchFamily="50" charset="-128"/>
              </a:rPr>
              <a:t>当方では責任を負いかねますので</a:t>
            </a:r>
            <a:r>
              <a:rPr lang="ja-JP" altLang="en-US" sz="1050" dirty="0" smtClean="0">
                <a:latin typeface="メイリオ" panose="020B0604030504040204" pitchFamily="50" charset="-128"/>
                <a:ea typeface="メイリオ" panose="020B0604030504040204" pitchFamily="50" charset="-128"/>
              </a:rPr>
              <a:t>、ご理解</a:t>
            </a:r>
            <a:r>
              <a:rPr lang="ja-JP" altLang="en-US" sz="1050" dirty="0">
                <a:latin typeface="メイリオ" panose="020B0604030504040204" pitchFamily="50" charset="-128"/>
                <a:ea typeface="メイリオ" panose="020B0604030504040204" pitchFamily="50" charset="-128"/>
              </a:rPr>
              <a:t>願います。</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・質疑応答・意見交換については、</a:t>
            </a:r>
            <a:r>
              <a:rPr lang="en-US" altLang="ja-JP" sz="1050" dirty="0">
                <a:latin typeface="メイリオ" panose="020B0604030504040204" pitchFamily="50" charset="-128"/>
                <a:ea typeface="メイリオ" panose="020B0604030504040204" pitchFamily="50" charset="-128"/>
              </a:rPr>
              <a:t> Zoom </a:t>
            </a:r>
            <a:r>
              <a:rPr lang="ja-JP" altLang="en-US" sz="1050" dirty="0">
                <a:latin typeface="メイリオ" panose="020B0604030504040204" pitchFamily="50" charset="-128"/>
                <a:ea typeface="メイリオ" panose="020B0604030504040204" pitchFamily="50" charset="-128"/>
              </a:rPr>
              <a:t>のチャット</a:t>
            </a:r>
            <a:r>
              <a:rPr lang="ja-JP" altLang="en-US" sz="1050" dirty="0" smtClean="0">
                <a:latin typeface="メイリオ" panose="020B0604030504040204" pitchFamily="50" charset="-128"/>
                <a:ea typeface="メイリオ" panose="020B0604030504040204" pitchFamily="50" charset="-128"/>
              </a:rPr>
              <a:t>機能もご利用いただけます</a:t>
            </a:r>
            <a:r>
              <a:rPr lang="ja-JP" altLang="en-US" sz="1050" dirty="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Zoom</a:t>
            </a:r>
            <a:r>
              <a:rPr lang="ja-JP" altLang="en-US" sz="1050" dirty="0" err="1">
                <a:latin typeface="メイリオ" panose="020B0604030504040204" pitchFamily="50" charset="-128"/>
                <a:ea typeface="メイリオ" panose="020B0604030504040204" pitchFamily="50" charset="-128"/>
              </a:rPr>
              <a:t>への</a:t>
            </a:r>
            <a:r>
              <a:rPr lang="ja-JP" altLang="en-US" sz="1050" dirty="0">
                <a:latin typeface="メイリオ" panose="020B0604030504040204" pitchFamily="50" charset="-128"/>
                <a:ea typeface="メイリオ" panose="020B0604030504040204" pitchFamily="50" charset="-128"/>
              </a:rPr>
              <a:t>接続が途中</a:t>
            </a:r>
            <a:r>
              <a:rPr lang="ja-JP" altLang="en-US" sz="1050" dirty="0" smtClean="0">
                <a:latin typeface="メイリオ" panose="020B0604030504040204" pitchFamily="50" charset="-128"/>
                <a:ea typeface="メイリオ" panose="020B0604030504040204" pitchFamily="50" charset="-128"/>
              </a:rPr>
              <a:t>で切断された</a:t>
            </a:r>
            <a:r>
              <a:rPr lang="ja-JP" altLang="en-US" sz="1050" dirty="0">
                <a:latin typeface="メイリオ" panose="020B0604030504040204" pitchFamily="50" charset="-128"/>
                <a:ea typeface="メイリオ" panose="020B0604030504040204" pitchFamily="50" charset="-128"/>
              </a:rPr>
              <a:t>場合は、最初に入室されたミーティング</a:t>
            </a:r>
            <a:r>
              <a:rPr lang="en-US" altLang="ja-JP" sz="1050" dirty="0">
                <a:latin typeface="メイリオ" panose="020B0604030504040204" pitchFamily="50" charset="-128"/>
                <a:ea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rPr>
              <a:t>、パスワードで再び入室してください。</a:t>
            </a:r>
            <a:endParaRPr lang="en-US" altLang="ja-JP" sz="1050" dirty="0">
              <a:latin typeface="メイリオ" panose="020B0604030504040204" pitchFamily="50" charset="-128"/>
              <a:ea typeface="メイリオ" panose="020B0604030504040204" pitchFamily="50" charset="-128"/>
            </a:endParaRPr>
          </a:p>
          <a:p>
            <a:pPr marL="263525" indent="-263525">
              <a:spcAft>
                <a:spcPts val="300"/>
              </a:spcAft>
            </a:pPr>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・講演中は、画面</a:t>
            </a:r>
            <a:r>
              <a:rPr lang="ja-JP" altLang="en-US" sz="1050" dirty="0">
                <a:latin typeface="メイリオ" panose="020B0604030504040204" pitchFamily="50" charset="-128"/>
                <a:ea typeface="メイリオ" panose="020B0604030504040204" pitchFamily="50" charset="-128"/>
              </a:rPr>
              <a:t>共有により資料を表示するため、スマートフォンなど画面が小さい端末</a:t>
            </a:r>
            <a:r>
              <a:rPr lang="ja-JP" altLang="en-US" sz="1050" dirty="0" smtClean="0">
                <a:latin typeface="メイリオ" panose="020B0604030504040204" pitchFamily="50" charset="-128"/>
                <a:ea typeface="メイリオ" panose="020B0604030504040204" pitchFamily="50" charset="-128"/>
              </a:rPr>
              <a:t>は見えづらい場合があります。</a:t>
            </a:r>
            <a:endParaRPr lang="en-US" altLang="ja-JP" sz="105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74293" y="6050279"/>
            <a:ext cx="400110" cy="987954"/>
          </a:xfrm>
          <a:prstGeom prst="rect">
            <a:avLst/>
          </a:prstGeom>
          <a:solidFill>
            <a:srgbClr val="7030A0"/>
          </a:solidFill>
        </p:spPr>
        <p:txBody>
          <a:bodyPr vert="eaVert" wrap="square" rtlCol="0">
            <a:spAutoFit/>
          </a:bodyPr>
          <a:lstStyle/>
          <a:p>
            <a:r>
              <a:rPr lang="ja-JP" altLang="en-US" sz="1400" b="1" dirty="0">
                <a:solidFill>
                  <a:schemeClr val="bg1"/>
                </a:solidFill>
                <a:latin typeface="メイリオ" panose="020B0604030504040204" pitchFamily="50" charset="-128"/>
                <a:ea typeface="メイリオ" panose="020B0604030504040204" pitchFamily="50" charset="-128"/>
              </a:rPr>
              <a:t>参加申込書</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818085668"/>
              </p:ext>
            </p:extLst>
          </p:nvPr>
        </p:nvGraphicFramePr>
        <p:xfrm>
          <a:off x="627242" y="7655683"/>
          <a:ext cx="5755777" cy="1767840"/>
        </p:xfrm>
        <a:graphic>
          <a:graphicData uri="http://schemas.openxmlformats.org/drawingml/2006/table">
            <a:tbl>
              <a:tblPr bandRow="1">
                <a:tableStyleId>{5C22544A-7EE6-4342-B048-85BDC9FD1C3A}</a:tableStyleId>
              </a:tblPr>
              <a:tblGrid>
                <a:gridCol w="867548">
                  <a:extLst>
                    <a:ext uri="{9D8B030D-6E8A-4147-A177-3AD203B41FA5}">
                      <a16:colId xmlns:a16="http://schemas.microsoft.com/office/drawing/2014/main" val="1358180336"/>
                    </a:ext>
                  </a:extLst>
                </a:gridCol>
                <a:gridCol w="2078990">
                  <a:extLst>
                    <a:ext uri="{9D8B030D-6E8A-4147-A177-3AD203B41FA5}">
                      <a16:colId xmlns:a16="http://schemas.microsoft.com/office/drawing/2014/main" val="1719895041"/>
                    </a:ext>
                  </a:extLst>
                </a:gridCol>
                <a:gridCol w="762000">
                  <a:extLst>
                    <a:ext uri="{9D8B030D-6E8A-4147-A177-3AD203B41FA5}">
                      <a16:colId xmlns:a16="http://schemas.microsoft.com/office/drawing/2014/main" val="4085183232"/>
                    </a:ext>
                  </a:extLst>
                </a:gridCol>
                <a:gridCol w="2047239">
                  <a:extLst>
                    <a:ext uri="{9D8B030D-6E8A-4147-A177-3AD203B41FA5}">
                      <a16:colId xmlns:a16="http://schemas.microsoft.com/office/drawing/2014/main" val="10907257"/>
                    </a:ext>
                  </a:extLst>
                </a:gridCol>
              </a:tblGrid>
              <a:tr h="242371">
                <a:tc>
                  <a:txBody>
                    <a:bodyPr/>
                    <a:lstStyle/>
                    <a:p>
                      <a:r>
                        <a:rPr kumimoji="1" lang="ja-JP" altLang="en-US" sz="1000" dirty="0"/>
                        <a:t>　お名前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t>　　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6578301"/>
                  </a:ext>
                </a:extLst>
              </a:tr>
              <a:tr h="242371">
                <a:tc>
                  <a:txBody>
                    <a:bodyPr/>
                    <a:lstStyle/>
                    <a:p>
                      <a:r>
                        <a:rPr kumimoji="1" lang="ja-JP" altLang="en-US" sz="1000" dirty="0"/>
                        <a:t>　ご所属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aseline="0" dirty="0"/>
                        <a:t> </a:t>
                      </a:r>
                      <a:r>
                        <a:rPr kumimoji="1" lang="ja-JP" altLang="en-US" sz="1000" dirty="0"/>
                        <a:t>電話番号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7566199"/>
                  </a:ext>
                </a:extLst>
              </a:tr>
              <a:tr h="242371">
                <a:tc>
                  <a:txBody>
                    <a:bodyPr/>
                    <a:lstStyle/>
                    <a:p>
                      <a:r>
                        <a:rPr kumimoji="1" lang="ja-JP" altLang="en-US" sz="1000" dirty="0"/>
                        <a:t>　ご住所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1221632"/>
                  </a:ext>
                </a:extLst>
              </a:tr>
              <a:tr h="242371">
                <a:tc>
                  <a:txBody>
                    <a:bodyPr/>
                    <a:lstStyle/>
                    <a:p>
                      <a:r>
                        <a:rPr kumimoji="1" lang="ja-JP" altLang="en-US" sz="1000" dirty="0"/>
                        <a:t>ﾒｰﾙｱﾄﾞﾚｽ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189992"/>
                  </a:ext>
                </a:extLst>
              </a:tr>
              <a:tr h="242371">
                <a:tc>
                  <a:txBody>
                    <a:bodyPr/>
                    <a:lstStyle/>
                    <a:p>
                      <a:r>
                        <a:rPr kumimoji="1" lang="ja-JP" altLang="en-US" sz="1000" dirty="0"/>
                        <a:t>参加方法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000" dirty="0"/>
                        <a:t>　　　会場　　　・　　　　ｵﾝﾗｲﾝ　　　←どちら</a:t>
                      </a:r>
                      <a:r>
                        <a:rPr kumimoji="1" lang="ja-JP" altLang="en-US" sz="1000" dirty="0" smtClean="0"/>
                        <a:t>かに○を</a:t>
                      </a:r>
                      <a:r>
                        <a:rPr kumimoji="1" lang="ja-JP" altLang="en-US" sz="1000" dirty="0"/>
                        <a:t>つけてください。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602723"/>
                  </a:ext>
                </a:extLst>
              </a:tr>
              <a:tr h="484742">
                <a:tc>
                  <a:txBody>
                    <a:bodyPr/>
                    <a:lstStyle/>
                    <a:p>
                      <a:r>
                        <a:rPr kumimoji="1" lang="ja-JP" altLang="en-US" sz="1000" dirty="0" smtClean="0"/>
                        <a:t>講演者への質問事項</a:t>
                      </a:r>
                      <a:endParaRPr kumimoji="1" lang="en-US" altLang="ja-JP" sz="1000" dirty="0" smtClean="0"/>
                    </a:p>
                    <a:p>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848343"/>
                  </a:ext>
                </a:extLst>
              </a:tr>
            </a:tbl>
          </a:graphicData>
        </a:graphic>
      </p:graphicFrame>
      <p:sp>
        <p:nvSpPr>
          <p:cNvPr id="3" name="楕円 2"/>
          <p:cNvSpPr/>
          <p:nvPr/>
        </p:nvSpPr>
        <p:spPr>
          <a:xfrm>
            <a:off x="7214870" y="8830549"/>
            <a:ext cx="187960" cy="198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4357" y="6920701"/>
            <a:ext cx="632447" cy="632447"/>
          </a:xfrm>
          <a:prstGeom prst="rect">
            <a:avLst/>
          </a:prstGeom>
        </p:spPr>
      </p:pic>
    </p:spTree>
    <p:extLst>
      <p:ext uri="{BB962C8B-B14F-4D97-AF65-F5344CB8AC3E}">
        <p14:creationId xmlns:p14="http://schemas.microsoft.com/office/powerpoint/2010/main" val="18423633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資源リサイクルセミナー2019 チラシver.3.1</Template>
  <TotalTime>1522</TotalTime>
  <Words>1208</Words>
  <Application>Microsoft Office PowerPoint</Application>
  <PresentationFormat>A4 210 x 297 mm</PresentationFormat>
  <Paragraphs>91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南部＿稔（民間連携グループ）</dc:creator>
  <cp:lastModifiedBy>小林＿卓也（環境影響審査係）</cp:lastModifiedBy>
  <cp:revision>184</cp:revision>
  <cp:lastPrinted>2024-01-24T01:31:56Z</cp:lastPrinted>
  <dcterms:created xsi:type="dcterms:W3CDTF">2019-09-26T00:14:42Z</dcterms:created>
  <dcterms:modified xsi:type="dcterms:W3CDTF">2024-01-24T07:47:47Z</dcterms:modified>
</cp:coreProperties>
</file>