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991" r:id="rId2"/>
  </p:sldMasterIdLst>
  <p:notesMasterIdLst>
    <p:notesMasterId r:id="rId36"/>
  </p:notesMasterIdLst>
  <p:handoutMasterIdLst>
    <p:handoutMasterId r:id="rId37"/>
  </p:handoutMasterIdLst>
  <p:sldIdLst>
    <p:sldId id="256" r:id="rId3"/>
    <p:sldId id="381" r:id="rId4"/>
    <p:sldId id="382" r:id="rId5"/>
    <p:sldId id="339" r:id="rId6"/>
    <p:sldId id="341" r:id="rId7"/>
    <p:sldId id="383" r:id="rId8"/>
    <p:sldId id="359" r:id="rId9"/>
    <p:sldId id="289" r:id="rId10"/>
    <p:sldId id="366" r:id="rId11"/>
    <p:sldId id="360" r:id="rId12"/>
    <p:sldId id="368" r:id="rId13"/>
    <p:sldId id="352" r:id="rId14"/>
    <p:sldId id="369" r:id="rId15"/>
    <p:sldId id="257" r:id="rId16"/>
    <p:sldId id="298" r:id="rId17"/>
    <p:sldId id="367" r:id="rId18"/>
    <p:sldId id="371" r:id="rId19"/>
    <p:sldId id="379" r:id="rId20"/>
    <p:sldId id="380" r:id="rId21"/>
    <p:sldId id="374" r:id="rId22"/>
    <p:sldId id="378" r:id="rId23"/>
    <p:sldId id="384" r:id="rId24"/>
    <p:sldId id="319" r:id="rId25"/>
    <p:sldId id="318" r:id="rId26"/>
    <p:sldId id="322" r:id="rId27"/>
    <p:sldId id="321" r:id="rId28"/>
    <p:sldId id="286" r:id="rId29"/>
    <p:sldId id="377" r:id="rId30"/>
    <p:sldId id="293" r:id="rId31"/>
    <p:sldId id="294" r:id="rId32"/>
    <p:sldId id="303" r:id="rId33"/>
    <p:sldId id="281" r:id="rId34"/>
    <p:sldId id="304" r:id="rId35"/>
  </p:sldIdLst>
  <p:sldSz cx="9144000" cy="6858000" type="screen4x3"/>
  <p:notesSz cx="6735763" cy="9866313"/>
  <p:defaultTextStyle>
    <a:defPPr>
      <a:defRPr lang="ja-JP"/>
    </a:defPPr>
    <a:lvl1pPr algn="l" rtl="0" eaLnBrk="0" fontAlgn="base" hangingPunct="0">
      <a:spcBef>
        <a:spcPct val="0"/>
      </a:spcBef>
      <a:spcAft>
        <a:spcPct val="0"/>
      </a:spcAft>
      <a:defRPr kumimoji="1" sz="2400"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C0000"/>
    <a:srgbClr val="6699FF"/>
    <a:srgbClr val="CC3300"/>
    <a:srgbClr val="A50021"/>
    <a:srgbClr val="CCFF33"/>
    <a:srgbClr val="CCCC00"/>
    <a:srgbClr val="99FF33"/>
    <a:srgbClr val="99CC00"/>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0288" autoAdjust="0"/>
  </p:normalViewPr>
  <p:slideViewPr>
    <p:cSldViewPr>
      <p:cViewPr varScale="1">
        <p:scale>
          <a:sx n="104" d="100"/>
          <a:sy n="104" d="100"/>
        </p:scale>
        <p:origin x="8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7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om-hokkaido.dlocal\share\&#32068;&#32340;&#20849;&#36890;\040_&#20445;&#20581;&#31119;&#31049;&#37096;\480_&#31934;&#31070;&#20445;&#20581;&#31119;&#31049;&#12475;&#12531;&#12479;&#12540;\I&#12489;&#12521;&#12452;&#12502;&#12424;&#12426;&#31227;&#34892;\N\97%20&#9734;&#33258;&#27578;&#23550;&#31574;&#36899;&#25658;&#25512;&#36914;&#21729;&#29992;&#65288;&#26087;R&#12501;&#12457;&#12523;&#12480;&#65289;&#9734;\05&#12288;&#21271;&#28023;&#36947;&#22320;&#22495;&#33258;&#27578;&#23550;&#31574;&#25512;&#36914;&#12475;&#12531;&#12479;&#12540;\01&#12288;&#32113;&#35336;&#36039;&#26009;\01&#12288;&#20869;&#38307;&#24220;\01&#12288;&#22320;&#22495;&#12395;&#12362;&#12369;&#12427;&#33258;&#27578;&#12398;&#22522;&#30990;&#36039;&#26009;\00&#12288;&#24180;&#27425;&#25512;&#31227;\&#20869;&#38307;&#24220;&#24180;&#27425;&#12487;&#12540;&#12479;&#65288;&#20840;&#22269;,R4-&#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総数</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日本（2019）</c:v>
                </c:pt>
                <c:pt idx="1">
                  <c:v>アメリカ（2019）</c:v>
                </c:pt>
                <c:pt idx="2">
                  <c:v>フランス（2016）</c:v>
                </c:pt>
                <c:pt idx="3">
                  <c:v>カナダ（2016）</c:v>
                </c:pt>
                <c:pt idx="4">
                  <c:v>ドイツ（2020）</c:v>
                </c:pt>
                <c:pt idx="5">
                  <c:v>イギリス（2019）</c:v>
                </c:pt>
                <c:pt idx="6">
                  <c:v>イタリア（2017）</c:v>
                </c:pt>
              </c:strCache>
            </c:strRef>
          </c:cat>
          <c:val>
            <c:numRef>
              <c:f>Sheet1!$B$2:$B$8</c:f>
              <c:numCache>
                <c:formatCode>0.0</c:formatCode>
                <c:ptCount val="7"/>
                <c:pt idx="0">
                  <c:v>15.7</c:v>
                </c:pt>
                <c:pt idx="1">
                  <c:v>14.6</c:v>
                </c:pt>
                <c:pt idx="2">
                  <c:v>13.1</c:v>
                </c:pt>
                <c:pt idx="3">
                  <c:v>11.3</c:v>
                </c:pt>
                <c:pt idx="4">
                  <c:v>11.1</c:v>
                </c:pt>
                <c:pt idx="5">
                  <c:v>8.4</c:v>
                </c:pt>
                <c:pt idx="6">
                  <c:v>6.5</c:v>
                </c:pt>
              </c:numCache>
            </c:numRef>
          </c:val>
          <c:extLst>
            <c:ext xmlns:c16="http://schemas.microsoft.com/office/drawing/2014/chart" uri="{C3380CC4-5D6E-409C-BE32-E72D297353CC}">
              <c16:uniqueId val="{00000000-BCE4-46BD-86ED-7C435DA65020}"/>
            </c:ext>
          </c:extLst>
        </c:ser>
        <c:ser>
          <c:idx val="1"/>
          <c:order val="1"/>
          <c:tx>
            <c:strRef>
              <c:f>Sheet1!$C$1</c:f>
              <c:strCache>
                <c:ptCount val="1"/>
                <c:pt idx="0">
                  <c:v>男性</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日本（2019）</c:v>
                </c:pt>
                <c:pt idx="1">
                  <c:v>アメリカ（2019）</c:v>
                </c:pt>
                <c:pt idx="2">
                  <c:v>フランス（2016）</c:v>
                </c:pt>
                <c:pt idx="3">
                  <c:v>カナダ（2016）</c:v>
                </c:pt>
                <c:pt idx="4">
                  <c:v>ドイツ（2020）</c:v>
                </c:pt>
                <c:pt idx="5">
                  <c:v>イギリス（2019）</c:v>
                </c:pt>
                <c:pt idx="6">
                  <c:v>イタリア（2017）</c:v>
                </c:pt>
              </c:strCache>
            </c:strRef>
          </c:cat>
          <c:val>
            <c:numRef>
              <c:f>Sheet1!$C$2:$C$8</c:f>
              <c:numCache>
                <c:formatCode>0.0</c:formatCode>
                <c:ptCount val="7"/>
                <c:pt idx="0">
                  <c:v>22.7</c:v>
                </c:pt>
                <c:pt idx="1">
                  <c:v>23.4</c:v>
                </c:pt>
                <c:pt idx="2">
                  <c:v>20.7</c:v>
                </c:pt>
                <c:pt idx="3">
                  <c:v>17</c:v>
                </c:pt>
                <c:pt idx="4">
                  <c:v>16.899999999999999</c:v>
                </c:pt>
                <c:pt idx="5">
                  <c:v>13.1</c:v>
                </c:pt>
                <c:pt idx="6">
                  <c:v>10.5</c:v>
                </c:pt>
              </c:numCache>
            </c:numRef>
          </c:val>
          <c:extLst>
            <c:ext xmlns:c16="http://schemas.microsoft.com/office/drawing/2014/chart" uri="{C3380CC4-5D6E-409C-BE32-E72D297353CC}">
              <c16:uniqueId val="{00000001-BCE4-46BD-86ED-7C435DA65020}"/>
            </c:ext>
          </c:extLst>
        </c:ser>
        <c:ser>
          <c:idx val="2"/>
          <c:order val="2"/>
          <c:tx>
            <c:strRef>
              <c:f>Sheet1!$D$1</c:f>
              <c:strCache>
                <c:ptCount val="1"/>
                <c:pt idx="0">
                  <c:v>女性</c:v>
                </c:pt>
              </c:strCache>
            </c:strRef>
          </c:tx>
          <c:spPr>
            <a:solidFill>
              <a:srgbClr val="CC0000"/>
            </a:solidFill>
            <a:ln>
              <a:noFill/>
            </a:ln>
            <a:effectLst/>
          </c:spPr>
          <c:invertIfNegative val="0"/>
          <c:dLbls>
            <c:dLbl>
              <c:idx val="3"/>
              <c:layout/>
              <c:tx>
                <c:rich>
                  <a:bodyPr/>
                  <a:lstStyle/>
                  <a:p>
                    <a:fld id="{4FA0FDEC-C800-47C9-805D-BBC8CC0A4789}"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BCE4-46BD-86ED-7C435DA65020}"/>
                </c:ext>
              </c:extLst>
            </c:dLbl>
            <c:dLbl>
              <c:idx val="6"/>
              <c:layout/>
              <c:tx>
                <c:rich>
                  <a:bodyPr/>
                  <a:lstStyle/>
                  <a:p>
                    <a:fld id="{2F1D8FAA-E3CA-43FA-80FE-EDB38B7FD55B}"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BCE4-46BD-86ED-7C435DA65020}"/>
                </c:ext>
              </c:extLst>
            </c:dLbl>
            <c:dLbl>
              <c:idx val="7"/>
              <c:tx>
                <c:rich>
                  <a:bodyPr/>
                  <a:lstStyle/>
                  <a:p>
                    <a:fld id="{11337C43-C232-4A97-B8F4-757AE440403C}" type="VALUE">
                      <a:rPr lang="en-US" altLang="ja-JP" smtClean="0"/>
                      <a:pPr/>
                      <a:t>[値]</a:t>
                    </a:fld>
                    <a:r>
                      <a:rPr lang="en-US" altLang="ja-JP" smtClean="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CE4-46BD-86ED-7C435DA650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日本（2019）</c:v>
                </c:pt>
                <c:pt idx="1">
                  <c:v>アメリカ（2019）</c:v>
                </c:pt>
                <c:pt idx="2">
                  <c:v>フランス（2016）</c:v>
                </c:pt>
                <c:pt idx="3">
                  <c:v>カナダ（2016）</c:v>
                </c:pt>
                <c:pt idx="4">
                  <c:v>ドイツ（2020）</c:v>
                </c:pt>
                <c:pt idx="5">
                  <c:v>イギリス（2019）</c:v>
                </c:pt>
                <c:pt idx="6">
                  <c:v>イタリア（2017）</c:v>
                </c:pt>
              </c:strCache>
            </c:strRef>
          </c:cat>
          <c:val>
            <c:numRef>
              <c:f>Sheet1!$D$2:$D$8</c:f>
              <c:numCache>
                <c:formatCode>0.0</c:formatCode>
                <c:ptCount val="7"/>
                <c:pt idx="0">
                  <c:v>9.1</c:v>
                </c:pt>
                <c:pt idx="1">
                  <c:v>6.2</c:v>
                </c:pt>
                <c:pt idx="2">
                  <c:v>6</c:v>
                </c:pt>
                <c:pt idx="3">
                  <c:v>5.8</c:v>
                </c:pt>
                <c:pt idx="4">
                  <c:v>5.4</c:v>
                </c:pt>
                <c:pt idx="5">
                  <c:v>3.8</c:v>
                </c:pt>
                <c:pt idx="6">
                  <c:v>2.8</c:v>
                </c:pt>
              </c:numCache>
            </c:numRef>
          </c:val>
          <c:extLst>
            <c:ext xmlns:c16="http://schemas.microsoft.com/office/drawing/2014/chart" uri="{C3380CC4-5D6E-409C-BE32-E72D297353CC}">
              <c16:uniqueId val="{00000005-BCE4-46BD-86ED-7C435DA65020}"/>
            </c:ext>
          </c:extLst>
        </c:ser>
        <c:dLbls>
          <c:showLegendKey val="0"/>
          <c:showVal val="0"/>
          <c:showCatName val="0"/>
          <c:showSerName val="0"/>
          <c:showPercent val="0"/>
          <c:showBubbleSize val="0"/>
        </c:dLbls>
        <c:gapWidth val="150"/>
        <c:overlap val="-10"/>
        <c:axId val="304941712"/>
        <c:axId val="304944848"/>
      </c:barChart>
      <c:catAx>
        <c:axId val="30494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04944848"/>
        <c:crosses val="autoZero"/>
        <c:auto val="1"/>
        <c:lblAlgn val="ctr"/>
        <c:lblOffset val="100"/>
        <c:noMultiLvlLbl val="0"/>
      </c:catAx>
      <c:valAx>
        <c:axId val="3049448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04941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61067366579174E-2"/>
          <c:y val="5.0925925925925923E-2"/>
          <c:w val="0.90312642169728796"/>
          <c:h val="0.85353820355788856"/>
        </c:manualLayout>
      </c:layout>
      <c:barChart>
        <c:barDir val="col"/>
        <c:grouping val="clustered"/>
        <c:varyColors val="0"/>
        <c:ser>
          <c:idx val="0"/>
          <c:order val="0"/>
          <c:tx>
            <c:strRef>
              <c:f>図表!$A$4</c:f>
              <c:strCache>
                <c:ptCount val="1"/>
                <c:pt idx="0">
                  <c:v>男性</c:v>
                </c:pt>
              </c:strCache>
            </c:strRef>
          </c:tx>
          <c:spPr>
            <a:solidFill>
              <a:srgbClr val="4F81BD"/>
            </a:solidFill>
            <a:ln w="25400">
              <a:noFill/>
            </a:ln>
          </c:spPr>
          <c:invertIfNegative val="0"/>
          <c:dLbls>
            <c:spPr>
              <a:noFill/>
              <a:ln w="25400">
                <a:noFill/>
              </a:ln>
            </c:spPr>
            <c:txPr>
              <a:bodyPr rot="0" vert="horz"/>
              <a:lstStyle/>
              <a:p>
                <a:pP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図表!$B$2:$J$2</c:f>
              <c:strCache>
                <c:ptCount val="9"/>
                <c:pt idx="0">
                  <c:v>20歳未満</c:v>
                </c:pt>
                <c:pt idx="1">
                  <c:v>20代</c:v>
                </c:pt>
                <c:pt idx="2">
                  <c:v>30代</c:v>
                </c:pt>
                <c:pt idx="3">
                  <c:v>40代</c:v>
                </c:pt>
                <c:pt idx="4">
                  <c:v>50代</c:v>
                </c:pt>
                <c:pt idx="5">
                  <c:v>60代</c:v>
                </c:pt>
                <c:pt idx="6">
                  <c:v>70代</c:v>
                </c:pt>
                <c:pt idx="7">
                  <c:v>80歳以上</c:v>
                </c:pt>
                <c:pt idx="8">
                  <c:v>不詳</c:v>
                </c:pt>
              </c:strCache>
            </c:strRef>
          </c:cat>
          <c:val>
            <c:numRef>
              <c:f>図表!$B$4:$J$4</c:f>
              <c:numCache>
                <c:formatCode>#,##0_);[Red]\(#,##0\)</c:formatCode>
                <c:ptCount val="9"/>
                <c:pt idx="0">
                  <c:v>464</c:v>
                </c:pt>
                <c:pt idx="1">
                  <c:v>1672</c:v>
                </c:pt>
                <c:pt idx="2">
                  <c:v>1784</c:v>
                </c:pt>
                <c:pt idx="3">
                  <c:v>2611</c:v>
                </c:pt>
                <c:pt idx="4">
                  <c:v>2848</c:v>
                </c:pt>
                <c:pt idx="5">
                  <c:v>1862</c:v>
                </c:pt>
                <c:pt idx="6">
                  <c:v>1906</c:v>
                </c:pt>
                <c:pt idx="7">
                  <c:v>1558</c:v>
                </c:pt>
                <c:pt idx="8">
                  <c:v>41</c:v>
                </c:pt>
              </c:numCache>
            </c:numRef>
          </c:val>
          <c:extLst>
            <c:ext xmlns:c16="http://schemas.microsoft.com/office/drawing/2014/chart" uri="{C3380CC4-5D6E-409C-BE32-E72D297353CC}">
              <c16:uniqueId val="{00000000-A99B-4574-A64B-6123921E9D81}"/>
            </c:ext>
          </c:extLst>
        </c:ser>
        <c:ser>
          <c:idx val="1"/>
          <c:order val="1"/>
          <c:tx>
            <c:strRef>
              <c:f>図表!$A$5</c:f>
              <c:strCache>
                <c:ptCount val="1"/>
                <c:pt idx="0">
                  <c:v>女性</c:v>
                </c:pt>
              </c:strCache>
            </c:strRef>
          </c:tx>
          <c:spPr>
            <a:solidFill>
              <a:srgbClr val="C0504D"/>
            </a:solidFill>
            <a:ln w="25400">
              <a:noFill/>
            </a:ln>
          </c:spPr>
          <c:invertIfNegative val="0"/>
          <c:dLbls>
            <c:spPr>
              <a:noFill/>
              <a:ln w="25400">
                <a:noFill/>
              </a:ln>
            </c:spPr>
            <c:txPr>
              <a:bodyPr rot="0" vert="horz"/>
              <a:lstStyle/>
              <a:p>
                <a:pPr>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図表!$B$2:$J$2</c:f>
              <c:strCache>
                <c:ptCount val="9"/>
                <c:pt idx="0">
                  <c:v>20歳未満</c:v>
                </c:pt>
                <c:pt idx="1">
                  <c:v>20代</c:v>
                </c:pt>
                <c:pt idx="2">
                  <c:v>30代</c:v>
                </c:pt>
                <c:pt idx="3">
                  <c:v>40代</c:v>
                </c:pt>
                <c:pt idx="4">
                  <c:v>50代</c:v>
                </c:pt>
                <c:pt idx="5">
                  <c:v>60代</c:v>
                </c:pt>
                <c:pt idx="6">
                  <c:v>70代</c:v>
                </c:pt>
                <c:pt idx="7">
                  <c:v>80歳以上</c:v>
                </c:pt>
                <c:pt idx="8">
                  <c:v>不詳</c:v>
                </c:pt>
              </c:strCache>
            </c:strRef>
          </c:cat>
          <c:val>
            <c:numRef>
              <c:f>図表!$B$5:$J$5</c:f>
              <c:numCache>
                <c:formatCode>#,##0_);[Red]\(#,##0\)</c:formatCode>
                <c:ptCount val="9"/>
                <c:pt idx="0">
                  <c:v>334</c:v>
                </c:pt>
                <c:pt idx="1">
                  <c:v>811</c:v>
                </c:pt>
                <c:pt idx="2">
                  <c:v>761</c:v>
                </c:pt>
                <c:pt idx="3">
                  <c:v>1054</c:v>
                </c:pt>
                <c:pt idx="4">
                  <c:v>1245</c:v>
                </c:pt>
                <c:pt idx="5">
                  <c:v>903</c:v>
                </c:pt>
                <c:pt idx="6">
                  <c:v>1088</c:v>
                </c:pt>
                <c:pt idx="7">
                  <c:v>932</c:v>
                </c:pt>
                <c:pt idx="8">
                  <c:v>7</c:v>
                </c:pt>
              </c:numCache>
            </c:numRef>
          </c:val>
          <c:extLst>
            <c:ext xmlns:c16="http://schemas.microsoft.com/office/drawing/2014/chart" uri="{C3380CC4-5D6E-409C-BE32-E72D297353CC}">
              <c16:uniqueId val="{00000001-A99B-4574-A64B-6123921E9D81}"/>
            </c:ext>
          </c:extLst>
        </c:ser>
        <c:dLbls>
          <c:showLegendKey val="0"/>
          <c:showVal val="0"/>
          <c:showCatName val="0"/>
          <c:showSerName val="0"/>
          <c:showPercent val="0"/>
          <c:showBubbleSize val="0"/>
        </c:dLbls>
        <c:gapWidth val="150"/>
        <c:axId val="318294168"/>
        <c:axId val="318296912"/>
      </c:barChart>
      <c:catAx>
        <c:axId val="31829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318296912"/>
        <c:crosses val="autoZero"/>
        <c:auto val="1"/>
        <c:lblAlgn val="ctr"/>
        <c:lblOffset val="100"/>
        <c:noMultiLvlLbl val="0"/>
      </c:catAx>
      <c:valAx>
        <c:axId val="3182969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ln w="9525">
            <a:noFill/>
          </a:ln>
        </c:spPr>
        <c:txPr>
          <a:bodyPr rot="-60000000" vert="horz"/>
          <a:lstStyle/>
          <a:p>
            <a:pPr>
              <a:defRPr/>
            </a:pPr>
            <a:endParaRPr lang="ja-JP"/>
          </a:p>
        </c:txPr>
        <c:crossAx val="318294168"/>
        <c:crosses val="autoZero"/>
        <c:crossBetween val="between"/>
      </c:valAx>
      <c:spPr>
        <a:noFill/>
        <a:ln w="25400">
          <a:noFill/>
        </a:ln>
      </c:spPr>
    </c:plotArea>
    <c:legend>
      <c:legendPos val="r"/>
      <c:layout>
        <c:manualLayout>
          <c:xMode val="edge"/>
          <c:yMode val="edge"/>
          <c:x val="0.89503193350831145"/>
          <c:y val="8.9503135024788558E-2"/>
          <c:w val="8.5523622047244063E-2"/>
          <c:h val="0.14506780402449693"/>
        </c:manualLayout>
      </c:layout>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a:solidFill>
            <a:sysClr val="windowText" lastClr="000000"/>
          </a:solidFill>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6" y="8"/>
            <a:ext cx="2919733" cy="493082"/>
          </a:xfrm>
          <a:prstGeom prst="rect">
            <a:avLst/>
          </a:prstGeom>
          <a:noFill/>
          <a:ln w="9525">
            <a:noFill/>
            <a:miter lim="800000"/>
            <a:headEnd/>
            <a:tailEnd/>
          </a:ln>
          <a:effectLst/>
        </p:spPr>
        <p:txBody>
          <a:bodyPr vert="horz" wrap="square" lIns="91376" tIns="45683" rIns="91376" bIns="45683" numCol="1" anchor="t" anchorCtr="0" compatLnSpc="1">
            <a:prstTxWarp prst="textNoShape">
              <a:avLst/>
            </a:prstTxWarp>
          </a:bodyPr>
          <a:lstStyle>
            <a:lvl1pPr eaLnBrk="1" hangingPunct="1">
              <a:spcBef>
                <a:spcPct val="0"/>
              </a:spcBef>
              <a:buClrTx/>
              <a:buFontTx/>
              <a:buNone/>
              <a:defRPr sz="1200" b="0">
                <a:latin typeface="Arial" charset="0"/>
              </a:defRPr>
            </a:lvl1pPr>
          </a:lstStyle>
          <a:p>
            <a:pPr>
              <a:defRPr/>
            </a:pPr>
            <a:endParaRPr lang="en-US" altLang="ja-JP"/>
          </a:p>
        </p:txBody>
      </p:sp>
      <p:sp>
        <p:nvSpPr>
          <p:cNvPr id="60419" name="Rectangle 3"/>
          <p:cNvSpPr>
            <a:spLocks noGrp="1" noChangeArrowheads="1"/>
          </p:cNvSpPr>
          <p:nvPr>
            <p:ph type="dt" sz="quarter" idx="1"/>
          </p:nvPr>
        </p:nvSpPr>
        <p:spPr bwMode="auto">
          <a:xfrm>
            <a:off x="3814951" y="8"/>
            <a:ext cx="2919733" cy="493082"/>
          </a:xfrm>
          <a:prstGeom prst="rect">
            <a:avLst/>
          </a:prstGeom>
          <a:noFill/>
          <a:ln w="9525">
            <a:noFill/>
            <a:miter lim="800000"/>
            <a:headEnd/>
            <a:tailEnd/>
          </a:ln>
          <a:effectLst/>
        </p:spPr>
        <p:txBody>
          <a:bodyPr vert="horz" wrap="square" lIns="91376" tIns="45683" rIns="91376" bIns="45683" numCol="1" anchor="t" anchorCtr="0" compatLnSpc="1">
            <a:prstTxWarp prst="textNoShape">
              <a:avLst/>
            </a:prstTxWarp>
          </a:bodyPr>
          <a:lstStyle>
            <a:lvl1pPr algn="r" eaLnBrk="1" hangingPunct="1">
              <a:spcBef>
                <a:spcPct val="0"/>
              </a:spcBef>
              <a:buClrTx/>
              <a:buFontTx/>
              <a:buNone/>
              <a:defRPr sz="1200" b="0">
                <a:latin typeface="Arial" charset="0"/>
              </a:defRPr>
            </a:lvl1pPr>
          </a:lstStyle>
          <a:p>
            <a:pPr>
              <a:defRPr/>
            </a:pPr>
            <a:endParaRPr lang="en-US" altLang="ja-JP"/>
          </a:p>
        </p:txBody>
      </p:sp>
      <p:sp>
        <p:nvSpPr>
          <p:cNvPr id="60420" name="Rectangle 4"/>
          <p:cNvSpPr>
            <a:spLocks noGrp="1" noChangeArrowheads="1"/>
          </p:cNvSpPr>
          <p:nvPr>
            <p:ph type="ftr" sz="quarter" idx="2"/>
          </p:nvPr>
        </p:nvSpPr>
        <p:spPr bwMode="auto">
          <a:xfrm>
            <a:off x="6" y="9370912"/>
            <a:ext cx="2919733" cy="493082"/>
          </a:xfrm>
          <a:prstGeom prst="rect">
            <a:avLst/>
          </a:prstGeom>
          <a:noFill/>
          <a:ln w="9525">
            <a:noFill/>
            <a:miter lim="800000"/>
            <a:headEnd/>
            <a:tailEnd/>
          </a:ln>
          <a:effectLst/>
        </p:spPr>
        <p:txBody>
          <a:bodyPr vert="horz" wrap="square" lIns="91376" tIns="45683" rIns="91376" bIns="45683" numCol="1" anchor="b" anchorCtr="0" compatLnSpc="1">
            <a:prstTxWarp prst="textNoShape">
              <a:avLst/>
            </a:prstTxWarp>
          </a:bodyPr>
          <a:lstStyle>
            <a:lvl1pPr eaLnBrk="1" hangingPunct="1">
              <a:spcBef>
                <a:spcPct val="0"/>
              </a:spcBef>
              <a:buClrTx/>
              <a:buFontTx/>
              <a:buNone/>
              <a:defRPr sz="1200" b="0">
                <a:latin typeface="Arial" charset="0"/>
              </a:defRPr>
            </a:lvl1pPr>
          </a:lstStyle>
          <a:p>
            <a:pPr>
              <a:defRPr/>
            </a:pPr>
            <a:endParaRPr lang="en-US" altLang="ja-JP"/>
          </a:p>
        </p:txBody>
      </p:sp>
      <p:sp>
        <p:nvSpPr>
          <p:cNvPr id="60421" name="Rectangle 5"/>
          <p:cNvSpPr>
            <a:spLocks noGrp="1" noChangeArrowheads="1"/>
          </p:cNvSpPr>
          <p:nvPr>
            <p:ph type="sldNum" sz="quarter" idx="3"/>
          </p:nvPr>
        </p:nvSpPr>
        <p:spPr bwMode="auto">
          <a:xfrm>
            <a:off x="3814951" y="9370912"/>
            <a:ext cx="2919733" cy="493082"/>
          </a:xfrm>
          <a:prstGeom prst="rect">
            <a:avLst/>
          </a:prstGeom>
          <a:noFill/>
          <a:ln w="9525">
            <a:noFill/>
            <a:miter lim="800000"/>
            <a:headEnd/>
            <a:tailEnd/>
          </a:ln>
          <a:effectLst/>
        </p:spPr>
        <p:txBody>
          <a:bodyPr vert="horz" wrap="square" lIns="91376" tIns="45683" rIns="91376" bIns="45683" numCol="1" anchor="b" anchorCtr="0" compatLnSpc="1">
            <a:prstTxWarp prst="textNoShape">
              <a:avLst/>
            </a:prstTxWarp>
          </a:bodyPr>
          <a:lstStyle>
            <a:lvl1pPr algn="r" eaLnBrk="1" hangingPunct="1">
              <a:defRPr sz="1200" b="0"/>
            </a:lvl1pPr>
          </a:lstStyle>
          <a:p>
            <a:pPr>
              <a:defRPr/>
            </a:pPr>
            <a:fld id="{21ED823E-DD5C-4D6A-A9CD-4B7B5D9A93F2}" type="slidenum">
              <a:rPr lang="en-US" altLang="ja-JP"/>
              <a:pPr>
                <a:defRPr/>
              </a:pPr>
              <a:t>‹#›</a:t>
            </a:fld>
            <a:endParaRPr lang="en-US" altLang="ja-JP"/>
          </a:p>
        </p:txBody>
      </p:sp>
    </p:spTree>
    <p:extLst>
      <p:ext uri="{BB962C8B-B14F-4D97-AF65-F5344CB8AC3E}">
        <p14:creationId xmlns:p14="http://schemas.microsoft.com/office/powerpoint/2010/main" val="2120906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 y="8"/>
            <a:ext cx="2919733" cy="493082"/>
          </a:xfrm>
          <a:prstGeom prst="rect">
            <a:avLst/>
          </a:prstGeom>
          <a:noFill/>
          <a:ln w="9525">
            <a:noFill/>
            <a:miter lim="800000"/>
            <a:headEnd/>
            <a:tailEnd/>
          </a:ln>
          <a:effectLst/>
        </p:spPr>
        <p:txBody>
          <a:bodyPr vert="horz" wrap="square" lIns="91376" tIns="45683" rIns="91376" bIns="45683" numCol="1" anchor="t" anchorCtr="0" compatLnSpc="1">
            <a:prstTxWarp prst="textNoShape">
              <a:avLst/>
            </a:prstTxWarp>
          </a:bodyPr>
          <a:lstStyle>
            <a:lvl1pPr eaLnBrk="1" hangingPunct="1">
              <a:spcBef>
                <a:spcPct val="0"/>
              </a:spcBef>
              <a:buClrTx/>
              <a:buFontTx/>
              <a:buNone/>
              <a:defRPr sz="1200" b="0">
                <a:latin typeface="Arial" charset="0"/>
              </a:defRPr>
            </a:lvl1pPr>
          </a:lstStyle>
          <a:p>
            <a:pPr>
              <a:defRPr/>
            </a:pPr>
            <a:endParaRPr lang="en-US" altLang="ja-JP"/>
          </a:p>
        </p:txBody>
      </p:sp>
      <p:sp>
        <p:nvSpPr>
          <p:cNvPr id="3075" name="Rectangle 3"/>
          <p:cNvSpPr>
            <a:spLocks noGrp="1" noChangeArrowheads="1"/>
          </p:cNvSpPr>
          <p:nvPr>
            <p:ph type="dt" idx="1"/>
          </p:nvPr>
        </p:nvSpPr>
        <p:spPr bwMode="auto">
          <a:xfrm>
            <a:off x="3814951" y="8"/>
            <a:ext cx="2919733" cy="493082"/>
          </a:xfrm>
          <a:prstGeom prst="rect">
            <a:avLst/>
          </a:prstGeom>
          <a:noFill/>
          <a:ln w="9525">
            <a:noFill/>
            <a:miter lim="800000"/>
            <a:headEnd/>
            <a:tailEnd/>
          </a:ln>
          <a:effectLst/>
        </p:spPr>
        <p:txBody>
          <a:bodyPr vert="horz" wrap="square" lIns="91376" tIns="45683" rIns="91376" bIns="45683" numCol="1" anchor="t" anchorCtr="0" compatLnSpc="1">
            <a:prstTxWarp prst="textNoShape">
              <a:avLst/>
            </a:prstTxWarp>
          </a:bodyPr>
          <a:lstStyle>
            <a:lvl1pPr algn="r" eaLnBrk="1" hangingPunct="1">
              <a:spcBef>
                <a:spcPct val="0"/>
              </a:spcBef>
              <a:buClrTx/>
              <a:buFontTx/>
              <a:buNone/>
              <a:defRPr sz="1200" b="0">
                <a:latin typeface="Arial" charset="0"/>
              </a:defRPr>
            </a:lvl1pPr>
          </a:lstStyle>
          <a:p>
            <a:pPr>
              <a:defRPr/>
            </a:pPr>
            <a:endParaRPr lang="en-US" altLang="ja-JP"/>
          </a:p>
        </p:txBody>
      </p:sp>
      <p:sp>
        <p:nvSpPr>
          <p:cNvPr id="4100" name="Rectangle 4"/>
          <p:cNvSpPr>
            <a:spLocks noGrp="1" noRot="1" noChangeAspect="1" noChangeArrowheads="1" noTextEdit="1"/>
          </p:cNvSpPr>
          <p:nvPr>
            <p:ph type="sldImg" idx="2"/>
          </p:nvPr>
        </p:nvSpPr>
        <p:spPr bwMode="auto">
          <a:xfrm>
            <a:off x="901700" y="741363"/>
            <a:ext cx="4933950"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042" y="4686619"/>
            <a:ext cx="5389691" cy="4440074"/>
          </a:xfrm>
          <a:prstGeom prst="rect">
            <a:avLst/>
          </a:prstGeom>
          <a:noFill/>
          <a:ln w="9525">
            <a:noFill/>
            <a:miter lim="800000"/>
            <a:headEnd/>
            <a:tailEnd/>
          </a:ln>
          <a:effectLst/>
        </p:spPr>
        <p:txBody>
          <a:bodyPr vert="horz" wrap="square" lIns="91376" tIns="45683" rIns="91376" bIns="4568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6" y="9370912"/>
            <a:ext cx="2919733" cy="493082"/>
          </a:xfrm>
          <a:prstGeom prst="rect">
            <a:avLst/>
          </a:prstGeom>
          <a:noFill/>
          <a:ln w="9525">
            <a:noFill/>
            <a:miter lim="800000"/>
            <a:headEnd/>
            <a:tailEnd/>
          </a:ln>
          <a:effectLst/>
        </p:spPr>
        <p:txBody>
          <a:bodyPr vert="horz" wrap="square" lIns="91376" tIns="45683" rIns="91376" bIns="45683" numCol="1" anchor="b" anchorCtr="0" compatLnSpc="1">
            <a:prstTxWarp prst="textNoShape">
              <a:avLst/>
            </a:prstTxWarp>
          </a:bodyPr>
          <a:lstStyle>
            <a:lvl1pPr eaLnBrk="1" hangingPunct="1">
              <a:spcBef>
                <a:spcPct val="0"/>
              </a:spcBef>
              <a:buClrTx/>
              <a:buFontTx/>
              <a:buNone/>
              <a:defRPr sz="1200" b="0">
                <a:latin typeface="Arial"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814951" y="9370912"/>
            <a:ext cx="2919733" cy="493082"/>
          </a:xfrm>
          <a:prstGeom prst="rect">
            <a:avLst/>
          </a:prstGeom>
          <a:noFill/>
          <a:ln w="9525">
            <a:noFill/>
            <a:miter lim="800000"/>
            <a:headEnd/>
            <a:tailEnd/>
          </a:ln>
          <a:effectLst/>
        </p:spPr>
        <p:txBody>
          <a:bodyPr vert="horz" wrap="square" lIns="91376" tIns="45683" rIns="91376" bIns="45683" numCol="1" anchor="b" anchorCtr="0" compatLnSpc="1">
            <a:prstTxWarp prst="textNoShape">
              <a:avLst/>
            </a:prstTxWarp>
          </a:bodyPr>
          <a:lstStyle>
            <a:lvl1pPr algn="r" eaLnBrk="1" hangingPunct="1">
              <a:defRPr sz="1200" b="0"/>
            </a:lvl1pPr>
          </a:lstStyle>
          <a:p>
            <a:pPr>
              <a:defRPr/>
            </a:pPr>
            <a:fld id="{71DD49C0-D3DB-415A-BE8B-F81D4C9236A7}" type="slidenum">
              <a:rPr lang="en-US" altLang="ja-JP"/>
              <a:pPr>
                <a:defRPr/>
              </a:pPr>
              <a:t>‹#›</a:t>
            </a:fld>
            <a:endParaRPr lang="en-US" altLang="ja-JP"/>
          </a:p>
        </p:txBody>
      </p:sp>
    </p:spTree>
    <p:extLst>
      <p:ext uri="{BB962C8B-B14F-4D97-AF65-F5344CB8AC3E}">
        <p14:creationId xmlns:p14="http://schemas.microsoft.com/office/powerpoint/2010/main" val="3754408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B4D9142-7A4E-4ADB-B8D5-4388E836986D}" type="slidenum">
              <a:rPr lang="en-US" altLang="ja-JP" smtClean="0">
                <a:ea typeface="ＭＳ Ｐゴシック" panose="020B0600070205080204" pitchFamily="50" charset="-128"/>
              </a:rPr>
              <a:pPr>
                <a:spcBef>
                  <a:spcPct val="0"/>
                </a:spcBef>
              </a:pPr>
              <a:t>1</a:t>
            </a:fld>
            <a:endParaRPr lang="en-US" altLang="ja-JP" smtClean="0">
              <a:ea typeface="ＭＳ Ｐゴシック" panose="020B0600070205080204" pitchFamily="50"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Arial" panose="020B0604020202020204" pitchFamily="34" charset="0"/>
              </a:rPr>
              <a:t>今日は北海道における自殺の現状や自殺対策推進センターの取り組みについて、お話をさせていただきます</a:t>
            </a:r>
            <a:endParaRPr lang="ja-JP" altLang="ja-JP" dirty="0" smtClean="0">
              <a:latin typeface="Arial" panose="020B0604020202020204" pitchFamily="34" charset="0"/>
            </a:endParaRPr>
          </a:p>
        </p:txBody>
      </p:sp>
    </p:spTree>
    <p:extLst>
      <p:ext uri="{BB962C8B-B14F-4D97-AF65-F5344CB8AC3E}">
        <p14:creationId xmlns:p14="http://schemas.microsoft.com/office/powerpoint/2010/main" val="417068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F0E6E19-826E-43FF-AF62-E8CD4FAB5442}" type="slidenum">
              <a:rPr lang="en-US" altLang="ja-JP" smtClean="0">
                <a:ea typeface="ＭＳ Ｐゴシック" panose="020B0600070205080204" pitchFamily="50" charset="-128"/>
              </a:rPr>
              <a:pPr>
                <a:spcBef>
                  <a:spcPct val="0"/>
                </a:spcBef>
              </a:pPr>
              <a:t>22</a:t>
            </a:fld>
            <a:endParaRPr lang="en-US" altLang="ja-JP" smtClean="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latin typeface="Arial" panose="020B0604020202020204" pitchFamily="34" charset="0"/>
            </a:endParaRPr>
          </a:p>
        </p:txBody>
      </p:sp>
    </p:spTree>
    <p:extLst>
      <p:ext uri="{BB962C8B-B14F-4D97-AF65-F5344CB8AC3E}">
        <p14:creationId xmlns:p14="http://schemas.microsoft.com/office/powerpoint/2010/main" val="367078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816DEA-D930-42FA-9AFE-6C19C8FF5158}" type="slidenum">
              <a:rPr lang="en-US" altLang="ja-JP" smtClean="0">
                <a:ea typeface="ＭＳ Ｐゴシック" panose="020B0600070205080204" pitchFamily="50" charset="-128"/>
              </a:rPr>
              <a:pPr>
                <a:spcBef>
                  <a:spcPct val="0"/>
                </a:spcBef>
              </a:pPr>
              <a:t>27</a:t>
            </a:fld>
            <a:endParaRPr lang="en-US" altLang="ja-JP" smtClean="0">
              <a:ea typeface="ＭＳ Ｐゴシック" panose="020B0600070205080204" pitchFamily="50"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16578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EB1833A-A918-4183-93F7-B193FC6C273A}" type="slidenum">
              <a:rPr lang="en-US" altLang="ja-JP" smtClean="0">
                <a:ea typeface="ＭＳ Ｐゴシック" panose="020B0600070205080204" pitchFamily="50" charset="-128"/>
              </a:rPr>
              <a:pPr>
                <a:spcBef>
                  <a:spcPct val="0"/>
                </a:spcBef>
              </a:pPr>
              <a:t>29</a:t>
            </a:fld>
            <a:endParaRPr lang="en-US" altLang="ja-JP" smtClean="0">
              <a:ea typeface="ＭＳ Ｐゴシック" panose="020B0600070205080204" pitchFamily="50"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01882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6602B8A-95B7-4376-A7B6-2E112700E4D7}" type="slidenum">
              <a:rPr lang="en-US" altLang="ja-JP" smtClean="0">
                <a:ea typeface="ＭＳ Ｐゴシック" panose="020B0600070205080204" pitchFamily="50" charset="-128"/>
              </a:rPr>
              <a:pPr>
                <a:spcBef>
                  <a:spcPct val="0"/>
                </a:spcBef>
              </a:pPr>
              <a:t>30</a:t>
            </a:fld>
            <a:endParaRPr lang="en-US" altLang="ja-JP" smtClean="0">
              <a:ea typeface="ＭＳ Ｐゴシック" panose="020B0600070205080204" pitchFamily="50"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49813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a:ln/>
        </p:spPr>
      </p:sp>
      <p:sp>
        <p:nvSpPr>
          <p:cNvPr id="819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latin typeface="Arial" panose="020B0604020202020204" pitchFamily="34" charset="0"/>
            </a:endParaRPr>
          </a:p>
        </p:txBody>
      </p:sp>
      <p:sp>
        <p:nvSpPr>
          <p:cNvPr id="819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8BB85CE-CFFB-44FC-925E-ECA05704146B}" type="slidenum">
              <a:rPr lang="ja-JP" altLang="en-US" smtClean="0">
                <a:ea typeface="ＭＳ Ｐゴシック" panose="020B0600070205080204" pitchFamily="50" charset="-128"/>
              </a:rPr>
              <a:pPr>
                <a:spcBef>
                  <a:spcPct val="0"/>
                </a:spcBef>
              </a:pPr>
              <a:t>31</a:t>
            </a:fld>
            <a:endParaRPr lang="ja-JP" altLang="en-US" smtClean="0">
              <a:ea typeface="ＭＳ Ｐゴシック" panose="020B0600070205080204" pitchFamily="50" charset="-128"/>
            </a:endParaRPr>
          </a:p>
        </p:txBody>
      </p:sp>
    </p:spTree>
    <p:extLst>
      <p:ext uri="{BB962C8B-B14F-4D97-AF65-F5344CB8AC3E}">
        <p14:creationId xmlns:p14="http://schemas.microsoft.com/office/powerpoint/2010/main" val="191282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060D492-9ED1-43A5-A3D6-FD18497DF490}" type="slidenum">
              <a:rPr lang="en-US" altLang="ja-JP" smtClean="0">
                <a:ea typeface="ＭＳ Ｐゴシック" panose="020B0600070205080204" pitchFamily="50" charset="-128"/>
              </a:rPr>
              <a:pPr>
                <a:spcBef>
                  <a:spcPct val="0"/>
                </a:spcBef>
              </a:pPr>
              <a:t>32</a:t>
            </a:fld>
            <a:endParaRPr lang="en-US" altLang="ja-JP" smtClean="0">
              <a:ea typeface="ＭＳ Ｐゴシック" panose="020B0600070205080204" pitchFamily="50" charset="-128"/>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latin typeface="Arial" panose="020B0604020202020204" pitchFamily="34" charset="0"/>
            </a:endParaRPr>
          </a:p>
        </p:txBody>
      </p:sp>
    </p:spTree>
    <p:extLst>
      <p:ext uri="{BB962C8B-B14F-4D97-AF65-F5344CB8AC3E}">
        <p14:creationId xmlns:p14="http://schemas.microsoft.com/office/powerpoint/2010/main" val="138198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860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ED1E9C6-FF6D-4102-BE33-0AD016D92DB2}" type="slidenum">
              <a:rPr lang="ja-JP" altLang="en-US" smtClean="0">
                <a:ea typeface="ＭＳ Ｐゴシック" panose="020B0600070205080204" pitchFamily="50" charset="-128"/>
              </a:rPr>
              <a:pPr>
                <a:spcBef>
                  <a:spcPct val="0"/>
                </a:spcBef>
              </a:pPr>
              <a:t>33</a:t>
            </a:fld>
            <a:endParaRPr lang="ja-JP" altLang="en-US" smtClean="0">
              <a:ea typeface="ＭＳ Ｐゴシック" panose="020B0600070205080204" pitchFamily="50" charset="-128"/>
            </a:endParaRPr>
          </a:p>
        </p:txBody>
      </p:sp>
    </p:spTree>
    <p:extLst>
      <p:ext uri="{BB962C8B-B14F-4D97-AF65-F5344CB8AC3E}">
        <p14:creationId xmlns:p14="http://schemas.microsoft.com/office/powerpoint/2010/main" val="13301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395BFAE-DFFB-4BE7-BBE7-2D04D054E85E}" type="slidenum">
              <a:rPr lang="en-US" altLang="ja-JP" smtClean="0">
                <a:ea typeface="ＭＳ Ｐゴシック" panose="020B0600070205080204" pitchFamily="50" charset="-128"/>
              </a:rPr>
              <a:pPr>
                <a:spcBef>
                  <a:spcPct val="0"/>
                </a:spcBef>
              </a:pPr>
              <a:t>4</a:t>
            </a:fld>
            <a:endParaRPr lang="en-US" altLang="ja-JP" smtClean="0">
              <a:ea typeface="ＭＳ Ｐゴシック" panose="020B0600070205080204" pitchFamily="50"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Arial" panose="020B0604020202020204" pitchFamily="34" charset="0"/>
              </a:rPr>
              <a:t>最初に、日本の自殺を国際比較で見てみます。</a:t>
            </a:r>
            <a:endParaRPr lang="ja-JP" altLang="ja-JP" dirty="0" smtClean="0">
              <a:latin typeface="Arial" panose="020B0604020202020204" pitchFamily="34" charset="0"/>
            </a:endParaRPr>
          </a:p>
        </p:txBody>
      </p:sp>
    </p:spTree>
    <p:extLst>
      <p:ext uri="{BB962C8B-B14F-4D97-AF65-F5344CB8AC3E}">
        <p14:creationId xmlns:p14="http://schemas.microsoft.com/office/powerpoint/2010/main" val="420969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Arial" panose="020B0604020202020204" pitchFamily="34" charset="0"/>
              </a:rPr>
              <a:t>こちらのスライドは、世界各国の自殺死亡率を世界地図上に</a:t>
            </a:r>
            <a:r>
              <a:rPr lang="en-US" altLang="ja-JP" dirty="0" smtClean="0">
                <a:latin typeface="Arial" panose="020B0604020202020204" pitchFamily="34" charset="0"/>
              </a:rPr>
              <a:t>4</a:t>
            </a:r>
            <a:r>
              <a:rPr lang="ja-JP" altLang="en-US" dirty="0" smtClean="0">
                <a:latin typeface="Arial" panose="020B0604020202020204" pitchFamily="34" charset="0"/>
              </a:rPr>
              <a:t>段階で色づけしたものです。色が濃いほど自殺死亡率が高い国です。資料は</a:t>
            </a:r>
            <a:r>
              <a:rPr lang="en-US" altLang="ja-JP" dirty="0" smtClean="0">
                <a:latin typeface="Arial" panose="020B0604020202020204" pitchFamily="34" charset="0"/>
              </a:rPr>
              <a:t>WHO</a:t>
            </a:r>
            <a:r>
              <a:rPr lang="ja-JP" altLang="en-US" dirty="0" smtClean="0">
                <a:latin typeface="Arial" panose="020B0604020202020204" pitchFamily="34" charset="0"/>
              </a:rPr>
              <a:t>の</a:t>
            </a:r>
            <a:r>
              <a:rPr lang="en-US" altLang="ja-JP" dirty="0" smtClean="0">
                <a:latin typeface="Arial" panose="020B0604020202020204" pitchFamily="34" charset="0"/>
              </a:rPr>
              <a:t>『</a:t>
            </a:r>
            <a:r>
              <a:rPr lang="ja-JP" altLang="en-US" dirty="0" smtClean="0">
                <a:latin typeface="Arial" panose="020B0604020202020204" pitchFamily="34" charset="0"/>
              </a:rPr>
              <a:t>自殺を予防する　世界の優先課題</a:t>
            </a:r>
            <a:r>
              <a:rPr lang="en-US" altLang="ja-JP" dirty="0" smtClean="0">
                <a:latin typeface="Arial" panose="020B0604020202020204" pitchFamily="34" charset="0"/>
              </a:rPr>
              <a:t>』(2014)</a:t>
            </a:r>
            <a:r>
              <a:rPr lang="ja-JP" altLang="en-US" dirty="0" smtClean="0">
                <a:latin typeface="Arial" panose="020B0604020202020204" pitchFamily="34" charset="0"/>
              </a:rPr>
              <a:t>です。自殺死亡率は、人口</a:t>
            </a:r>
            <a:r>
              <a:rPr lang="en-US" altLang="ja-JP" dirty="0" smtClean="0">
                <a:latin typeface="Arial" panose="020B0604020202020204" pitchFamily="34" charset="0"/>
              </a:rPr>
              <a:t>10</a:t>
            </a:r>
            <a:r>
              <a:rPr lang="ja-JP" altLang="en-US" dirty="0" smtClean="0">
                <a:latin typeface="Arial" panose="020B0604020202020204" pitchFamily="34" charset="0"/>
              </a:rPr>
              <a:t>万人に対する自殺死亡者数です。日本より自殺率の高い先進国はロシアです。</a:t>
            </a:r>
            <a:r>
              <a:rPr lang="en-US" altLang="ja-JP" dirty="0" smtClean="0">
                <a:latin typeface="Arial" panose="020B0604020202020204" pitchFamily="34" charset="0"/>
              </a:rPr>
              <a:t>G7</a:t>
            </a:r>
            <a:r>
              <a:rPr lang="ja-JP" altLang="en-US" dirty="0" smtClean="0">
                <a:latin typeface="Arial" panose="020B0604020202020204" pitchFamily="34" charset="0"/>
              </a:rPr>
              <a:t>中では日本の自殺率が一番高いです。</a:t>
            </a:r>
            <a:endParaRPr lang="en-US" altLang="ja-JP" dirty="0" smtClean="0">
              <a:latin typeface="Arial" panose="020B0604020202020204" pitchFamily="34" charset="0"/>
            </a:endParaRPr>
          </a:p>
          <a:p>
            <a:pPr eaLnBrk="1" hangingPunct="1"/>
            <a:endParaRPr lang="ja-JP" altLang="en-US" dirty="0" smtClean="0">
              <a:latin typeface="Arial" panose="020B0604020202020204" pitchFamily="34" charset="0"/>
            </a:endParaRPr>
          </a:p>
        </p:txBody>
      </p:sp>
      <p:sp>
        <p:nvSpPr>
          <p:cNvPr id="153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257" indent="-285483">
              <a:defRPr kumimoji="1" sz="2400" b="1">
                <a:solidFill>
                  <a:schemeClr val="tx1"/>
                </a:solidFill>
                <a:latin typeface="Arial" panose="020B0604020202020204" pitchFamily="34" charset="0"/>
                <a:ea typeface="ＭＳ Ｐゴシック" panose="020B0600070205080204" pitchFamily="50" charset="-128"/>
              </a:defRPr>
            </a:lvl2pPr>
            <a:lvl3pPr marL="1141934" indent="-228385">
              <a:defRPr kumimoji="1" sz="2400" b="1">
                <a:solidFill>
                  <a:schemeClr val="tx1"/>
                </a:solidFill>
                <a:latin typeface="Arial" panose="020B0604020202020204" pitchFamily="34" charset="0"/>
                <a:ea typeface="ＭＳ Ｐゴシック" panose="020B0600070205080204" pitchFamily="50" charset="-128"/>
              </a:defRPr>
            </a:lvl3pPr>
            <a:lvl4pPr marL="1598707" indent="-228385">
              <a:defRPr kumimoji="1" sz="2400" b="1">
                <a:solidFill>
                  <a:schemeClr val="tx1"/>
                </a:solidFill>
                <a:latin typeface="Arial" panose="020B0604020202020204" pitchFamily="34" charset="0"/>
                <a:ea typeface="ＭＳ Ｐゴシック" panose="020B0600070205080204" pitchFamily="50" charset="-128"/>
              </a:defRPr>
            </a:lvl4pPr>
            <a:lvl5pPr marL="2055483" indent="-228385">
              <a:defRPr kumimoji="1" sz="2400" b="1">
                <a:solidFill>
                  <a:schemeClr val="tx1"/>
                </a:solidFill>
                <a:latin typeface="Arial" panose="020B0604020202020204" pitchFamily="34" charset="0"/>
                <a:ea typeface="ＭＳ Ｐゴシック" panose="020B0600070205080204" pitchFamily="50" charset="-128"/>
              </a:defRPr>
            </a:lvl5pPr>
            <a:lvl6pPr marL="2512256" indent="-228385"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69029" indent="-228385"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5802" indent="-228385"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2576" indent="-228385"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fld id="{808E6310-7AAB-4226-A990-5C6AC40F7714}" type="slidenum">
              <a:rPr lang="ja-JP" altLang="en-US" sz="1200" b="0"/>
              <a:pPr/>
              <a:t>5</a:t>
            </a:fld>
            <a:endParaRPr lang="ja-JP" altLang="en-US" sz="1200" b="0"/>
          </a:p>
        </p:txBody>
      </p:sp>
    </p:spTree>
    <p:extLst>
      <p:ext uri="{BB962C8B-B14F-4D97-AF65-F5344CB8AC3E}">
        <p14:creationId xmlns:p14="http://schemas.microsoft.com/office/powerpoint/2010/main" val="178880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48C9139-C84B-4163-AAD2-9C8241718CC6}" type="slidenum">
              <a:rPr lang="en-US" altLang="ja-JP" smtClean="0">
                <a:ea typeface="ＭＳ Ｐゴシック" panose="020B0600070205080204" pitchFamily="50" charset="-128"/>
              </a:rPr>
              <a:pPr>
                <a:spcBef>
                  <a:spcPct val="0"/>
                </a:spcBef>
              </a:pPr>
              <a:t>8</a:t>
            </a:fld>
            <a:endParaRPr lang="en-US" altLang="ja-JP" smtClean="0">
              <a:ea typeface="ＭＳ Ｐゴシック" panose="020B0600070205080204" pitchFamily="50"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Arial" panose="020B0604020202020204" pitchFamily="34" charset="0"/>
              </a:rPr>
              <a:t>では次に、全国と北海道の自殺者数の推移を見てみます。</a:t>
            </a:r>
            <a:endParaRPr lang="ja-JP" altLang="ja-JP" dirty="0" smtClean="0">
              <a:latin typeface="Arial" panose="020B0604020202020204" pitchFamily="34" charset="0"/>
            </a:endParaRPr>
          </a:p>
        </p:txBody>
      </p:sp>
    </p:spTree>
    <p:extLst>
      <p:ext uri="{BB962C8B-B14F-4D97-AF65-F5344CB8AC3E}">
        <p14:creationId xmlns:p14="http://schemas.microsoft.com/office/powerpoint/2010/main" val="308524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1DD49C0-D3DB-415A-BE8B-F81D4C9236A7}" type="slidenum">
              <a:rPr lang="en-US" altLang="ja-JP" smtClean="0"/>
              <a:pPr>
                <a:defRPr/>
              </a:pPr>
              <a:t>12</a:t>
            </a:fld>
            <a:endParaRPr lang="en-US" altLang="ja-JP"/>
          </a:p>
        </p:txBody>
      </p:sp>
    </p:spTree>
    <p:extLst>
      <p:ext uri="{BB962C8B-B14F-4D97-AF65-F5344CB8AC3E}">
        <p14:creationId xmlns:p14="http://schemas.microsoft.com/office/powerpoint/2010/main" val="51151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F0E6E19-826E-43FF-AF62-E8CD4FAB5442}" type="slidenum">
              <a:rPr lang="en-US" altLang="ja-JP" smtClean="0">
                <a:ea typeface="ＭＳ Ｐゴシック" panose="020B0600070205080204" pitchFamily="50" charset="-128"/>
              </a:rPr>
              <a:pPr>
                <a:spcBef>
                  <a:spcPct val="0"/>
                </a:spcBef>
              </a:pPr>
              <a:t>14</a:t>
            </a:fld>
            <a:endParaRPr lang="en-US" altLang="ja-JP" smtClean="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latin typeface="Arial" panose="020B0604020202020204" pitchFamily="34" charset="0"/>
            </a:endParaRPr>
          </a:p>
        </p:txBody>
      </p:sp>
    </p:spTree>
    <p:extLst>
      <p:ext uri="{BB962C8B-B14F-4D97-AF65-F5344CB8AC3E}">
        <p14:creationId xmlns:p14="http://schemas.microsoft.com/office/powerpoint/2010/main" val="399368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257" indent="-28548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934" indent="-22838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707" indent="-22838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483" indent="-22838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225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9029"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5802"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2576" indent="-22838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03EF21F-2301-4A3F-99CF-733173AFAA16}" type="slidenum">
              <a:rPr lang="en-US" altLang="ja-JP" smtClean="0">
                <a:ea typeface="ＭＳ Ｐゴシック" panose="020B0600070205080204" pitchFamily="50" charset="-128"/>
              </a:rPr>
              <a:pPr>
                <a:spcBef>
                  <a:spcPct val="0"/>
                </a:spcBef>
              </a:pPr>
              <a:t>15</a:t>
            </a:fld>
            <a:endParaRPr lang="en-US" altLang="ja-JP" smtClean="0">
              <a:ea typeface="ＭＳ Ｐゴシック" panose="020B0600070205080204" pitchFamily="50"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Arial" panose="020B0604020202020204" pitchFamily="34" charset="0"/>
              </a:rPr>
              <a:t>次に北海道の自殺についてみていきます。</a:t>
            </a:r>
            <a:endParaRPr lang="ja-JP" altLang="ja-JP" dirty="0" smtClean="0">
              <a:latin typeface="Arial" panose="020B0604020202020204" pitchFamily="34" charset="0"/>
            </a:endParaRPr>
          </a:p>
        </p:txBody>
      </p:sp>
    </p:spTree>
    <p:extLst>
      <p:ext uri="{BB962C8B-B14F-4D97-AF65-F5344CB8AC3E}">
        <p14:creationId xmlns:p14="http://schemas.microsoft.com/office/powerpoint/2010/main" val="424976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1DD49C0-D3DB-415A-BE8B-F81D4C9236A7}" type="slidenum">
              <a:rPr lang="en-US" altLang="ja-JP" smtClean="0"/>
              <a:pPr>
                <a:defRPr/>
              </a:pPr>
              <a:t>18</a:t>
            </a:fld>
            <a:endParaRPr lang="en-US" altLang="ja-JP"/>
          </a:p>
        </p:txBody>
      </p:sp>
    </p:spTree>
    <p:extLst>
      <p:ext uri="{BB962C8B-B14F-4D97-AF65-F5344CB8AC3E}">
        <p14:creationId xmlns:p14="http://schemas.microsoft.com/office/powerpoint/2010/main" val="108301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71DD49C0-D3DB-415A-BE8B-F81D4C9236A7}" type="slidenum">
              <a:rPr lang="en-US" altLang="ja-JP" smtClean="0"/>
              <a:pPr>
                <a:defRPr/>
              </a:pPr>
              <a:t>21</a:t>
            </a:fld>
            <a:endParaRPr lang="en-US" altLang="ja-JP"/>
          </a:p>
        </p:txBody>
      </p:sp>
    </p:spTree>
    <p:extLst>
      <p:ext uri="{BB962C8B-B14F-4D97-AF65-F5344CB8AC3E}">
        <p14:creationId xmlns:p14="http://schemas.microsoft.com/office/powerpoint/2010/main" val="391818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1026"/>
          <p:cNvGrpSpPr>
            <a:grpSpLocks/>
          </p:cNvGrpSpPr>
          <p:nvPr/>
        </p:nvGrpSpPr>
        <p:grpSpPr bwMode="auto">
          <a:xfrm>
            <a:off x="1658938" y="1600200"/>
            <a:ext cx="6837362" cy="3200400"/>
            <a:chOff x="1045" y="1008"/>
            <a:chExt cx="4307" cy="2016"/>
          </a:xfrm>
        </p:grpSpPr>
        <p:sp>
          <p:nvSpPr>
            <p:cNvPr id="5" name="Oval 1027"/>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sp>
          <p:nvSpPr>
            <p:cNvPr id="6" name="Oval 1028"/>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sp>
          <p:nvSpPr>
            <p:cNvPr id="7" name="Oval 1029"/>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sp>
          <p:nvSpPr>
            <p:cNvPr id="8" name="Oval 1030"/>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sp>
          <p:nvSpPr>
            <p:cNvPr id="9" name="Oval 1031"/>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sp>
          <p:nvSpPr>
            <p:cNvPr id="10" name="Oval 1032"/>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grpSp>
      <p:sp>
        <p:nvSpPr>
          <p:cNvPr id="130060" name="Rectangle 1036"/>
          <p:cNvSpPr>
            <a:spLocks noGrp="1" noChangeArrowheads="1"/>
          </p:cNvSpPr>
          <p:nvPr>
            <p:ph type="ctrTitle"/>
          </p:nvPr>
        </p:nvSpPr>
        <p:spPr>
          <a:xfrm>
            <a:off x="685800" y="1219200"/>
            <a:ext cx="7772400" cy="1933575"/>
          </a:xfrm>
        </p:spPr>
        <p:txBody>
          <a:bodyPr anchor="b"/>
          <a:lstStyle>
            <a:lvl1pPr algn="r">
              <a:defRPr sz="4400"/>
            </a:lvl1pPr>
          </a:lstStyle>
          <a:p>
            <a:r>
              <a:rPr lang="ja-JP" altLang="en-US"/>
              <a:t>マスタ タイトルの書式設定</a:t>
            </a:r>
          </a:p>
        </p:txBody>
      </p:sp>
      <p:sp>
        <p:nvSpPr>
          <p:cNvPr id="130061" name="Rectangle 1037"/>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ja-JP" altLang="en-US"/>
              <a:t>マスタ サブタイトルの書式設定</a:t>
            </a:r>
          </a:p>
        </p:txBody>
      </p:sp>
      <p:sp>
        <p:nvSpPr>
          <p:cNvPr id="11" name="Rectangle 1033"/>
          <p:cNvSpPr>
            <a:spLocks noGrp="1" noChangeArrowheads="1"/>
          </p:cNvSpPr>
          <p:nvPr>
            <p:ph type="dt" sz="half" idx="10"/>
          </p:nvPr>
        </p:nvSpPr>
        <p:spPr/>
        <p:txBody>
          <a:bodyPr/>
          <a:lstStyle>
            <a:lvl1pPr>
              <a:defRPr/>
            </a:lvl1pPr>
          </a:lstStyle>
          <a:p>
            <a:pPr>
              <a:defRPr/>
            </a:pPr>
            <a:endParaRPr lang="en-US" altLang="ja-JP"/>
          </a:p>
        </p:txBody>
      </p:sp>
      <p:sp>
        <p:nvSpPr>
          <p:cNvPr id="12" name="Rectangle 1034"/>
          <p:cNvSpPr>
            <a:spLocks noGrp="1" noChangeArrowheads="1"/>
          </p:cNvSpPr>
          <p:nvPr>
            <p:ph type="ftr" sz="quarter" idx="11"/>
          </p:nvPr>
        </p:nvSpPr>
        <p:spPr/>
        <p:txBody>
          <a:bodyPr/>
          <a:lstStyle>
            <a:lvl1pPr>
              <a:defRPr/>
            </a:lvl1pPr>
          </a:lstStyle>
          <a:p>
            <a:pPr>
              <a:defRPr/>
            </a:pPr>
            <a:endParaRPr lang="en-US" altLang="ja-JP"/>
          </a:p>
        </p:txBody>
      </p:sp>
      <p:sp>
        <p:nvSpPr>
          <p:cNvPr id="13" name="Rectangle 1035"/>
          <p:cNvSpPr>
            <a:spLocks noGrp="1" noChangeArrowheads="1"/>
          </p:cNvSpPr>
          <p:nvPr>
            <p:ph type="sldNum" sz="quarter" idx="12"/>
          </p:nvPr>
        </p:nvSpPr>
        <p:spPr/>
        <p:txBody>
          <a:bodyPr/>
          <a:lstStyle>
            <a:lvl1pPr>
              <a:defRPr/>
            </a:lvl1pPr>
          </a:lstStyle>
          <a:p>
            <a:pPr>
              <a:defRPr/>
            </a:pPr>
            <a:fld id="{AAE01765-AAA5-493F-BC23-1D8FA359C17D}" type="slidenum">
              <a:rPr lang="en-US" altLang="ja-JP"/>
              <a:pPr>
                <a:defRPr/>
              </a:pPr>
              <a:t>‹#›</a:t>
            </a:fld>
            <a:endParaRPr lang="en-US" altLang="ja-JP"/>
          </a:p>
        </p:txBody>
      </p:sp>
    </p:spTree>
    <p:extLst>
      <p:ext uri="{BB962C8B-B14F-4D97-AF65-F5344CB8AC3E}">
        <p14:creationId xmlns:p14="http://schemas.microsoft.com/office/powerpoint/2010/main" val="203101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a:ln/>
        </p:spPr>
        <p:txBody>
          <a:bodyPr/>
          <a:lstStyle>
            <a:lvl1pPr>
              <a:defRPr/>
            </a:lvl1pPr>
          </a:lstStyle>
          <a:p>
            <a:pPr>
              <a:defRPr/>
            </a:pPr>
            <a:fld id="{A04AD695-BCA4-4EBD-81CF-DF2F18AAAE16}" type="slidenum">
              <a:rPr lang="en-US" altLang="ja-JP"/>
              <a:pPr>
                <a:defRPr/>
              </a:pPr>
              <a:t>‹#›</a:t>
            </a:fld>
            <a:endParaRPr lang="en-US" altLang="ja-JP"/>
          </a:p>
        </p:txBody>
      </p:sp>
    </p:spTree>
    <p:extLst>
      <p:ext uri="{BB962C8B-B14F-4D97-AF65-F5344CB8AC3E}">
        <p14:creationId xmlns:p14="http://schemas.microsoft.com/office/powerpoint/2010/main" val="97526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628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628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a:ln/>
        </p:spPr>
        <p:txBody>
          <a:bodyPr/>
          <a:lstStyle>
            <a:lvl1pPr>
              <a:defRPr/>
            </a:lvl1pPr>
          </a:lstStyle>
          <a:p>
            <a:pPr>
              <a:defRPr/>
            </a:pPr>
            <a:fld id="{0A044C2E-1BFC-4D15-A624-1C452AFE5C4D}" type="slidenum">
              <a:rPr lang="en-US" altLang="ja-JP"/>
              <a:pPr>
                <a:defRPr/>
              </a:pPr>
              <a:t>‹#›</a:t>
            </a:fld>
            <a:endParaRPr lang="en-US" altLang="ja-JP"/>
          </a:p>
        </p:txBody>
      </p:sp>
    </p:spTree>
    <p:extLst>
      <p:ext uri="{BB962C8B-B14F-4D97-AF65-F5344CB8AC3E}">
        <p14:creationId xmlns:p14="http://schemas.microsoft.com/office/powerpoint/2010/main" val="39510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30725"/>
          </a:xfrm>
        </p:spPr>
        <p:txBody>
          <a:bodyPr/>
          <a:lstStyle/>
          <a:p>
            <a:pPr lvl="0"/>
            <a:endParaRPr lang="ja-JP" alt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a:ln/>
        </p:spPr>
        <p:txBody>
          <a:bodyPr/>
          <a:lstStyle>
            <a:lvl1pPr>
              <a:defRPr/>
            </a:lvl1pPr>
          </a:lstStyle>
          <a:p>
            <a:pPr>
              <a:defRPr/>
            </a:pPr>
            <a:fld id="{986AB751-8C3D-46D4-8650-5F6C7A367648}" type="slidenum">
              <a:rPr lang="en-US" altLang="ja-JP"/>
              <a:pPr>
                <a:defRPr/>
              </a:pPr>
              <a:t>‹#›</a:t>
            </a:fld>
            <a:endParaRPr lang="en-US" altLang="ja-JP"/>
          </a:p>
        </p:txBody>
      </p:sp>
    </p:spTree>
    <p:extLst>
      <p:ext uri="{BB962C8B-B14F-4D97-AF65-F5344CB8AC3E}">
        <p14:creationId xmlns:p14="http://schemas.microsoft.com/office/powerpoint/2010/main" val="21887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30725"/>
          </a:xfrm>
        </p:spPr>
        <p:txBody>
          <a:bodyPr/>
          <a:lstStyle/>
          <a:p>
            <a:pPr lvl="0"/>
            <a:endParaRPr lang="ja-JP" alt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a:ln/>
        </p:spPr>
        <p:txBody>
          <a:bodyPr/>
          <a:lstStyle>
            <a:lvl1pPr>
              <a:defRPr/>
            </a:lvl1pPr>
          </a:lstStyle>
          <a:p>
            <a:pPr>
              <a:defRPr/>
            </a:pPr>
            <a:fld id="{E5867135-415C-45A6-9EF3-C114F11CF3EE}" type="slidenum">
              <a:rPr lang="en-US" altLang="ja-JP"/>
              <a:pPr>
                <a:defRPr/>
              </a:pPr>
              <a:t>‹#›</a:t>
            </a:fld>
            <a:endParaRPr lang="en-US" altLang="ja-JP"/>
          </a:p>
        </p:txBody>
      </p:sp>
    </p:spTree>
    <p:extLst>
      <p:ext uri="{BB962C8B-B14F-4D97-AF65-F5344CB8AC3E}">
        <p14:creationId xmlns:p14="http://schemas.microsoft.com/office/powerpoint/2010/main" val="3377156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9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41763"/>
            <a:ext cx="4038600" cy="21891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11"/>
          <p:cNvSpPr>
            <a:spLocks noGrp="1" noChangeArrowheads="1"/>
          </p:cNvSpPr>
          <p:nvPr>
            <p:ph type="sldNum" sz="quarter" idx="12"/>
          </p:nvPr>
        </p:nvSpPr>
        <p:spPr>
          <a:ln/>
        </p:spPr>
        <p:txBody>
          <a:bodyPr/>
          <a:lstStyle>
            <a:lvl1pPr>
              <a:defRPr/>
            </a:lvl1pPr>
          </a:lstStyle>
          <a:p>
            <a:pPr>
              <a:defRPr/>
            </a:pPr>
            <a:fld id="{8DB2108F-7261-472B-A447-B9B0BD40D60F}" type="slidenum">
              <a:rPr lang="en-US" altLang="ja-JP"/>
              <a:pPr>
                <a:defRPr/>
              </a:pPr>
              <a:t>‹#›</a:t>
            </a:fld>
            <a:endParaRPr lang="en-US" altLang="ja-JP"/>
          </a:p>
        </p:txBody>
      </p:sp>
    </p:spTree>
    <p:extLst>
      <p:ext uri="{BB962C8B-B14F-4D97-AF65-F5344CB8AC3E}">
        <p14:creationId xmlns:p14="http://schemas.microsoft.com/office/powerpoint/2010/main" val="242239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reserve="1">
  <p:cSld name="タイトル、グラフ、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sz="half" idx="1"/>
          </p:nvPr>
        </p:nvSpPr>
        <p:spPr>
          <a:xfrm>
            <a:off x="457200" y="1600200"/>
            <a:ext cx="4038600" cy="4530725"/>
          </a:xfrm>
        </p:spPr>
        <p:txBody>
          <a:bodyPr/>
          <a:lstStyle/>
          <a:p>
            <a:pPr lvl="0"/>
            <a:endParaRPr lang="ja-JP" altLang="en-US" noProof="0" smtClean="0"/>
          </a:p>
        </p:txBody>
      </p:sp>
      <p:sp>
        <p:nvSpPr>
          <p:cNvPr id="4" name="テキスト プレースホルダ 3"/>
          <p:cNvSpPr>
            <a:spLocks noGrp="1"/>
          </p:cNvSpPr>
          <p:nvPr>
            <p:ph type="body" sz="half" idx="2"/>
          </p:nvPr>
        </p:nvSpPr>
        <p:spPr>
          <a:xfrm>
            <a:off x="4648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1"/>
          <p:cNvSpPr>
            <a:spLocks noGrp="1" noChangeArrowheads="1"/>
          </p:cNvSpPr>
          <p:nvPr>
            <p:ph type="sldNum" sz="quarter" idx="12"/>
          </p:nvPr>
        </p:nvSpPr>
        <p:spPr>
          <a:ln/>
        </p:spPr>
        <p:txBody>
          <a:bodyPr/>
          <a:lstStyle>
            <a:lvl1pPr>
              <a:defRPr/>
            </a:lvl1pPr>
          </a:lstStyle>
          <a:p>
            <a:pPr>
              <a:defRPr/>
            </a:pPr>
            <a:fld id="{8B284B87-A632-4920-A693-6CD4CA52C6D5}" type="slidenum">
              <a:rPr lang="en-US" altLang="ja-JP"/>
              <a:pPr>
                <a:defRPr/>
              </a:pPr>
              <a:t>‹#›</a:t>
            </a:fld>
            <a:endParaRPr lang="en-US" altLang="ja-JP"/>
          </a:p>
        </p:txBody>
      </p:sp>
    </p:spTree>
    <p:extLst>
      <p:ext uri="{BB962C8B-B14F-4D97-AF65-F5344CB8AC3E}">
        <p14:creationId xmlns:p14="http://schemas.microsoft.com/office/powerpoint/2010/main" val="327589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グラフ プレースホルダ 3"/>
          <p:cNvSpPr>
            <a:spLocks noGrp="1"/>
          </p:cNvSpPr>
          <p:nvPr>
            <p:ph type="chart" sz="half" idx="2"/>
          </p:nvPr>
        </p:nvSpPr>
        <p:spPr>
          <a:xfrm>
            <a:off x="4648200" y="1600200"/>
            <a:ext cx="4038600" cy="4530725"/>
          </a:xfrm>
        </p:spPr>
        <p:txBody>
          <a:bodyPr/>
          <a:lstStyle/>
          <a:p>
            <a:pPr lvl="0"/>
            <a:endParaRPr lang="ja-JP" altLang="en-US"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1"/>
          <p:cNvSpPr>
            <a:spLocks noGrp="1" noChangeArrowheads="1"/>
          </p:cNvSpPr>
          <p:nvPr>
            <p:ph type="sldNum" sz="quarter" idx="12"/>
          </p:nvPr>
        </p:nvSpPr>
        <p:spPr>
          <a:ln/>
        </p:spPr>
        <p:txBody>
          <a:bodyPr/>
          <a:lstStyle>
            <a:lvl1pPr>
              <a:defRPr/>
            </a:lvl1pPr>
          </a:lstStyle>
          <a:p>
            <a:pPr>
              <a:defRPr/>
            </a:pPr>
            <a:fld id="{D524A6F7-AADD-4166-8C4C-3EE51A395772}" type="slidenum">
              <a:rPr lang="en-US" altLang="ja-JP"/>
              <a:pPr>
                <a:defRPr/>
              </a:pPr>
              <a:t>‹#›</a:t>
            </a:fld>
            <a:endParaRPr lang="en-US" altLang="ja-JP"/>
          </a:p>
        </p:txBody>
      </p:sp>
    </p:spTree>
    <p:extLst>
      <p:ext uri="{BB962C8B-B14F-4D97-AF65-F5344CB8AC3E}">
        <p14:creationId xmlns:p14="http://schemas.microsoft.com/office/powerpoint/2010/main" val="2718156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D00BE7DB-6C38-4BB8-8B86-31DC2D03C32A}" type="slidenum">
              <a:rPr lang="en-US" altLang="ja-JP"/>
              <a:pPr>
                <a:defRPr/>
              </a:pPr>
              <a:t>‹#›</a:t>
            </a:fld>
            <a:endParaRPr lang="en-US" altLang="ja-JP"/>
          </a:p>
        </p:txBody>
      </p:sp>
    </p:spTree>
    <p:extLst>
      <p:ext uri="{BB962C8B-B14F-4D97-AF65-F5344CB8AC3E}">
        <p14:creationId xmlns:p14="http://schemas.microsoft.com/office/powerpoint/2010/main" val="4063532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89380057-B3A5-46D9-B5D9-3E1B264D3B2B}" type="slidenum">
              <a:rPr lang="en-US" altLang="ja-JP"/>
              <a:pPr>
                <a:defRPr/>
              </a:pPr>
              <a:t>‹#›</a:t>
            </a:fld>
            <a:endParaRPr lang="en-US" altLang="ja-JP"/>
          </a:p>
        </p:txBody>
      </p:sp>
    </p:spTree>
    <p:extLst>
      <p:ext uri="{BB962C8B-B14F-4D97-AF65-F5344CB8AC3E}">
        <p14:creationId xmlns:p14="http://schemas.microsoft.com/office/powerpoint/2010/main" val="246974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6EF5E1B6-1CFF-4D9B-9047-A1379E73AD91}" type="slidenum">
              <a:rPr lang="en-US" altLang="ja-JP"/>
              <a:pPr>
                <a:defRPr/>
              </a:pPr>
              <a:t>‹#›</a:t>
            </a:fld>
            <a:endParaRPr lang="en-US" altLang="ja-JP"/>
          </a:p>
        </p:txBody>
      </p:sp>
    </p:spTree>
    <p:extLst>
      <p:ext uri="{BB962C8B-B14F-4D97-AF65-F5344CB8AC3E}">
        <p14:creationId xmlns:p14="http://schemas.microsoft.com/office/powerpoint/2010/main" val="311673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a:ln/>
        </p:spPr>
        <p:txBody>
          <a:bodyPr/>
          <a:lstStyle>
            <a:lvl1pPr>
              <a:defRPr/>
            </a:lvl1pPr>
          </a:lstStyle>
          <a:p>
            <a:pPr>
              <a:defRPr/>
            </a:pPr>
            <a:fld id="{44C7924D-DBBF-495A-9B18-082FF4816D79}" type="slidenum">
              <a:rPr lang="en-US" altLang="ja-JP"/>
              <a:pPr>
                <a:defRPr/>
              </a:pPr>
              <a:t>‹#›</a:t>
            </a:fld>
            <a:endParaRPr lang="en-US" altLang="ja-JP"/>
          </a:p>
        </p:txBody>
      </p:sp>
    </p:spTree>
    <p:extLst>
      <p:ext uri="{BB962C8B-B14F-4D97-AF65-F5344CB8AC3E}">
        <p14:creationId xmlns:p14="http://schemas.microsoft.com/office/powerpoint/2010/main" val="1126426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86221B6C-E0E2-4ADD-9E53-8E1345C687A2}" type="slidenum">
              <a:rPr lang="en-US" altLang="ja-JP"/>
              <a:pPr>
                <a:defRPr/>
              </a:pPr>
              <a:t>‹#›</a:t>
            </a:fld>
            <a:endParaRPr lang="en-US" altLang="ja-JP"/>
          </a:p>
        </p:txBody>
      </p:sp>
    </p:spTree>
    <p:extLst>
      <p:ext uri="{BB962C8B-B14F-4D97-AF65-F5344CB8AC3E}">
        <p14:creationId xmlns:p14="http://schemas.microsoft.com/office/powerpoint/2010/main" val="743343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C10FEDFA-801D-4A2C-B35D-179A0C4D7D79}" type="slidenum">
              <a:rPr lang="en-US" altLang="ja-JP"/>
              <a:pPr>
                <a:defRPr/>
              </a:pPr>
              <a:t>‹#›</a:t>
            </a:fld>
            <a:endParaRPr lang="en-US" altLang="ja-JP"/>
          </a:p>
        </p:txBody>
      </p:sp>
    </p:spTree>
    <p:extLst>
      <p:ext uri="{BB962C8B-B14F-4D97-AF65-F5344CB8AC3E}">
        <p14:creationId xmlns:p14="http://schemas.microsoft.com/office/powerpoint/2010/main" val="4028355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9D580556-7804-4E4D-8600-D81FE1CEB595}" type="slidenum">
              <a:rPr lang="en-US" altLang="ja-JP"/>
              <a:pPr>
                <a:defRPr/>
              </a:pPr>
              <a:t>‹#›</a:t>
            </a:fld>
            <a:endParaRPr lang="en-US" altLang="ja-JP"/>
          </a:p>
        </p:txBody>
      </p:sp>
    </p:spTree>
    <p:extLst>
      <p:ext uri="{BB962C8B-B14F-4D97-AF65-F5344CB8AC3E}">
        <p14:creationId xmlns:p14="http://schemas.microsoft.com/office/powerpoint/2010/main" val="3230215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6EC031AD-3AC7-4613-96D1-4B4D11321810}" type="slidenum">
              <a:rPr lang="en-US" altLang="ja-JP"/>
              <a:pPr>
                <a:defRPr/>
              </a:pPr>
              <a:t>‹#›</a:t>
            </a:fld>
            <a:endParaRPr lang="en-US" altLang="ja-JP"/>
          </a:p>
        </p:txBody>
      </p:sp>
    </p:spTree>
    <p:extLst>
      <p:ext uri="{BB962C8B-B14F-4D97-AF65-F5344CB8AC3E}">
        <p14:creationId xmlns:p14="http://schemas.microsoft.com/office/powerpoint/2010/main" val="2968694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D072E5F4-57AF-4020-B764-6199C1C899CA}" type="slidenum">
              <a:rPr lang="en-US" altLang="ja-JP"/>
              <a:pPr>
                <a:defRPr/>
              </a:pPr>
              <a:t>‹#›</a:t>
            </a:fld>
            <a:endParaRPr lang="en-US" altLang="ja-JP"/>
          </a:p>
        </p:txBody>
      </p:sp>
    </p:spTree>
    <p:extLst>
      <p:ext uri="{BB962C8B-B14F-4D97-AF65-F5344CB8AC3E}">
        <p14:creationId xmlns:p14="http://schemas.microsoft.com/office/powerpoint/2010/main" val="1836763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95E68889-96C4-4F9E-BB16-3D1DCEA9E727}" type="slidenum">
              <a:rPr lang="en-US" altLang="ja-JP"/>
              <a:pPr>
                <a:defRPr/>
              </a:pPr>
              <a:t>‹#›</a:t>
            </a:fld>
            <a:endParaRPr lang="en-US" altLang="ja-JP"/>
          </a:p>
        </p:txBody>
      </p:sp>
    </p:spTree>
    <p:extLst>
      <p:ext uri="{BB962C8B-B14F-4D97-AF65-F5344CB8AC3E}">
        <p14:creationId xmlns:p14="http://schemas.microsoft.com/office/powerpoint/2010/main" val="1621322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D08A9F16-E6B4-4B85-A629-92FBCA021ACE}" type="slidenum">
              <a:rPr lang="en-US" altLang="ja-JP"/>
              <a:pPr>
                <a:defRPr/>
              </a:pPr>
              <a:t>‹#›</a:t>
            </a:fld>
            <a:endParaRPr lang="en-US" altLang="ja-JP"/>
          </a:p>
        </p:txBody>
      </p:sp>
    </p:spTree>
    <p:extLst>
      <p:ext uri="{BB962C8B-B14F-4D97-AF65-F5344CB8AC3E}">
        <p14:creationId xmlns:p14="http://schemas.microsoft.com/office/powerpoint/2010/main" val="2198023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9915305-7AAF-4A7C-A1FE-D843E4865BD8}" type="slidenum">
              <a:rPr lang="en-US" altLang="ja-JP"/>
              <a:pPr>
                <a:defRPr/>
              </a:pPr>
              <a:t>‹#›</a:t>
            </a:fld>
            <a:endParaRPr lang="en-US" altLang="ja-JP"/>
          </a:p>
        </p:txBody>
      </p:sp>
    </p:spTree>
    <p:extLst>
      <p:ext uri="{BB962C8B-B14F-4D97-AF65-F5344CB8AC3E}">
        <p14:creationId xmlns:p14="http://schemas.microsoft.com/office/powerpoint/2010/main" val="381224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a:ln/>
        </p:spPr>
        <p:txBody>
          <a:bodyPr/>
          <a:lstStyle>
            <a:lvl1pPr>
              <a:defRPr/>
            </a:lvl1pPr>
          </a:lstStyle>
          <a:p>
            <a:pPr>
              <a:defRPr/>
            </a:pPr>
            <a:fld id="{016CD735-3EE7-4EC9-B59C-980971BB0E6D}" type="slidenum">
              <a:rPr lang="en-US" altLang="ja-JP"/>
              <a:pPr>
                <a:defRPr/>
              </a:pPr>
              <a:t>‹#›</a:t>
            </a:fld>
            <a:endParaRPr lang="en-US" altLang="ja-JP"/>
          </a:p>
        </p:txBody>
      </p:sp>
    </p:spTree>
    <p:extLst>
      <p:ext uri="{BB962C8B-B14F-4D97-AF65-F5344CB8AC3E}">
        <p14:creationId xmlns:p14="http://schemas.microsoft.com/office/powerpoint/2010/main" val="17434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1"/>
          <p:cNvSpPr>
            <a:spLocks noGrp="1" noChangeArrowheads="1"/>
          </p:cNvSpPr>
          <p:nvPr>
            <p:ph type="sldNum" sz="quarter" idx="12"/>
          </p:nvPr>
        </p:nvSpPr>
        <p:spPr>
          <a:ln/>
        </p:spPr>
        <p:txBody>
          <a:bodyPr/>
          <a:lstStyle>
            <a:lvl1pPr>
              <a:defRPr/>
            </a:lvl1pPr>
          </a:lstStyle>
          <a:p>
            <a:pPr>
              <a:defRPr/>
            </a:pPr>
            <a:fld id="{5941C318-E5C3-423D-A923-678EB78D98AC}" type="slidenum">
              <a:rPr lang="en-US" altLang="ja-JP"/>
              <a:pPr>
                <a:defRPr/>
              </a:pPr>
              <a:t>‹#›</a:t>
            </a:fld>
            <a:endParaRPr lang="en-US" altLang="ja-JP"/>
          </a:p>
        </p:txBody>
      </p:sp>
    </p:spTree>
    <p:extLst>
      <p:ext uri="{BB962C8B-B14F-4D97-AF65-F5344CB8AC3E}">
        <p14:creationId xmlns:p14="http://schemas.microsoft.com/office/powerpoint/2010/main" val="106077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1"/>
          <p:cNvSpPr>
            <a:spLocks noGrp="1" noChangeArrowheads="1"/>
          </p:cNvSpPr>
          <p:nvPr>
            <p:ph type="sldNum" sz="quarter" idx="12"/>
          </p:nvPr>
        </p:nvSpPr>
        <p:spPr>
          <a:ln/>
        </p:spPr>
        <p:txBody>
          <a:bodyPr/>
          <a:lstStyle>
            <a:lvl1pPr>
              <a:defRPr/>
            </a:lvl1pPr>
          </a:lstStyle>
          <a:p>
            <a:pPr>
              <a:defRPr/>
            </a:pPr>
            <a:fld id="{F609CE7E-C21D-4E0E-B8DA-28A4426B62BC}" type="slidenum">
              <a:rPr lang="en-US" altLang="ja-JP"/>
              <a:pPr>
                <a:defRPr/>
              </a:pPr>
              <a:t>‹#›</a:t>
            </a:fld>
            <a:endParaRPr lang="en-US" altLang="ja-JP"/>
          </a:p>
        </p:txBody>
      </p:sp>
    </p:spTree>
    <p:extLst>
      <p:ext uri="{BB962C8B-B14F-4D97-AF65-F5344CB8AC3E}">
        <p14:creationId xmlns:p14="http://schemas.microsoft.com/office/powerpoint/2010/main" val="414474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1"/>
          <p:cNvSpPr>
            <a:spLocks noGrp="1" noChangeArrowheads="1"/>
          </p:cNvSpPr>
          <p:nvPr>
            <p:ph type="sldNum" sz="quarter" idx="12"/>
          </p:nvPr>
        </p:nvSpPr>
        <p:spPr>
          <a:ln/>
        </p:spPr>
        <p:txBody>
          <a:bodyPr/>
          <a:lstStyle>
            <a:lvl1pPr>
              <a:defRPr/>
            </a:lvl1pPr>
          </a:lstStyle>
          <a:p>
            <a:pPr>
              <a:defRPr/>
            </a:pPr>
            <a:fld id="{3CDA136D-77FB-4EDE-BE75-D22AE3A3F6DC}" type="slidenum">
              <a:rPr lang="en-US" altLang="ja-JP"/>
              <a:pPr>
                <a:defRPr/>
              </a:pPr>
              <a:t>‹#›</a:t>
            </a:fld>
            <a:endParaRPr lang="en-US" altLang="ja-JP"/>
          </a:p>
        </p:txBody>
      </p:sp>
    </p:spTree>
    <p:extLst>
      <p:ext uri="{BB962C8B-B14F-4D97-AF65-F5344CB8AC3E}">
        <p14:creationId xmlns:p14="http://schemas.microsoft.com/office/powerpoint/2010/main" val="389836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1"/>
          <p:cNvSpPr>
            <a:spLocks noGrp="1" noChangeArrowheads="1"/>
          </p:cNvSpPr>
          <p:nvPr>
            <p:ph type="sldNum" sz="quarter" idx="12"/>
          </p:nvPr>
        </p:nvSpPr>
        <p:spPr>
          <a:ln/>
        </p:spPr>
        <p:txBody>
          <a:bodyPr/>
          <a:lstStyle>
            <a:lvl1pPr>
              <a:defRPr/>
            </a:lvl1pPr>
          </a:lstStyle>
          <a:p>
            <a:pPr>
              <a:defRPr/>
            </a:pPr>
            <a:fld id="{842DE26D-904A-40C6-8344-014B9E434C7D}" type="slidenum">
              <a:rPr lang="en-US" altLang="ja-JP"/>
              <a:pPr>
                <a:defRPr/>
              </a:pPr>
              <a:t>‹#›</a:t>
            </a:fld>
            <a:endParaRPr lang="en-US" altLang="ja-JP"/>
          </a:p>
        </p:txBody>
      </p:sp>
    </p:spTree>
    <p:extLst>
      <p:ext uri="{BB962C8B-B14F-4D97-AF65-F5344CB8AC3E}">
        <p14:creationId xmlns:p14="http://schemas.microsoft.com/office/powerpoint/2010/main" val="266894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1"/>
          <p:cNvSpPr>
            <a:spLocks noGrp="1" noChangeArrowheads="1"/>
          </p:cNvSpPr>
          <p:nvPr>
            <p:ph type="sldNum" sz="quarter" idx="12"/>
          </p:nvPr>
        </p:nvSpPr>
        <p:spPr>
          <a:ln/>
        </p:spPr>
        <p:txBody>
          <a:bodyPr/>
          <a:lstStyle>
            <a:lvl1pPr>
              <a:defRPr/>
            </a:lvl1pPr>
          </a:lstStyle>
          <a:p>
            <a:pPr>
              <a:defRPr/>
            </a:pPr>
            <a:fld id="{4A5B7425-3682-4E8D-83DF-68F8DC60BB8C}" type="slidenum">
              <a:rPr lang="en-US" altLang="ja-JP"/>
              <a:pPr>
                <a:defRPr/>
              </a:pPr>
              <a:t>‹#›</a:t>
            </a:fld>
            <a:endParaRPr lang="en-US" altLang="ja-JP"/>
          </a:p>
        </p:txBody>
      </p:sp>
    </p:spTree>
    <p:extLst>
      <p:ext uri="{BB962C8B-B14F-4D97-AF65-F5344CB8AC3E}">
        <p14:creationId xmlns:p14="http://schemas.microsoft.com/office/powerpoint/2010/main" val="96104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1"/>
          <p:cNvSpPr>
            <a:spLocks noGrp="1" noChangeArrowheads="1"/>
          </p:cNvSpPr>
          <p:nvPr>
            <p:ph type="sldNum" sz="quarter" idx="12"/>
          </p:nvPr>
        </p:nvSpPr>
        <p:spPr>
          <a:ln/>
        </p:spPr>
        <p:txBody>
          <a:bodyPr/>
          <a:lstStyle>
            <a:lvl1pPr>
              <a:defRPr/>
            </a:lvl1pPr>
          </a:lstStyle>
          <a:p>
            <a:pPr>
              <a:defRPr/>
            </a:pPr>
            <a:fld id="{8BBF2B08-9D5C-4FBB-82E3-E61579B78C13}" type="slidenum">
              <a:rPr lang="en-US" altLang="ja-JP"/>
              <a:pPr>
                <a:defRPr/>
              </a:pPr>
              <a:t>‹#›</a:t>
            </a:fld>
            <a:endParaRPr lang="en-US" altLang="ja-JP"/>
          </a:p>
        </p:txBody>
      </p:sp>
    </p:spTree>
    <p:extLst>
      <p:ext uri="{BB962C8B-B14F-4D97-AF65-F5344CB8AC3E}">
        <p14:creationId xmlns:p14="http://schemas.microsoft.com/office/powerpoint/2010/main" val="74352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b="1">
                  <a:solidFill>
                    <a:schemeClr val="tx1"/>
                  </a:solidFill>
                  <a:latin typeface="Arial" panose="020B0604020202020204" pitchFamily="34" charset="0"/>
                  <a:ea typeface="ＭＳ Ｐゴシック" panose="020B0600070205080204" pitchFamily="50" charset="-128"/>
                </a:defRPr>
              </a:lvl1pPr>
              <a:lvl2pPr marL="742950" indent="-285750">
                <a:defRPr kumimoji="1" sz="2400" b="1">
                  <a:solidFill>
                    <a:schemeClr val="tx1"/>
                  </a:solidFill>
                  <a:latin typeface="Arial" panose="020B0604020202020204" pitchFamily="34" charset="0"/>
                  <a:ea typeface="ＭＳ Ｐゴシック" panose="020B0600070205080204" pitchFamily="50" charset="-128"/>
                </a:defRPr>
              </a:lvl2pPr>
              <a:lvl3pPr marL="1143000" indent="-228600">
                <a:defRPr kumimoji="1" sz="2400" b="1">
                  <a:solidFill>
                    <a:schemeClr val="tx1"/>
                  </a:solidFill>
                  <a:latin typeface="Arial" panose="020B0604020202020204" pitchFamily="34" charset="0"/>
                  <a:ea typeface="ＭＳ Ｐゴシック" panose="020B0600070205080204" pitchFamily="50" charset="-128"/>
                </a:defRPr>
              </a:lvl3pPr>
              <a:lvl4pPr marL="1600200" indent="-228600">
                <a:defRPr kumimoji="1" sz="2400" b="1">
                  <a:solidFill>
                    <a:schemeClr val="tx1"/>
                  </a:solidFill>
                  <a:latin typeface="Arial" panose="020B0604020202020204" pitchFamily="34" charset="0"/>
                  <a:ea typeface="ＭＳ Ｐゴシック" panose="020B0600070205080204" pitchFamily="50" charset="-128"/>
                </a:defRPr>
              </a:lvl4pPr>
              <a:lvl5pPr marL="2057400" indent="-22860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b="0" smtClean="0">
                <a:latin typeface="Times New Roman" panose="02020603050405020304"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2903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kumimoji="0" sz="1000" b="0">
                <a:latin typeface="Arial" charset="0"/>
              </a:defRPr>
            </a:lvl1pPr>
          </a:lstStyle>
          <a:p>
            <a:pPr>
              <a:defRPr/>
            </a:pPr>
            <a:endParaRPr lang="en-US" altLang="ja-JP"/>
          </a:p>
        </p:txBody>
      </p:sp>
      <p:sp>
        <p:nvSpPr>
          <p:cNvPr id="12903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kumimoji="0" sz="1000" b="0">
                <a:latin typeface="Arial" charset="0"/>
              </a:defRPr>
            </a:lvl1pPr>
          </a:lstStyle>
          <a:p>
            <a:pPr>
              <a:defRPr/>
            </a:pPr>
            <a:endParaRPr lang="en-US" altLang="ja-JP"/>
          </a:p>
        </p:txBody>
      </p:sp>
      <p:sp>
        <p:nvSpPr>
          <p:cNvPr id="12903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000" b="0"/>
            </a:lvl1pPr>
          </a:lstStyle>
          <a:p>
            <a:pPr>
              <a:defRPr/>
            </a:pPr>
            <a:fld id="{93C8DED4-02C5-4AC9-862C-DDC6007E72EE}" type="slidenum">
              <a:rPr lang="en-US" altLang="ja-JP"/>
              <a:pPr>
                <a:defRPr/>
              </a:pPr>
              <a:t>‹#›</a:t>
            </a:fld>
            <a:endParaRPr lang="en-US" altLang="ja-JP"/>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4727"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 id="2147484711" r:id="rId12"/>
    <p:sldLayoutId id="2147484712" r:id="rId13"/>
    <p:sldLayoutId id="2147484713" r:id="rId14"/>
    <p:sldLayoutId id="2147484714" r:id="rId15"/>
    <p:sldLayoutId id="2147484715" r:id="rId16"/>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Arial" charset="0"/>
          <a:ea typeface="ＭＳ Ｐゴシック" pitchFamily="50" charset="-128"/>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E6DB13B-D4DA-4BDC-995A-0AC3B07F5CA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1071563" y="4143375"/>
            <a:ext cx="7091362" cy="1876425"/>
          </a:xfrm>
        </p:spPr>
        <p:txBody>
          <a:bodyPr/>
          <a:lstStyle/>
          <a:p>
            <a:pPr eaLnBrk="1" hangingPunct="1">
              <a:defRPr/>
            </a:pPr>
            <a:r>
              <a:rPr lang="ja-JP" altLang="en-US" sz="3600" b="1" dirty="0" smtClean="0">
                <a:solidFill>
                  <a:srgbClr val="005696"/>
                </a:solidFill>
                <a:latin typeface="HG丸ｺﾞｼｯｸM-PRO" pitchFamily="50" charset="-128"/>
                <a:ea typeface="HG丸ｺﾞｼｯｸM-PRO" pitchFamily="50" charset="-128"/>
              </a:rPr>
              <a:t>北海道立精神保健福祉センター</a:t>
            </a:r>
          </a:p>
          <a:p>
            <a:pPr eaLnBrk="1" hangingPunct="1">
              <a:defRPr/>
            </a:pPr>
            <a:endParaRPr lang="ja-JP" altLang="en-US" sz="700" dirty="0" smtClean="0">
              <a:solidFill>
                <a:srgbClr val="005696"/>
              </a:solidFill>
              <a:ea typeface="ＤＦ特太ゴシック体" pitchFamily="1" charset="-128"/>
            </a:endParaRPr>
          </a:p>
          <a:p>
            <a:pPr eaLnBrk="1" hangingPunct="1">
              <a:defRPr/>
            </a:pPr>
            <a:r>
              <a:rPr lang="ja-JP" altLang="en-US" sz="2800" b="1" dirty="0" smtClean="0">
                <a:solidFill>
                  <a:srgbClr val="005696"/>
                </a:solidFill>
                <a:latin typeface="HG丸ｺﾞｼｯｸM-PRO" pitchFamily="50" charset="-128"/>
                <a:ea typeface="HG丸ｺﾞｼｯｸM-PRO" pitchFamily="50" charset="-128"/>
              </a:rPr>
              <a:t>北海道地域自殺対策推進センター</a:t>
            </a:r>
          </a:p>
        </p:txBody>
      </p:sp>
      <p:sp>
        <p:nvSpPr>
          <p:cNvPr id="6148" name="Rectangle 2"/>
          <p:cNvSpPr>
            <a:spLocks noGrp="1" noChangeArrowheads="1"/>
          </p:cNvSpPr>
          <p:nvPr>
            <p:ph type="ctrTitle"/>
          </p:nvPr>
        </p:nvSpPr>
        <p:spPr>
          <a:xfrm>
            <a:off x="285750" y="1000125"/>
            <a:ext cx="8358188" cy="1928813"/>
          </a:xfrm>
        </p:spPr>
        <p:txBody>
          <a:bodyPr/>
          <a:lstStyle/>
          <a:p>
            <a:pPr eaLnBrk="1" hangingPunct="1"/>
            <a:r>
              <a:rPr lang="ja-JP" altLang="en-US" sz="4800" dirty="0" smtClean="0">
                <a:solidFill>
                  <a:srgbClr val="660033"/>
                </a:solidFill>
                <a:latin typeface="HGS創英角ﾎﾟｯﾌﾟ体" panose="040B0A00000000000000" pitchFamily="50" charset="-128"/>
                <a:ea typeface="HGS創英角ﾎﾟｯﾌﾟ体" panose="040B0A00000000000000" pitchFamily="50" charset="-128"/>
              </a:rPr>
              <a:t>北海道における</a:t>
            </a:r>
            <a:r>
              <a:rPr lang="en-US" altLang="ja-JP" sz="4800" dirty="0" smtClean="0">
                <a:solidFill>
                  <a:srgbClr val="660033"/>
                </a:solidFill>
                <a:latin typeface="HGS創英角ﾎﾟｯﾌﾟ体" panose="040B0A00000000000000" pitchFamily="50" charset="-128"/>
                <a:ea typeface="HGS創英角ﾎﾟｯﾌﾟ体" panose="040B0A00000000000000" pitchFamily="50" charset="-128"/>
              </a:rPr>
              <a:t/>
            </a:r>
            <a:br>
              <a:rPr lang="en-US" altLang="ja-JP" sz="4800" dirty="0" smtClean="0">
                <a:solidFill>
                  <a:srgbClr val="660033"/>
                </a:solidFill>
                <a:latin typeface="HGS創英角ﾎﾟｯﾌﾟ体" panose="040B0A00000000000000" pitchFamily="50" charset="-128"/>
                <a:ea typeface="HGS創英角ﾎﾟｯﾌﾟ体" panose="040B0A00000000000000" pitchFamily="50" charset="-128"/>
              </a:rPr>
            </a:br>
            <a:r>
              <a:rPr lang="ja-JP" altLang="en-US" sz="4800" dirty="0" smtClean="0">
                <a:solidFill>
                  <a:srgbClr val="660033"/>
                </a:solidFill>
                <a:latin typeface="HGS創英角ﾎﾟｯﾌﾟ体" panose="040B0A00000000000000" pitchFamily="50" charset="-128"/>
                <a:ea typeface="HGS創英角ﾎﾟｯﾌﾟ体" panose="040B0A00000000000000" pitchFamily="50" charset="-128"/>
              </a:rPr>
              <a:t>自殺の現状について</a:t>
            </a:r>
          </a:p>
        </p:txBody>
      </p:sp>
      <p:sp>
        <p:nvSpPr>
          <p:cNvPr id="6150" name="AutoShape 7"/>
          <p:cNvSpPr>
            <a:spLocks noChangeArrowheads="1"/>
          </p:cNvSpPr>
          <p:nvPr/>
        </p:nvSpPr>
        <p:spPr bwMode="auto">
          <a:xfrm>
            <a:off x="6875463" y="969963"/>
            <a:ext cx="288925" cy="287337"/>
          </a:xfrm>
          <a:prstGeom prst="flowChartConnector">
            <a:avLst/>
          </a:prstGeom>
          <a:gradFill rotWithShape="1">
            <a:gsLst>
              <a:gs pos="0">
                <a:srgbClr val="99CCFF"/>
              </a:gs>
              <a:gs pos="100000">
                <a:schemeClr val="accent1">
                  <a:alpha val="93999"/>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2400">
              <a:latin typeface="Calibri" panose="020F0502020204030204" pitchFamily="34" charset="0"/>
            </a:endParaRPr>
          </a:p>
        </p:txBody>
      </p:sp>
      <p:sp>
        <p:nvSpPr>
          <p:cNvPr id="6" name="AutoShape 13"/>
          <p:cNvSpPr>
            <a:spLocks noChangeArrowheads="1"/>
          </p:cNvSpPr>
          <p:nvPr/>
        </p:nvSpPr>
        <p:spPr bwMode="auto">
          <a:xfrm>
            <a:off x="5929313" y="500063"/>
            <a:ext cx="504825" cy="503237"/>
          </a:xfrm>
          <a:prstGeom prst="flowChartConnector">
            <a:avLst/>
          </a:prstGeom>
          <a:gradFill rotWithShape="1">
            <a:gsLst>
              <a:gs pos="0">
                <a:schemeClr val="accent1">
                  <a:lumMod val="20000"/>
                  <a:lumOff val="80000"/>
                </a:schemeClr>
              </a:gs>
              <a:gs pos="100000">
                <a:schemeClr val="accent1">
                  <a:alpha val="93999"/>
                </a:schemeClr>
              </a:gs>
            </a:gsLst>
            <a:lin ang="18900000" scaled="1"/>
          </a:gradFill>
          <a:ln w="9525">
            <a:noFill/>
            <a:round/>
            <a:headEnd/>
            <a:tailEnd/>
          </a:ln>
        </p:spPr>
        <p:txBody>
          <a:bodyPr wrap="none" anchor="ctr"/>
          <a:lstStyle/>
          <a:p>
            <a:pPr eaLnBrk="1" hangingPunct="1">
              <a:defRPr/>
            </a:pPr>
            <a:endParaRPr lang="ja-JP" altLang="en-US">
              <a:latin typeface="Calibri" pitchFamily="34" charset="0"/>
              <a:ea typeface="ＭＳ Ｐゴシック" charset="-128"/>
            </a:endParaRPr>
          </a:p>
        </p:txBody>
      </p:sp>
      <p:sp>
        <p:nvSpPr>
          <p:cNvPr id="6152" name="AutoShape 14"/>
          <p:cNvSpPr>
            <a:spLocks noChangeArrowheads="1"/>
          </p:cNvSpPr>
          <p:nvPr/>
        </p:nvSpPr>
        <p:spPr bwMode="auto">
          <a:xfrm>
            <a:off x="7500938" y="1500188"/>
            <a:ext cx="144462" cy="142875"/>
          </a:xfrm>
          <a:prstGeom prst="flowChartConnector">
            <a:avLst/>
          </a:prstGeom>
          <a:gradFill rotWithShape="1">
            <a:gsLst>
              <a:gs pos="0">
                <a:srgbClr val="6699FF"/>
              </a:gs>
              <a:gs pos="100000">
                <a:schemeClr val="accent1">
                  <a:alpha val="93999"/>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2400">
              <a:latin typeface="Calibri" panose="020F0502020204030204" pitchFamily="34" charset="0"/>
            </a:endParaRPr>
          </a:p>
        </p:txBody>
      </p:sp>
      <p:sp>
        <p:nvSpPr>
          <p:cNvPr id="10" name="AutoShape 8"/>
          <p:cNvSpPr>
            <a:spLocks noChangeArrowheads="1"/>
          </p:cNvSpPr>
          <p:nvPr/>
        </p:nvSpPr>
        <p:spPr bwMode="auto">
          <a:xfrm>
            <a:off x="7164388" y="6092825"/>
            <a:ext cx="144462" cy="144463"/>
          </a:xfrm>
          <a:prstGeom prst="flowChartConnector">
            <a:avLst/>
          </a:prstGeom>
          <a:gradFill rotWithShape="1">
            <a:gsLst>
              <a:gs pos="0">
                <a:schemeClr val="accent5">
                  <a:lumMod val="40000"/>
                  <a:lumOff val="60000"/>
                </a:schemeClr>
              </a:gs>
              <a:gs pos="100000">
                <a:schemeClr val="accent1">
                  <a:alpha val="93999"/>
                </a:schemeClr>
              </a:gs>
            </a:gsLst>
            <a:lin ang="18900000" scaled="1"/>
          </a:gradFill>
          <a:ln w="9525">
            <a:noFill/>
            <a:round/>
            <a:headEnd/>
            <a:tailEnd/>
          </a:ln>
        </p:spPr>
        <p:txBody>
          <a:bodyPr wrap="none" anchor="ctr"/>
          <a:lstStyle/>
          <a:p>
            <a:pPr eaLnBrk="1" hangingPunct="1">
              <a:defRPr/>
            </a:pPr>
            <a:endParaRPr lang="ja-JP" altLang="en-US">
              <a:latin typeface="Calibri" pitchFamily="34" charset="0"/>
              <a:ea typeface="ＭＳ Ｐゴシック" charset="-128"/>
            </a:endParaRPr>
          </a:p>
        </p:txBody>
      </p:sp>
      <p:sp>
        <p:nvSpPr>
          <p:cNvPr id="6156" name="AutoShape 9"/>
          <p:cNvSpPr>
            <a:spLocks noChangeArrowheads="1"/>
          </p:cNvSpPr>
          <p:nvPr/>
        </p:nvSpPr>
        <p:spPr bwMode="auto">
          <a:xfrm>
            <a:off x="7740650" y="5876925"/>
            <a:ext cx="144463" cy="144463"/>
          </a:xfrm>
          <a:prstGeom prst="flowChartConnector">
            <a:avLst/>
          </a:prstGeom>
          <a:gradFill rotWithShape="1">
            <a:gsLst>
              <a:gs pos="0">
                <a:srgbClr val="00B0F0"/>
              </a:gs>
              <a:gs pos="100000">
                <a:schemeClr val="accent1">
                  <a:alpha val="93999"/>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2400">
              <a:latin typeface="Calibri" panose="020F0502020204030204" pitchFamily="34" charset="0"/>
            </a:endParaRPr>
          </a:p>
        </p:txBody>
      </p:sp>
      <p:sp>
        <p:nvSpPr>
          <p:cNvPr id="12" name="AutoShape 10"/>
          <p:cNvSpPr>
            <a:spLocks noChangeArrowheads="1"/>
          </p:cNvSpPr>
          <p:nvPr/>
        </p:nvSpPr>
        <p:spPr bwMode="auto">
          <a:xfrm>
            <a:off x="8101013" y="5229225"/>
            <a:ext cx="288925" cy="287338"/>
          </a:xfrm>
          <a:prstGeom prst="flowChartConnector">
            <a:avLst/>
          </a:prstGeom>
          <a:gradFill rotWithShape="1">
            <a:gsLst>
              <a:gs pos="0">
                <a:schemeClr val="accent1">
                  <a:lumMod val="20000"/>
                  <a:lumOff val="80000"/>
                </a:schemeClr>
              </a:gs>
              <a:gs pos="100000">
                <a:schemeClr val="accent1">
                  <a:alpha val="93999"/>
                </a:schemeClr>
              </a:gs>
            </a:gsLst>
            <a:lin ang="18900000" scaled="1"/>
          </a:gradFill>
          <a:ln w="9525">
            <a:noFill/>
            <a:round/>
            <a:headEnd/>
            <a:tailEnd/>
          </a:ln>
        </p:spPr>
        <p:txBody>
          <a:bodyPr wrap="none" anchor="ctr"/>
          <a:lstStyle/>
          <a:p>
            <a:pPr eaLnBrk="1" hangingPunct="1">
              <a:defRPr/>
            </a:pPr>
            <a:endParaRPr lang="ja-JP" altLang="en-US">
              <a:latin typeface="Calibri" pitchFamily="34" charset="0"/>
              <a:ea typeface="ＭＳ Ｐゴシック" charset="-128"/>
            </a:endParaRPr>
          </a:p>
        </p:txBody>
      </p:sp>
      <p:sp>
        <p:nvSpPr>
          <p:cNvPr id="13" name="AutoShape 11"/>
          <p:cNvSpPr>
            <a:spLocks noChangeArrowheads="1"/>
          </p:cNvSpPr>
          <p:nvPr/>
        </p:nvSpPr>
        <p:spPr bwMode="auto">
          <a:xfrm>
            <a:off x="8027988" y="4365625"/>
            <a:ext cx="360362" cy="358775"/>
          </a:xfrm>
          <a:prstGeom prst="flowChartConnector">
            <a:avLst/>
          </a:prstGeom>
          <a:gradFill rotWithShape="1">
            <a:gsLst>
              <a:gs pos="0">
                <a:schemeClr val="tx2">
                  <a:lumMod val="20000"/>
                  <a:lumOff val="80000"/>
                </a:schemeClr>
              </a:gs>
              <a:gs pos="100000">
                <a:schemeClr val="accent1">
                  <a:alpha val="93999"/>
                </a:schemeClr>
              </a:gs>
            </a:gsLst>
            <a:lin ang="18900000" scaled="1"/>
          </a:gradFill>
          <a:ln w="9525">
            <a:noFill/>
            <a:round/>
            <a:headEnd/>
            <a:tailEnd/>
          </a:ln>
        </p:spPr>
        <p:txBody>
          <a:bodyPr wrap="none" anchor="ctr"/>
          <a:lstStyle/>
          <a:p>
            <a:pPr eaLnBrk="1" hangingPunct="1">
              <a:defRPr/>
            </a:pPr>
            <a:endParaRPr lang="ja-JP" altLang="en-US">
              <a:latin typeface="Calibri" pitchFamily="34" charset="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stretch>
            <a:fillRect/>
          </a:stretch>
        </p:blipFill>
        <p:spPr>
          <a:xfrm>
            <a:off x="428650" y="1556791"/>
            <a:ext cx="2991222" cy="4520191"/>
          </a:xfrm>
          <a:prstGeom prst="rect">
            <a:avLst/>
          </a:prstGeom>
        </p:spPr>
      </p:pic>
      <p:pic>
        <p:nvPicPr>
          <p:cNvPr id="3" name="図 2"/>
          <p:cNvPicPr>
            <a:picLocks noChangeAspect="1"/>
          </p:cNvPicPr>
          <p:nvPr/>
        </p:nvPicPr>
        <p:blipFill>
          <a:blip r:embed="rId3"/>
          <a:stretch>
            <a:fillRect/>
          </a:stretch>
        </p:blipFill>
        <p:spPr>
          <a:xfrm>
            <a:off x="4144414" y="3485274"/>
            <a:ext cx="4282596" cy="3108771"/>
          </a:xfrm>
          <a:prstGeom prst="rect">
            <a:avLst/>
          </a:prstGeom>
        </p:spPr>
      </p:pic>
      <p:sp>
        <p:nvSpPr>
          <p:cNvPr id="6" name="タイトル 1"/>
          <p:cNvSpPr>
            <a:spLocks noGrp="1"/>
          </p:cNvSpPr>
          <p:nvPr>
            <p:ph type="title"/>
          </p:nvPr>
        </p:nvSpPr>
        <p:spPr/>
        <p:txBody>
          <a:bodyPr/>
          <a:lstStyle/>
          <a:p>
            <a:pPr algn="ctr" eaLnBrk="1" hangingPunct="1"/>
            <a:r>
              <a:rPr lang="ja-JP" altLang="en-US" b="1" dirty="0" smtClean="0">
                <a:latin typeface="HGP創英角ﾎﾟｯﾌﾟ体" panose="040B0A00000000000000" pitchFamily="50" charset="-128"/>
                <a:ea typeface="HGP創英角ﾎﾟｯﾌﾟ体" panose="040B0A00000000000000" pitchFamily="50" charset="-128"/>
              </a:rPr>
              <a:t>日本の一年間の自殺者数イメージ</a:t>
            </a:r>
          </a:p>
        </p:txBody>
      </p:sp>
      <p:sp>
        <p:nvSpPr>
          <p:cNvPr id="7" name="テキスト ボックス 6"/>
          <p:cNvSpPr txBox="1"/>
          <p:nvPr/>
        </p:nvSpPr>
        <p:spPr>
          <a:xfrm>
            <a:off x="2991606" y="1331105"/>
            <a:ext cx="4322150" cy="461665"/>
          </a:xfrm>
          <a:prstGeom prst="rect">
            <a:avLst/>
          </a:prstGeom>
          <a:noFill/>
        </p:spPr>
        <p:txBody>
          <a:bodyPr wrap="square" rtlCol="0">
            <a:spAutoFit/>
          </a:bodyPr>
          <a:lstStyle/>
          <a:p>
            <a:r>
              <a:rPr kumimoji="1" lang="ja-JP" altLang="en-US" dirty="0" smtClean="0"/>
              <a:t>東京マラソン（</a:t>
            </a:r>
            <a:r>
              <a:rPr kumimoji="1" lang="en-US" altLang="ja-JP" dirty="0" smtClean="0"/>
              <a:t>2009)</a:t>
            </a:r>
            <a:r>
              <a:rPr kumimoji="1" lang="ja-JP" altLang="en-US" dirty="0" smtClean="0"/>
              <a:t>　約</a:t>
            </a:r>
            <a:r>
              <a:rPr kumimoji="1" lang="en-US" altLang="ja-JP" dirty="0" smtClean="0"/>
              <a:t>3</a:t>
            </a:r>
            <a:r>
              <a:rPr kumimoji="1" lang="ja-JP" altLang="en-US" dirty="0" smtClean="0"/>
              <a:t>万人</a:t>
            </a:r>
            <a:endParaRPr kumimoji="1" lang="ja-JP" altLang="en-US" dirty="0"/>
          </a:p>
        </p:txBody>
      </p:sp>
      <p:sp>
        <p:nvSpPr>
          <p:cNvPr id="8" name="テキスト ボックス 7"/>
          <p:cNvSpPr txBox="1"/>
          <p:nvPr/>
        </p:nvSpPr>
        <p:spPr>
          <a:xfrm>
            <a:off x="343982" y="6226428"/>
            <a:ext cx="4527830" cy="461665"/>
          </a:xfrm>
          <a:prstGeom prst="rect">
            <a:avLst/>
          </a:prstGeom>
          <a:noFill/>
        </p:spPr>
        <p:txBody>
          <a:bodyPr wrap="square" rtlCol="0">
            <a:spAutoFit/>
          </a:bodyPr>
          <a:lstStyle/>
          <a:p>
            <a:r>
              <a:rPr kumimoji="1" lang="ja-JP" altLang="en-US" dirty="0" smtClean="0"/>
              <a:t>北海道マラソン（</a:t>
            </a:r>
            <a:r>
              <a:rPr kumimoji="1" lang="en-US" altLang="ja-JP" dirty="0" smtClean="0"/>
              <a:t>2016)</a:t>
            </a:r>
            <a:r>
              <a:rPr kumimoji="1" lang="ja-JP" altLang="en-US" dirty="0" smtClean="0"/>
              <a:t>　約</a:t>
            </a:r>
            <a:r>
              <a:rPr kumimoji="1" lang="en-US" altLang="ja-JP" dirty="0" smtClean="0"/>
              <a:t>2</a:t>
            </a:r>
            <a:r>
              <a:rPr kumimoji="1" lang="ja-JP" altLang="en-US" dirty="0" smtClean="0"/>
              <a:t>万人</a:t>
            </a:r>
            <a:endParaRPr kumimoji="1" lang="ja-JP" altLang="en-US" dirty="0"/>
          </a:p>
        </p:txBody>
      </p:sp>
      <p:sp>
        <p:nvSpPr>
          <p:cNvPr id="9" name="左カーブ矢印 8"/>
          <p:cNvSpPr/>
          <p:nvPr/>
        </p:nvSpPr>
        <p:spPr bwMode="auto">
          <a:xfrm rot="17760000">
            <a:off x="4346292" y="946672"/>
            <a:ext cx="1051041" cy="3891351"/>
          </a:xfrm>
          <a:prstGeom prst="curvedLeftArrow">
            <a:avLst/>
          </a:prstGeom>
          <a:solidFill>
            <a:srgbClr val="FFFFFF"/>
          </a:solidFill>
          <a:ln w="9525">
            <a:solidFill>
              <a:srgbClr val="000000"/>
            </a:solidFill>
            <a:miter lim="800000"/>
            <a:headEnd/>
            <a:tailEnd/>
          </a:ln>
        </p:spPr>
        <p:txBody>
          <a:bodyPr rtlCol="0" anchor="ctr"/>
          <a:lstStyle/>
          <a:p>
            <a:pPr algn="ctr">
              <a:buFontTx/>
              <a:buChar char="•"/>
            </a:pPr>
            <a:endParaRPr kumimoji="1" lang="ja-JP" altLang="en-US" sz="2000" dirty="0"/>
          </a:p>
        </p:txBody>
      </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9425" y="1567084"/>
            <a:ext cx="1310926" cy="1719247"/>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41026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noChangeAspect="1"/>
          </p:cNvGraphicFramePr>
          <p:nvPr>
            <p:extLst>
              <p:ext uri="{D42A27DB-BD31-4B8C-83A1-F6EECF244321}">
                <p14:modId xmlns:p14="http://schemas.microsoft.com/office/powerpoint/2010/main" val="1810694039"/>
              </p:ext>
            </p:extLst>
          </p:nvPr>
        </p:nvGraphicFramePr>
        <p:xfrm>
          <a:off x="550800" y="1510168"/>
          <a:ext cx="8136000" cy="4800006"/>
        </p:xfrm>
        <a:graphic>
          <a:graphicData uri="http://schemas.openxmlformats.org/drawingml/2006/chart">
            <c:chart xmlns:c="http://schemas.openxmlformats.org/drawingml/2006/chart" xmlns:r="http://schemas.openxmlformats.org/officeDocument/2006/relationships" r:id="rId2"/>
          </a:graphicData>
        </a:graphic>
      </p:graphicFrame>
      <p:sp>
        <p:nvSpPr>
          <p:cNvPr id="3" name="タイトル 2"/>
          <p:cNvSpPr>
            <a:spLocks noGrp="1"/>
          </p:cNvSpPr>
          <p:nvPr>
            <p:ph type="title"/>
          </p:nvPr>
        </p:nvSpPr>
        <p:spPr>
          <a:xfrm>
            <a:off x="457200" y="274638"/>
            <a:ext cx="8229600" cy="922114"/>
          </a:xfrm>
        </p:spPr>
        <p:txBody>
          <a:bodyPr/>
          <a:lstStyle/>
          <a:p>
            <a:pPr algn="ctr"/>
            <a:r>
              <a:rPr lang="ja-JP" altLang="en-US" sz="4000" dirty="0">
                <a:ea typeface="HGP創英角ﾎﾟｯﾌﾟ体" panose="040B0A00000000000000" pitchFamily="50" charset="-128"/>
              </a:rPr>
              <a:t>年齢階級別自殺者数</a:t>
            </a:r>
            <a:r>
              <a:rPr lang="en-US" altLang="ja-JP" sz="4000" dirty="0">
                <a:ea typeface="HGP創英角ﾎﾟｯﾌﾟ体" panose="040B0A00000000000000" pitchFamily="50" charset="-128"/>
              </a:rPr>
              <a:t>(</a:t>
            </a:r>
            <a:r>
              <a:rPr lang="ja-JP" altLang="en-US" sz="4000" dirty="0">
                <a:ea typeface="HGP創英角ﾎﾟｯﾌﾟ体" panose="040B0A00000000000000" pitchFamily="50" charset="-128"/>
              </a:rPr>
              <a:t>全国</a:t>
            </a:r>
            <a:r>
              <a:rPr lang="en-US" altLang="ja-JP" sz="4000" dirty="0" smtClean="0">
                <a:ea typeface="HGP創英角ﾎﾟｯﾌﾟ体" panose="040B0A00000000000000" pitchFamily="50" charset="-128"/>
              </a:rPr>
              <a:t>)</a:t>
            </a:r>
            <a:endParaRPr kumimoji="1" lang="ja-JP" altLang="en-US" dirty="0"/>
          </a:p>
        </p:txBody>
      </p:sp>
      <p:grpSp>
        <p:nvGrpSpPr>
          <p:cNvPr id="5" name="グループ化 4"/>
          <p:cNvGrpSpPr/>
          <p:nvPr/>
        </p:nvGrpSpPr>
        <p:grpSpPr>
          <a:xfrm>
            <a:off x="755576" y="1203610"/>
            <a:ext cx="3322712" cy="5105710"/>
            <a:chOff x="182813" y="1347573"/>
            <a:chExt cx="3770208" cy="5410813"/>
          </a:xfrm>
        </p:grpSpPr>
        <p:sp>
          <p:nvSpPr>
            <p:cNvPr id="10" name="角丸四角形 9"/>
            <p:cNvSpPr/>
            <p:nvPr/>
          </p:nvSpPr>
          <p:spPr bwMode="auto">
            <a:xfrm>
              <a:off x="182813" y="1347573"/>
              <a:ext cx="3770208" cy="504056"/>
            </a:xfrm>
            <a:prstGeom prst="roundRect">
              <a:avLst/>
            </a:prstGeom>
            <a:noFill/>
            <a:ln w="28575">
              <a:solidFill>
                <a:srgbClr val="FF0000"/>
              </a:solidFill>
              <a:miter lim="800000"/>
              <a:headEnd/>
              <a:tailEnd/>
            </a:ln>
          </p:spPr>
          <p:txBody>
            <a:bodyPr rtlCol="0" anchor="ctr"/>
            <a:lstStyle/>
            <a:p>
              <a:pPr algn="ctr"/>
              <a:r>
                <a:rPr kumimoji="1" lang="ja-JP" altLang="en-US" dirty="0" smtClean="0"/>
                <a:t>若年層の自殺が問題</a:t>
              </a:r>
              <a:endParaRPr kumimoji="1" lang="ja-JP" altLang="en-US" dirty="0"/>
            </a:p>
          </p:txBody>
        </p:sp>
        <p:cxnSp>
          <p:nvCxnSpPr>
            <p:cNvPr id="12" name="直線矢印コネクタ 11"/>
            <p:cNvCxnSpPr/>
            <p:nvPr/>
          </p:nvCxnSpPr>
          <p:spPr bwMode="auto">
            <a:xfrm>
              <a:off x="1490107" y="1851629"/>
              <a:ext cx="57557" cy="4219959"/>
            </a:xfrm>
            <a:prstGeom prst="straightConnector1">
              <a:avLst/>
            </a:prstGeom>
            <a:ln w="28575">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3" name="円/楕円 12"/>
            <p:cNvSpPr/>
            <p:nvPr/>
          </p:nvSpPr>
          <p:spPr bwMode="auto">
            <a:xfrm>
              <a:off x="521375" y="6072784"/>
              <a:ext cx="2808312" cy="685602"/>
            </a:xfrm>
            <a:prstGeom prst="ellipse">
              <a:avLst/>
            </a:prstGeom>
            <a:noFill/>
            <a:ln w="28575">
              <a:solidFill>
                <a:srgbClr val="FF0000"/>
              </a:solidFill>
              <a:miter lim="800000"/>
              <a:headEnd/>
              <a:tailEnd/>
            </a:ln>
          </p:spPr>
          <p:txBody>
            <a:bodyPr rtlCol="0" anchor="ctr"/>
            <a:lstStyle/>
            <a:p>
              <a:pPr algn="ctr">
                <a:buFontTx/>
                <a:buChar char="•"/>
              </a:pPr>
              <a:endParaRPr kumimoji="1" lang="ja-JP" altLang="en-US" sz="2000" dirty="0"/>
            </a:p>
          </p:txBody>
        </p:sp>
      </p:grpSp>
      <p:sp>
        <p:nvSpPr>
          <p:cNvPr id="4" name="正方形/長方形 3"/>
          <p:cNvSpPr/>
          <p:nvPr/>
        </p:nvSpPr>
        <p:spPr>
          <a:xfrm>
            <a:off x="6687693" y="1094075"/>
            <a:ext cx="1864613" cy="461665"/>
          </a:xfrm>
          <a:prstGeom prst="rect">
            <a:avLst/>
          </a:prstGeom>
        </p:spPr>
        <p:txBody>
          <a:bodyPr wrap="none">
            <a:spAutoFit/>
          </a:bodyPr>
          <a:lstStyle/>
          <a:p>
            <a:pPr eaLnBrk="1" hangingPunct="1"/>
            <a:r>
              <a:rPr lang="en-US" altLang="ja-JP" dirty="0"/>
              <a:t>(N</a:t>
            </a:r>
            <a:r>
              <a:rPr lang="ja-JP" altLang="en-US" dirty="0"/>
              <a:t>＝</a:t>
            </a:r>
            <a:r>
              <a:rPr lang="en-US" altLang="ja-JP" dirty="0" smtClean="0"/>
              <a:t>21,881)</a:t>
            </a:r>
            <a:endParaRPr lang="ja-JP" altLang="en-US" dirty="0"/>
          </a:p>
        </p:txBody>
      </p:sp>
      <p:sp>
        <p:nvSpPr>
          <p:cNvPr id="11" name="Rectangle 6"/>
          <p:cNvSpPr>
            <a:spLocks noChangeArrowheads="1"/>
          </p:cNvSpPr>
          <p:nvPr/>
        </p:nvSpPr>
        <p:spPr bwMode="auto">
          <a:xfrm>
            <a:off x="2483768" y="6165106"/>
            <a:ext cx="627412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ja-JP" altLang="en-US" sz="1800" b="0" dirty="0">
                <a:solidFill>
                  <a:schemeClr val="tx1">
                    <a:lumMod val="95000"/>
                    <a:lumOff val="5000"/>
                  </a:schemeClr>
                </a:solidFill>
              </a:rPr>
              <a:t>：</a:t>
            </a:r>
            <a:r>
              <a:rPr lang="ja-JP" altLang="en-US" sz="1800" b="0" dirty="0" smtClean="0">
                <a:solidFill>
                  <a:schemeClr val="tx1">
                    <a:lumMod val="95000"/>
                    <a:lumOff val="5000"/>
                  </a:schemeClr>
                </a:solidFill>
              </a:rPr>
              <a:t>令和</a:t>
            </a:r>
            <a:r>
              <a:rPr lang="en-US" altLang="ja-JP" sz="1800" b="0" dirty="0">
                <a:solidFill>
                  <a:schemeClr val="tx1">
                    <a:lumMod val="95000"/>
                    <a:lumOff val="5000"/>
                  </a:schemeClr>
                </a:solidFill>
              </a:rPr>
              <a:t>4</a:t>
            </a:r>
            <a:r>
              <a:rPr lang="ja-JP" altLang="en-US" sz="1800" b="0" dirty="0" smtClean="0">
                <a:solidFill>
                  <a:schemeClr val="tx1">
                    <a:lumMod val="95000"/>
                    <a:lumOff val="5000"/>
                  </a:schemeClr>
                </a:solidFill>
              </a:rPr>
              <a:t>年</a:t>
            </a:r>
            <a:r>
              <a:rPr lang="ja-JP" altLang="en-US" sz="1800" b="0" dirty="0">
                <a:solidFill>
                  <a:schemeClr val="tx1">
                    <a:lumMod val="95000"/>
                    <a:lumOff val="5000"/>
                  </a:schemeClr>
                </a:solidFill>
              </a:rPr>
              <a:t>　地域における自殺の基礎資料（発見</a:t>
            </a:r>
            <a:r>
              <a:rPr lang="ja-JP" altLang="en-US" sz="1800" b="0" dirty="0" smtClean="0">
                <a:solidFill>
                  <a:schemeClr val="tx1">
                    <a:lumMod val="95000"/>
                    <a:lumOff val="5000"/>
                  </a:schemeClr>
                </a:solidFill>
              </a:rPr>
              <a:t>日・発見地）</a:t>
            </a:r>
            <a:endParaRPr lang="ja-JP" altLang="en-US" sz="1800" b="0" dirty="0">
              <a:solidFill>
                <a:schemeClr val="tx1">
                  <a:lumMod val="95000"/>
                  <a:lumOff val="5000"/>
                </a:schemeClr>
              </a:solidFill>
            </a:endParaRPr>
          </a:p>
        </p:txBody>
      </p:sp>
    </p:spTree>
    <p:extLst>
      <p:ext uri="{BB962C8B-B14F-4D97-AF65-F5344CB8AC3E}">
        <p14:creationId xmlns:p14="http://schemas.microsoft.com/office/powerpoint/2010/main" val="211584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7200" y="274638"/>
            <a:ext cx="8229600" cy="1143000"/>
          </a:xfrm>
          <a:prstGeom prst="rect">
            <a:avLst/>
          </a:prstGeom>
        </p:spPr>
        <p:txBody>
          <a:bodyPr anchor="ct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Arial" charset="0"/>
                <a:ea typeface="ＭＳ Ｐゴシック" pitchFamily="50" charset="-128"/>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a:lstStyle>
          <a:p>
            <a:pPr algn="ctr"/>
            <a:r>
              <a:rPr lang="ja-JP" altLang="en-US" sz="4400" b="0" kern="0" smtClean="0">
                <a:latin typeface="HG創英角ﾎﾟｯﾌﾟ体" panose="040B0A09000000000000" pitchFamily="49" charset="-128"/>
                <a:ea typeface="HG創英角ﾎﾟｯﾌﾟ体" panose="040B0A09000000000000" pitchFamily="49" charset="-128"/>
              </a:rPr>
              <a:t>年齢別死因順位</a:t>
            </a:r>
            <a:endParaRPr lang="ja-JP" altLang="en-US" sz="4400" b="0" kern="0" dirty="0" smtClean="0">
              <a:latin typeface="HG創英角ﾎﾟｯﾌﾟ体" panose="040B0A09000000000000" pitchFamily="49" charset="-128"/>
              <a:ea typeface="HG創英角ﾎﾟｯﾌﾟ体" panose="040B0A09000000000000" pitchFamily="49" charset="-128"/>
            </a:endParaRPr>
          </a:p>
        </p:txBody>
      </p:sp>
      <p:sp>
        <p:nvSpPr>
          <p:cNvPr id="6" name="Rectangle 6"/>
          <p:cNvSpPr>
            <a:spLocks noChangeArrowheads="1"/>
          </p:cNvSpPr>
          <p:nvPr/>
        </p:nvSpPr>
        <p:spPr bwMode="auto">
          <a:xfrm>
            <a:off x="4139952" y="5949280"/>
            <a:ext cx="43924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zh-TW" altLang="en-US" sz="1800" b="0" dirty="0" smtClean="0">
                <a:solidFill>
                  <a:schemeClr val="tx1">
                    <a:lumMod val="95000"/>
                    <a:lumOff val="5000"/>
                  </a:schemeClr>
                </a:solidFill>
              </a:rPr>
              <a:t>令和</a:t>
            </a:r>
            <a:r>
              <a:rPr lang="en-US" altLang="zh-TW" sz="1800" b="0" dirty="0" smtClean="0">
                <a:solidFill>
                  <a:schemeClr val="tx1">
                    <a:lumMod val="95000"/>
                    <a:lumOff val="5000"/>
                  </a:schemeClr>
                </a:solidFill>
              </a:rPr>
              <a:t>3</a:t>
            </a:r>
            <a:r>
              <a:rPr lang="zh-TW" altLang="en-US" sz="1800" b="0" dirty="0" smtClean="0">
                <a:solidFill>
                  <a:schemeClr val="tx1">
                    <a:lumMod val="95000"/>
                    <a:lumOff val="5000"/>
                  </a:schemeClr>
                </a:solidFill>
              </a:rPr>
              <a:t>年</a:t>
            </a:r>
            <a:r>
              <a:rPr lang="zh-TW" altLang="en-US" sz="1800" b="0" dirty="0">
                <a:solidFill>
                  <a:schemeClr val="tx1">
                    <a:lumMod val="95000"/>
                    <a:lumOff val="5000"/>
                  </a:schemeClr>
                </a:solidFill>
              </a:rPr>
              <a:t>　厚生労働省「人口動態統計」</a:t>
            </a:r>
          </a:p>
        </p:txBody>
      </p:sp>
      <p:pic>
        <p:nvPicPr>
          <p:cNvPr id="2" name="図 1"/>
          <p:cNvPicPr>
            <a:picLocks/>
          </p:cNvPicPr>
          <p:nvPr/>
        </p:nvPicPr>
        <p:blipFill>
          <a:blip r:embed="rId3"/>
          <a:stretch>
            <a:fillRect/>
          </a:stretch>
        </p:blipFill>
        <p:spPr>
          <a:xfrm>
            <a:off x="457199" y="1451065"/>
            <a:ext cx="8280000" cy="4608000"/>
          </a:xfrm>
          <a:prstGeom prst="rect">
            <a:avLst/>
          </a:prstGeom>
        </p:spPr>
      </p:pic>
    </p:spTree>
    <p:extLst>
      <p:ext uri="{BB962C8B-B14F-4D97-AF65-F5344CB8AC3E}">
        <p14:creationId xmlns:p14="http://schemas.microsoft.com/office/powerpoint/2010/main" val="109534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231776"/>
            <a:ext cx="8229600" cy="1143000"/>
          </a:xfrm>
        </p:spPr>
        <p:txBody>
          <a:bodyPr/>
          <a:lstStyle/>
          <a:p>
            <a:pPr algn="ctr"/>
            <a:r>
              <a:rPr lang="ja-JP" altLang="en-US" sz="4000" dirty="0">
                <a:ea typeface="HGP創英角ﾎﾟｯﾌﾟ体" panose="040B0A00000000000000" pitchFamily="50" charset="-128"/>
              </a:rPr>
              <a:t>全国の自殺原因・</a:t>
            </a:r>
            <a:r>
              <a:rPr lang="ja-JP" altLang="en-US" sz="4000" dirty="0" smtClean="0">
                <a:ea typeface="HGP創英角ﾎﾟｯﾌﾟ体" panose="040B0A00000000000000" pitchFamily="50" charset="-128"/>
              </a:rPr>
              <a:t>動機</a:t>
            </a:r>
            <a:endParaRPr kumimoji="1" lang="ja-JP" altLang="en-US" dirty="0"/>
          </a:p>
        </p:txBody>
      </p:sp>
      <p:sp>
        <p:nvSpPr>
          <p:cNvPr id="6" name="正方形/長方形 5"/>
          <p:cNvSpPr/>
          <p:nvPr/>
        </p:nvSpPr>
        <p:spPr>
          <a:xfrm>
            <a:off x="7337528" y="1364404"/>
            <a:ext cx="1349272" cy="338554"/>
          </a:xfrm>
          <a:prstGeom prst="rect">
            <a:avLst/>
          </a:prstGeom>
        </p:spPr>
        <p:txBody>
          <a:bodyPr wrap="square">
            <a:spAutoFit/>
          </a:bodyPr>
          <a:lstStyle/>
          <a:p>
            <a:r>
              <a:rPr lang="en-US" altLang="ja-JP" sz="1600" dirty="0" smtClean="0">
                <a:latin typeface="HG丸ｺﾞｼｯｸM-PRO" panose="020F0600000000000000" pitchFamily="50" charset="-128"/>
                <a:ea typeface="HG丸ｺﾞｼｯｸM-PRO" panose="020F0600000000000000" pitchFamily="50" charset="-128"/>
              </a:rPr>
              <a:t>N=21,881</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8" name="Rectangle 6"/>
          <p:cNvSpPr>
            <a:spLocks noChangeArrowheads="1"/>
          </p:cNvSpPr>
          <p:nvPr/>
        </p:nvSpPr>
        <p:spPr bwMode="auto">
          <a:xfrm>
            <a:off x="2446389" y="6093296"/>
            <a:ext cx="627419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ja-JP" altLang="en-US" sz="1800" b="0" dirty="0">
                <a:solidFill>
                  <a:schemeClr val="tx1">
                    <a:lumMod val="95000"/>
                    <a:lumOff val="5000"/>
                  </a:schemeClr>
                </a:solidFill>
              </a:rPr>
              <a:t>：</a:t>
            </a:r>
            <a:r>
              <a:rPr lang="ja-JP" altLang="en-US" sz="1800" b="0" dirty="0" smtClean="0">
                <a:solidFill>
                  <a:schemeClr val="tx1">
                    <a:lumMod val="95000"/>
                    <a:lumOff val="5000"/>
                  </a:schemeClr>
                </a:solidFill>
              </a:rPr>
              <a:t>令和</a:t>
            </a:r>
            <a:r>
              <a:rPr lang="en-US" altLang="ja-JP" sz="1800" b="0" dirty="0">
                <a:solidFill>
                  <a:schemeClr val="tx1">
                    <a:lumMod val="95000"/>
                    <a:lumOff val="5000"/>
                  </a:schemeClr>
                </a:solidFill>
              </a:rPr>
              <a:t>4</a:t>
            </a:r>
            <a:r>
              <a:rPr lang="ja-JP" altLang="en-US" sz="1800" b="0" dirty="0" smtClean="0">
                <a:solidFill>
                  <a:schemeClr val="tx1">
                    <a:lumMod val="95000"/>
                    <a:lumOff val="5000"/>
                  </a:schemeClr>
                </a:solidFill>
              </a:rPr>
              <a:t>年</a:t>
            </a:r>
            <a:r>
              <a:rPr lang="ja-JP" altLang="en-US" sz="1800" b="0" dirty="0">
                <a:solidFill>
                  <a:schemeClr val="tx1">
                    <a:lumMod val="95000"/>
                    <a:lumOff val="5000"/>
                  </a:schemeClr>
                </a:solidFill>
              </a:rPr>
              <a:t>　地域における自殺の基礎資料（発見</a:t>
            </a:r>
            <a:r>
              <a:rPr lang="ja-JP" altLang="en-US" sz="1800" b="0" dirty="0" smtClean="0">
                <a:solidFill>
                  <a:schemeClr val="tx1">
                    <a:lumMod val="95000"/>
                    <a:lumOff val="5000"/>
                  </a:schemeClr>
                </a:solidFill>
              </a:rPr>
              <a:t>日・発見地）</a:t>
            </a:r>
            <a:endParaRPr lang="ja-JP" altLang="en-US" sz="1800" b="0" dirty="0">
              <a:solidFill>
                <a:schemeClr val="tx1">
                  <a:lumMod val="95000"/>
                  <a:lumOff val="5000"/>
                </a:schemeClr>
              </a:solidFill>
            </a:endParaRPr>
          </a:p>
        </p:txBody>
      </p:sp>
      <p:pic>
        <p:nvPicPr>
          <p:cNvPr id="2" name="図 1"/>
          <p:cNvPicPr>
            <a:picLocks/>
          </p:cNvPicPr>
          <p:nvPr/>
        </p:nvPicPr>
        <p:blipFill>
          <a:blip r:embed="rId2"/>
          <a:stretch>
            <a:fillRect/>
          </a:stretch>
        </p:blipFill>
        <p:spPr>
          <a:xfrm>
            <a:off x="458968" y="1692586"/>
            <a:ext cx="8280000" cy="4536887"/>
          </a:xfrm>
          <a:prstGeom prst="rect">
            <a:avLst/>
          </a:prstGeom>
        </p:spPr>
      </p:pic>
    </p:spTree>
    <p:extLst>
      <p:ext uri="{BB962C8B-B14F-4D97-AF65-F5344CB8AC3E}">
        <p14:creationId xmlns:p14="http://schemas.microsoft.com/office/powerpoint/2010/main" val="2580861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28625" y="285750"/>
            <a:ext cx="8229600" cy="1071563"/>
          </a:xfrm>
        </p:spPr>
        <p:txBody>
          <a:bodyPr/>
          <a:lstStyle/>
          <a:p>
            <a:pPr algn="ctr" eaLnBrk="1" hangingPunct="1"/>
            <a:r>
              <a:rPr lang="ja-JP" altLang="en-US" sz="4400" dirty="0" smtClean="0">
                <a:latin typeface="HGS創英角ﾎﾟｯﾌﾟ体" panose="040B0A00000000000000" pitchFamily="50" charset="-128"/>
                <a:ea typeface="HGS創英角ﾎﾟｯﾌﾟ体" panose="040B0A00000000000000" pitchFamily="50" charset="-128"/>
              </a:rPr>
              <a:t>日本の自殺　まとめ</a:t>
            </a:r>
          </a:p>
        </p:txBody>
      </p:sp>
      <p:sp>
        <p:nvSpPr>
          <p:cNvPr id="5123" name="Rectangle 3"/>
          <p:cNvSpPr>
            <a:spLocks noGrp="1" noChangeArrowheads="1"/>
          </p:cNvSpPr>
          <p:nvPr>
            <p:ph idx="1"/>
          </p:nvPr>
        </p:nvSpPr>
        <p:spPr>
          <a:xfrm>
            <a:off x="539552" y="1412776"/>
            <a:ext cx="8280920" cy="4656138"/>
          </a:xfrm>
        </p:spPr>
        <p:txBody>
          <a:bodyPr/>
          <a:lstStyle/>
          <a:p>
            <a:pPr eaLnBrk="1" hangingPunct="1">
              <a:lnSpc>
                <a:spcPct val="90000"/>
              </a:lnSpc>
              <a:buClr>
                <a:srgbClr val="00B050"/>
              </a:buClr>
              <a:defRPr/>
            </a:pPr>
            <a:r>
              <a:rPr lang="ja-JP" altLang="en-US" sz="2800" b="1" dirty="0" smtClean="0">
                <a:latin typeface="HG丸ｺﾞｼｯｸM-PRO" pitchFamily="50" charset="-128"/>
                <a:ea typeface="HG丸ｺﾞｼｯｸM-PRO" pitchFamily="50" charset="-128"/>
              </a:rPr>
              <a:t>１９９８年（平成１０年）から急増、</a:t>
            </a:r>
            <a:r>
              <a:rPr lang="en-US" altLang="ja-JP" sz="2800" b="1" dirty="0" smtClean="0">
                <a:latin typeface="HG丸ｺﾞｼｯｸM-PRO" pitchFamily="50" charset="-128"/>
                <a:ea typeface="HG丸ｺﾞｼｯｸM-PRO" pitchFamily="50" charset="-128"/>
              </a:rPr>
              <a:t>3</a:t>
            </a:r>
            <a:r>
              <a:rPr lang="ja-JP" altLang="en-US" sz="2800" b="1" dirty="0" smtClean="0">
                <a:latin typeface="HG丸ｺﾞｼｯｸM-PRO" pitchFamily="50" charset="-128"/>
                <a:ea typeface="HG丸ｺﾞｼｯｸM-PRO" pitchFamily="50" charset="-128"/>
              </a:rPr>
              <a:t>万人超</a:t>
            </a:r>
          </a:p>
          <a:p>
            <a:pPr marL="0" indent="0" eaLnBrk="1" hangingPunct="1">
              <a:lnSpc>
                <a:spcPct val="90000"/>
              </a:lnSpc>
              <a:buFont typeface="Wingdings" panose="05000000000000000000" pitchFamily="2" charset="2"/>
              <a:buNone/>
              <a:defRPr/>
            </a:pPr>
            <a:r>
              <a:rPr lang="ja-JP" altLang="en-US" sz="1200" b="1" dirty="0">
                <a:latin typeface="HG丸ｺﾞｼｯｸM-PRO" pitchFamily="50" charset="-128"/>
                <a:ea typeface="HG丸ｺﾞｼｯｸM-PRO" pitchFamily="50" charset="-128"/>
              </a:rPr>
              <a:t>　</a:t>
            </a:r>
            <a:r>
              <a:rPr lang="ja-JP" altLang="en-US" sz="1200" b="1" dirty="0" smtClean="0">
                <a:latin typeface="HG丸ｺﾞｼｯｸM-PRO" pitchFamily="50" charset="-128"/>
                <a:ea typeface="HG丸ｺﾞｼｯｸM-PRO" pitchFamily="50" charset="-128"/>
              </a:rPr>
              <a:t>　</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中高年世代・男性</a:t>
            </a:r>
            <a:r>
              <a:rPr lang="ja-JP" altLang="en-US" sz="2800" b="1" dirty="0" smtClean="0">
                <a:latin typeface="HG丸ｺﾞｼｯｸM-PRO" pitchFamily="50" charset="-128"/>
                <a:ea typeface="HG丸ｺﾞｼｯｸM-PRO" pitchFamily="50" charset="-128"/>
              </a:rPr>
              <a:t>の自殺の増加</a:t>
            </a:r>
          </a:p>
          <a:p>
            <a:pPr marL="1074738" indent="-261938" eaLnBrk="1" hangingPunct="1">
              <a:lnSpc>
                <a:spcPct val="90000"/>
              </a:lnSpc>
              <a:buFontTx/>
              <a:buNone/>
              <a:defRPr/>
            </a:pPr>
            <a:r>
              <a:rPr lang="en-US" altLang="ja-JP" sz="2000" dirty="0" smtClean="0">
                <a:latin typeface="Times New Roman" pitchFamily="18" charset="0"/>
                <a:ea typeface="ＤＨＰ平成明朝体W3" pitchFamily="2" charset="-128"/>
                <a:cs typeface="Times New Roman" pitchFamily="18" charset="0"/>
              </a:rPr>
              <a:t>※</a:t>
            </a:r>
            <a:r>
              <a:rPr lang="ja-JP" altLang="en-US" sz="2000" dirty="0" smtClean="0">
                <a:latin typeface="Times New Roman" pitchFamily="18" charset="0"/>
                <a:ea typeface="ＤＨＰ平成明朝体W3" pitchFamily="2" charset="-128"/>
                <a:cs typeface="Times New Roman" pitchFamily="18" charset="0"/>
              </a:rPr>
              <a:t>内閣府では、～</a:t>
            </a:r>
            <a:r>
              <a:rPr lang="en-US" altLang="ja-JP" sz="2000" dirty="0" smtClean="0">
                <a:latin typeface="Times New Roman" pitchFamily="18" charset="0"/>
                <a:ea typeface="ＤＨＰ平成明朝体W3" pitchFamily="2" charset="-128"/>
                <a:cs typeface="Times New Roman" pitchFamily="18" charset="0"/>
              </a:rPr>
              <a:t>29</a:t>
            </a:r>
            <a:r>
              <a:rPr lang="ja-JP" altLang="en-US" sz="2000" dirty="0" smtClean="0">
                <a:latin typeface="Times New Roman" pitchFamily="18" charset="0"/>
                <a:ea typeface="ＤＨＰ平成明朝体W3" pitchFamily="2" charset="-128"/>
                <a:cs typeface="Times New Roman" pitchFamily="18" charset="0"/>
              </a:rPr>
              <a:t>歳を青少年、</a:t>
            </a:r>
            <a:r>
              <a:rPr lang="en-US" altLang="ja-JP" sz="2000" dirty="0" smtClean="0">
                <a:latin typeface="Times New Roman" pitchFamily="18" charset="0"/>
                <a:ea typeface="ＤＨＰ平成明朝体W3" pitchFamily="2" charset="-128"/>
                <a:cs typeface="Times New Roman" pitchFamily="18" charset="0"/>
              </a:rPr>
              <a:t>30</a:t>
            </a:r>
            <a:r>
              <a:rPr lang="ja-JP" altLang="en-US" sz="2000" dirty="0" smtClean="0">
                <a:latin typeface="Times New Roman" pitchFamily="18" charset="0"/>
                <a:ea typeface="ＤＨＰ平成明朝体W3" pitchFamily="2" charset="-128"/>
                <a:cs typeface="Times New Roman" pitchFamily="18" charset="0"/>
              </a:rPr>
              <a:t>歳～</a:t>
            </a:r>
            <a:r>
              <a:rPr lang="en-US" altLang="ja-JP" sz="2000" dirty="0" smtClean="0">
                <a:latin typeface="Times New Roman" pitchFamily="18" charset="0"/>
                <a:ea typeface="ＤＨＰ平成明朝体W3" pitchFamily="2" charset="-128"/>
                <a:cs typeface="Times New Roman" pitchFamily="18" charset="0"/>
              </a:rPr>
              <a:t>64</a:t>
            </a:r>
            <a:r>
              <a:rPr lang="ja-JP" altLang="en-US" sz="2000" dirty="0" smtClean="0">
                <a:latin typeface="Times New Roman" pitchFamily="18" charset="0"/>
                <a:ea typeface="ＤＨＰ平成明朝体W3" pitchFamily="2" charset="-128"/>
                <a:cs typeface="Times New Roman" pitchFamily="18" charset="0"/>
              </a:rPr>
              <a:t>歳までを中高年、</a:t>
            </a:r>
            <a:r>
              <a:rPr lang="en-US" altLang="ja-JP" sz="2000" dirty="0" smtClean="0">
                <a:latin typeface="Times New Roman" pitchFamily="18" charset="0"/>
                <a:ea typeface="ＤＨＰ平成明朝体W3" pitchFamily="2" charset="-128"/>
                <a:cs typeface="Times New Roman" pitchFamily="18" charset="0"/>
              </a:rPr>
              <a:t>65</a:t>
            </a:r>
            <a:r>
              <a:rPr lang="ja-JP" altLang="en-US" sz="2000" dirty="0" smtClean="0">
                <a:latin typeface="Times New Roman" pitchFamily="18" charset="0"/>
                <a:ea typeface="ＤＨＰ平成明朝体W3" pitchFamily="2" charset="-128"/>
                <a:cs typeface="Times New Roman" pitchFamily="18" charset="0"/>
              </a:rPr>
              <a:t>歳以上を高齢者と定義</a:t>
            </a:r>
          </a:p>
          <a:p>
            <a:pPr eaLnBrk="1" hangingPunct="1">
              <a:lnSpc>
                <a:spcPct val="90000"/>
              </a:lnSpc>
              <a:buClr>
                <a:srgbClr val="00B050"/>
              </a:buClr>
              <a:defRPr/>
            </a:pPr>
            <a:r>
              <a:rPr lang="ja-JP" altLang="en-US" sz="2800" b="1" dirty="0">
                <a:latin typeface="HG丸ｺﾞｼｯｸM-PRO" pitchFamily="50" charset="-128"/>
                <a:ea typeface="HG丸ｺﾞｼｯｸM-PRO" pitchFamily="50" charset="-128"/>
              </a:rPr>
              <a:t>２０１０年（平成 </a:t>
            </a:r>
            <a:r>
              <a:rPr lang="en-US" altLang="ja-JP" sz="2800" b="1" dirty="0">
                <a:latin typeface="HG丸ｺﾞｼｯｸM-PRO" pitchFamily="50" charset="-128"/>
                <a:ea typeface="HG丸ｺﾞｼｯｸM-PRO" pitchFamily="50" charset="-128"/>
              </a:rPr>
              <a:t>2 2</a:t>
            </a:r>
            <a:r>
              <a:rPr lang="ja-JP" altLang="en-US" sz="2800" b="1" dirty="0">
                <a:latin typeface="HG丸ｺﾞｼｯｸM-PRO" pitchFamily="50" charset="-128"/>
                <a:ea typeface="HG丸ｺﾞｼｯｸM-PRO" pitchFamily="50" charset="-128"/>
              </a:rPr>
              <a:t>年）から</a:t>
            </a:r>
            <a:r>
              <a:rPr lang="ja-JP" altLang="en-US" sz="2800" b="1" dirty="0">
                <a:solidFill>
                  <a:srgbClr val="FF0000"/>
                </a:solidFill>
                <a:latin typeface="HG丸ｺﾞｼｯｸM-PRO" pitchFamily="50" charset="-128"/>
                <a:ea typeface="HG丸ｺﾞｼｯｸM-PRO" pitchFamily="50" charset="-128"/>
              </a:rPr>
              <a:t>減少</a:t>
            </a:r>
            <a:r>
              <a:rPr lang="ja-JP" altLang="en-US" sz="2800" b="1" dirty="0" smtClean="0">
                <a:solidFill>
                  <a:srgbClr val="FF0000"/>
                </a:solidFill>
                <a:latin typeface="HG丸ｺﾞｼｯｸM-PRO" pitchFamily="50" charset="-128"/>
                <a:ea typeface="HG丸ｺﾞｼｯｸM-PRO" pitchFamily="50" charset="-128"/>
              </a:rPr>
              <a:t>傾向</a:t>
            </a:r>
            <a:r>
              <a:rPr lang="ja-JP" altLang="en-US" sz="2800" b="1" dirty="0" smtClean="0">
                <a:latin typeface="HG丸ｺﾞｼｯｸM-PRO" pitchFamily="50" charset="-128"/>
                <a:ea typeface="HG丸ｺﾞｼｯｸM-PRO" pitchFamily="50" charset="-128"/>
              </a:rPr>
              <a:t>、特に</a:t>
            </a:r>
            <a:r>
              <a:rPr lang="ja-JP" altLang="en-US" sz="2800" b="1" dirty="0" smtClean="0">
                <a:solidFill>
                  <a:srgbClr val="FF0000"/>
                </a:solidFill>
                <a:latin typeface="HG丸ｺﾞｼｯｸM-PRO" pitchFamily="50" charset="-128"/>
                <a:ea typeface="HG丸ｺﾞｼｯｸM-PRO" pitchFamily="50" charset="-128"/>
              </a:rPr>
              <a:t>中高年世代・男性</a:t>
            </a:r>
            <a:r>
              <a:rPr lang="ja-JP" altLang="en-US" sz="2800" b="1" dirty="0" smtClean="0">
                <a:latin typeface="HG丸ｺﾞｼｯｸM-PRO" pitchFamily="50" charset="-128"/>
                <a:ea typeface="HG丸ｺﾞｼｯｸM-PRO" pitchFamily="50" charset="-128"/>
              </a:rPr>
              <a:t>が減少</a:t>
            </a:r>
            <a:endParaRPr lang="ja-JP" altLang="en-US" sz="2800" b="1" dirty="0">
              <a:latin typeface="HG丸ｺﾞｼｯｸM-PRO" pitchFamily="50" charset="-128"/>
              <a:ea typeface="HG丸ｺﾞｼｯｸM-PRO" pitchFamily="50" charset="-128"/>
            </a:endParaRPr>
          </a:p>
          <a:p>
            <a:pPr marL="0" indent="0" eaLnBrk="1" hangingPunct="1">
              <a:lnSpc>
                <a:spcPct val="90000"/>
              </a:lnSpc>
              <a:buFont typeface="Wingdings" panose="05000000000000000000" pitchFamily="2" charset="2"/>
              <a:buNone/>
              <a:defRPr/>
            </a:pPr>
            <a:r>
              <a:rPr lang="ja-JP" altLang="en-US" sz="2800" dirty="0" smtClean="0"/>
              <a:t>　</a:t>
            </a:r>
            <a:endParaRPr lang="ja-JP" altLang="en-US" sz="2800" b="1" dirty="0" smtClean="0">
              <a:latin typeface="ＤＦ平成明朝体W3" panose="02020309000000000000" pitchFamily="17" charset="-128"/>
              <a:ea typeface="ＤＦ平成明朝体W3" panose="02020309000000000000" pitchFamily="17" charset="-128"/>
            </a:endParaRPr>
          </a:p>
          <a:p>
            <a:pPr eaLnBrk="1" hangingPunct="1">
              <a:lnSpc>
                <a:spcPct val="90000"/>
              </a:lnSpc>
              <a:buClr>
                <a:srgbClr val="00B050"/>
              </a:buClr>
              <a:defRPr/>
            </a:pPr>
            <a:r>
              <a:rPr lang="ja-JP" altLang="en-US" sz="2800" b="1" dirty="0" smtClean="0">
                <a:latin typeface="HG丸ｺﾞｼｯｸM-PRO" pitchFamily="50" charset="-128"/>
                <a:ea typeface="HG丸ｺﾞｼｯｸM-PRO" pitchFamily="50" charset="-128"/>
              </a:rPr>
              <a:t>年間約</a:t>
            </a:r>
            <a:r>
              <a:rPr lang="en-US" altLang="ja-JP" sz="2800" b="1" dirty="0" smtClean="0">
                <a:latin typeface="HG丸ｺﾞｼｯｸM-PRO" pitchFamily="50" charset="-128"/>
                <a:ea typeface="HG丸ｺﾞｼｯｸM-PRO" pitchFamily="50" charset="-128"/>
              </a:rPr>
              <a:t>2</a:t>
            </a:r>
            <a:r>
              <a:rPr lang="ja-JP" altLang="en-US" sz="2800" b="1" dirty="0" smtClean="0">
                <a:latin typeface="HG丸ｺﾞｼｯｸM-PRO" pitchFamily="50" charset="-128"/>
                <a:ea typeface="HG丸ｺﾞｼｯｸM-PRO" pitchFamily="50" charset="-128"/>
              </a:rPr>
              <a:t>万人</a:t>
            </a:r>
          </a:p>
          <a:p>
            <a:pPr marL="812800" indent="0" eaLnBrk="1" hangingPunct="1">
              <a:lnSpc>
                <a:spcPct val="90000"/>
              </a:lnSpc>
              <a:buFont typeface="Wingdings" panose="05000000000000000000" pitchFamily="2" charset="2"/>
              <a:buNone/>
              <a:defRPr/>
            </a:pPr>
            <a:r>
              <a:rPr lang="ja-JP" altLang="en-US" sz="2000" dirty="0" smtClean="0">
                <a:ea typeface="ＤＨＰ平成明朝体W3" pitchFamily="2" charset="-128"/>
              </a:rPr>
              <a:t>→１日あたり</a:t>
            </a:r>
            <a:r>
              <a:rPr lang="ja-JP" altLang="en-US" sz="2000" dirty="0" smtClean="0">
                <a:ea typeface="ＤＨＰ平成明朝体W3" pitchFamily="2" charset="-128"/>
              </a:rPr>
              <a:t>約</a:t>
            </a:r>
            <a:r>
              <a:rPr lang="en-US" altLang="ja-JP" sz="2000" dirty="0" smtClean="0">
                <a:ea typeface="ＤＨＰ平成明朝体W3" pitchFamily="2" charset="-128"/>
              </a:rPr>
              <a:t>60</a:t>
            </a:r>
            <a:r>
              <a:rPr lang="ja-JP" altLang="en-US" sz="2000" dirty="0" smtClean="0">
                <a:ea typeface="ＤＨＰ平成明朝体W3" pitchFamily="2" charset="-128"/>
              </a:rPr>
              <a:t>人</a:t>
            </a:r>
            <a:r>
              <a:rPr lang="ja-JP" altLang="en-US" sz="2000" dirty="0" smtClean="0">
                <a:ea typeface="ＤＨＰ平成明朝体W3" pitchFamily="2" charset="-128"/>
              </a:rPr>
              <a:t>の自殺者</a:t>
            </a:r>
          </a:p>
          <a:p>
            <a:pPr eaLnBrk="1" hangingPunct="1">
              <a:lnSpc>
                <a:spcPct val="90000"/>
              </a:lnSpc>
              <a:defRPr/>
            </a:pPr>
            <a:endParaRPr lang="ja-JP" altLang="en-US" sz="1200" dirty="0" smtClean="0"/>
          </a:p>
          <a:p>
            <a:pPr eaLnBrk="1" hangingPunct="1">
              <a:lnSpc>
                <a:spcPct val="90000"/>
              </a:lnSpc>
              <a:buClr>
                <a:srgbClr val="00B050"/>
              </a:buClr>
              <a:defRPr/>
            </a:pPr>
            <a:r>
              <a:rPr lang="ja-JP" altLang="en-US" sz="2800" b="1" dirty="0" smtClean="0">
                <a:latin typeface="HG丸ｺﾞｼｯｸM-PRO" pitchFamily="50" charset="-128"/>
                <a:ea typeface="HG丸ｺﾞｼｯｸM-PRO" pitchFamily="50" charset="-128"/>
              </a:rPr>
              <a:t>男性：女性 ＝ </a:t>
            </a:r>
            <a:r>
              <a:rPr lang="en-US" altLang="ja-JP" sz="2800" b="1" dirty="0" smtClean="0">
                <a:latin typeface="HG丸ｺﾞｼｯｸM-PRO" pitchFamily="50" charset="-128"/>
                <a:ea typeface="HG丸ｺﾞｼｯｸM-PRO" pitchFamily="50" charset="-128"/>
              </a:rPr>
              <a:t>6.5</a:t>
            </a:r>
            <a:r>
              <a:rPr lang="ja-JP" altLang="en-US" sz="2800" b="1" dirty="0" smtClean="0">
                <a:latin typeface="HG丸ｺﾞｼｯｸM-PRO" pitchFamily="50" charset="-128"/>
                <a:ea typeface="HG丸ｺﾞｼｯｸM-PRO" pitchFamily="50" charset="-128"/>
              </a:rPr>
              <a:t>：</a:t>
            </a:r>
            <a:r>
              <a:rPr lang="en-US" altLang="ja-JP" sz="2800" b="1" dirty="0" smtClean="0">
                <a:latin typeface="HG丸ｺﾞｼｯｸM-PRO" pitchFamily="50" charset="-128"/>
                <a:ea typeface="HG丸ｺﾞｼｯｸM-PRO" pitchFamily="50" charset="-128"/>
              </a:rPr>
              <a:t>3.5</a:t>
            </a:r>
            <a:endParaRPr lang="ja-JP" altLang="en-US" sz="2800" b="1" dirty="0" smtClean="0">
              <a:latin typeface="HG丸ｺﾞｼｯｸM-PRO" pitchFamily="50" charset="-128"/>
              <a:ea typeface="HG丸ｺﾞｼｯｸM-PRO" pitchFamily="50" charset="-128"/>
            </a:endParaRPr>
          </a:p>
          <a:p>
            <a:pPr eaLnBrk="1" hangingPunct="1">
              <a:lnSpc>
                <a:spcPct val="90000"/>
              </a:lnSpc>
              <a:buFont typeface="Wingdings" panose="05000000000000000000" pitchFamily="2" charset="2"/>
              <a:buNone/>
              <a:defRPr/>
            </a:pPr>
            <a:endParaRPr lang="ja-JP" altLang="en-US" dirty="0" smtClean="0"/>
          </a:p>
          <a:p>
            <a:pPr eaLnBrk="1" hangingPunct="1">
              <a:lnSpc>
                <a:spcPct val="90000"/>
              </a:lnSpc>
              <a:buFont typeface="Wingdings" panose="05000000000000000000" pitchFamily="2" charset="2"/>
              <a:buNone/>
              <a:defRPr/>
            </a:pPr>
            <a:endParaRPr lang="ja-JP" altLang="en-US" dirty="0" smtClean="0"/>
          </a:p>
          <a:p>
            <a:pPr eaLnBrk="1" hangingPunct="1">
              <a:lnSpc>
                <a:spcPct val="90000"/>
              </a:lnSpc>
              <a:defRPr/>
            </a:pPr>
            <a:endParaRPr lang="en-US" altLang="ja-JP" dirty="0" smtClean="0"/>
          </a:p>
        </p:txBody>
      </p:sp>
      <p:sp>
        <p:nvSpPr>
          <p:cNvPr id="5" name="角丸四角形 4"/>
          <p:cNvSpPr/>
          <p:nvPr/>
        </p:nvSpPr>
        <p:spPr bwMode="auto">
          <a:xfrm>
            <a:off x="5321300" y="3645024"/>
            <a:ext cx="3357563" cy="2428875"/>
          </a:xfrm>
          <a:prstGeom prst="roundRect">
            <a:avLst/>
          </a:prstGeom>
          <a:solidFill>
            <a:srgbClr val="FFFFFF"/>
          </a:solidFill>
          <a:ln w="9525">
            <a:solidFill>
              <a:srgbClr val="000000"/>
            </a:solidFill>
            <a:miter lim="800000"/>
            <a:headEnd/>
            <a:tailEnd/>
          </a:ln>
        </p:spPr>
        <p:txBody>
          <a:bodyPr anchor="ctr"/>
          <a:lstStyle/>
          <a:p>
            <a:pPr marL="342900" indent="-342900" algn="ctr" eaLnBrk="1" hangingPunct="1">
              <a:spcBef>
                <a:spcPct val="20000"/>
              </a:spcBef>
              <a:buClr>
                <a:schemeClr val="accent1"/>
              </a:buClr>
              <a:buFont typeface="Wingdings" pitchFamily="2" charset="2"/>
              <a:buNone/>
              <a:defRPr/>
            </a:pPr>
            <a:r>
              <a:rPr lang="ja-JP" altLang="en-US" dirty="0">
                <a:latin typeface="HG丸ｺﾞｼｯｸM-PRO" pitchFamily="50" charset="-128"/>
                <a:ea typeface="HG丸ｺﾞｼｯｸM-PRO" pitchFamily="50" charset="-128"/>
              </a:rPr>
              <a:t>   男性</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14,746</a:t>
            </a:r>
            <a:r>
              <a:rPr lang="ja-JP" altLang="en-US" dirty="0" smtClean="0">
                <a:latin typeface="HG丸ｺﾞｼｯｸM-PRO" pitchFamily="50" charset="-128"/>
                <a:ea typeface="HG丸ｺﾞｼｯｸM-PRO" pitchFamily="50" charset="-128"/>
              </a:rPr>
              <a:t>人</a:t>
            </a:r>
            <a:r>
              <a:rPr lang="ja-JP" altLang="en-US" dirty="0">
                <a:latin typeface="HG丸ｺﾞｼｯｸM-PRO" pitchFamily="50" charset="-128"/>
                <a:ea typeface="HG丸ｺﾞｼｯｸM-PRO" pitchFamily="50" charset="-128"/>
              </a:rPr>
              <a:t>　</a:t>
            </a:r>
            <a:endParaRPr lang="en-US" altLang="ja-JP" dirty="0">
              <a:latin typeface="HG丸ｺﾞｼｯｸM-PRO" pitchFamily="50" charset="-128"/>
              <a:ea typeface="HG丸ｺﾞｼｯｸM-PRO" pitchFamily="50" charset="-128"/>
            </a:endParaRPr>
          </a:p>
          <a:p>
            <a:pPr marL="342900" indent="-342900" algn="ctr" eaLnBrk="1" hangingPunct="1">
              <a:spcBef>
                <a:spcPct val="20000"/>
              </a:spcBef>
              <a:buClr>
                <a:schemeClr val="accent1"/>
              </a:buClr>
              <a:buFont typeface="Wingdings" pitchFamily="2" charset="2"/>
              <a:buNone/>
              <a:defRPr/>
            </a:pPr>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女性：  </a:t>
            </a:r>
            <a:r>
              <a:rPr lang="en-US" altLang="ja-JP" dirty="0" smtClean="0">
                <a:latin typeface="HG丸ｺﾞｼｯｸM-PRO" pitchFamily="50" charset="-128"/>
                <a:ea typeface="HG丸ｺﾞｼｯｸM-PRO" pitchFamily="50" charset="-128"/>
              </a:rPr>
              <a:t>7,135</a:t>
            </a:r>
            <a:r>
              <a:rPr lang="ja-JP" altLang="en-US" dirty="0" smtClean="0">
                <a:latin typeface="HG丸ｺﾞｼｯｸM-PRO" pitchFamily="50" charset="-128"/>
                <a:ea typeface="HG丸ｺﾞｼｯｸM-PRO" pitchFamily="50" charset="-128"/>
              </a:rPr>
              <a:t>人</a:t>
            </a:r>
            <a:endParaRPr lang="ja-JP" altLang="en-US" dirty="0">
              <a:latin typeface="HG丸ｺﾞｼｯｸM-PRO" pitchFamily="50" charset="-128"/>
              <a:ea typeface="HG丸ｺﾞｼｯｸM-PRO" pitchFamily="50" charset="-128"/>
            </a:endParaRPr>
          </a:p>
          <a:p>
            <a:pPr marL="342900" indent="-342900" algn="ctr" eaLnBrk="1" hangingPunct="1">
              <a:spcBef>
                <a:spcPct val="20000"/>
              </a:spcBef>
              <a:buClr>
                <a:schemeClr val="accent1"/>
              </a:buClr>
              <a:buFont typeface="Wingdings" pitchFamily="2" charset="2"/>
              <a:buNone/>
              <a:defRPr/>
            </a:pPr>
            <a:r>
              <a:rPr lang="ja-JP" altLang="en-US" dirty="0">
                <a:latin typeface="HG丸ｺﾞｼｯｸM-PRO" pitchFamily="50" charset="-128"/>
                <a:ea typeface="HG丸ｺﾞｼｯｸM-PRO" pitchFamily="50" charset="-128"/>
              </a:rPr>
              <a:t>   総計</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21,881</a:t>
            </a:r>
            <a:r>
              <a:rPr lang="ja-JP" altLang="en-US" dirty="0" smtClean="0">
                <a:latin typeface="HG丸ｺﾞｼｯｸM-PRO" pitchFamily="50" charset="-128"/>
                <a:ea typeface="HG丸ｺﾞｼｯｸM-PRO" pitchFamily="50" charset="-128"/>
              </a:rPr>
              <a:t>人</a:t>
            </a:r>
            <a:endParaRPr lang="ja-JP" altLang="en-US" dirty="0">
              <a:latin typeface="HG丸ｺﾞｼｯｸM-PRO" pitchFamily="50" charset="-128"/>
              <a:ea typeface="HG丸ｺﾞｼｯｸM-PRO" pitchFamily="50" charset="-128"/>
            </a:endParaRPr>
          </a:p>
          <a:p>
            <a:pPr algn="r" eaLnBrk="1" hangingPunct="1">
              <a:spcBef>
                <a:spcPct val="20000"/>
              </a:spcBef>
              <a:buClr>
                <a:schemeClr val="accent1"/>
              </a:buClr>
              <a:buFont typeface="Wingdings" pitchFamily="2" charset="2"/>
              <a:buNone/>
              <a:defRPr/>
            </a:pPr>
            <a:r>
              <a:rPr lang="ja-JP" altLang="en-US" sz="2000" dirty="0">
                <a:latin typeface="HG丸ｺﾞｼｯｸM-PRO" pitchFamily="50" charset="-128"/>
                <a:ea typeface="HG丸ｺﾞｼｯｸM-PRO" pitchFamily="50" charset="-128"/>
              </a:rPr>
              <a:t>　</a:t>
            </a:r>
            <a:endParaRPr lang="en-US" altLang="ja-JP" sz="2000" dirty="0">
              <a:latin typeface="HG丸ｺﾞｼｯｸM-PRO" pitchFamily="50" charset="-128"/>
              <a:ea typeface="HG丸ｺﾞｼｯｸM-PRO" pitchFamily="50" charset="-128"/>
            </a:endParaRPr>
          </a:p>
          <a:p>
            <a:pPr algn="r" eaLnBrk="1" hangingPunct="1">
              <a:spcBef>
                <a:spcPct val="20000"/>
              </a:spcBef>
              <a:buClr>
                <a:schemeClr val="accent1"/>
              </a:buClr>
              <a:buFont typeface="Wingdings" pitchFamily="2" charset="2"/>
              <a:buNone/>
              <a:defRPr/>
            </a:pPr>
            <a:r>
              <a:rPr lang="en-US" altLang="ja-JP" sz="1600"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令和</a:t>
            </a:r>
            <a:r>
              <a:rPr lang="en-US" altLang="ja-JP" sz="1600" dirty="0">
                <a:latin typeface="HG丸ｺﾞｼｯｸM-PRO" pitchFamily="50" charset="-128"/>
                <a:ea typeface="HG丸ｺﾞｼｯｸM-PRO" pitchFamily="50" charset="-128"/>
              </a:rPr>
              <a:t>3</a:t>
            </a:r>
            <a:r>
              <a:rPr lang="ja-JP" altLang="en-US" sz="1600" dirty="0" smtClean="0">
                <a:latin typeface="HG丸ｺﾞｼｯｸM-PRO" pitchFamily="50" charset="-128"/>
                <a:ea typeface="HG丸ｺﾞｼｯｸM-PRO" pitchFamily="50" charset="-128"/>
              </a:rPr>
              <a:t>年</a:t>
            </a:r>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警察庁自殺統計</a:t>
            </a:r>
            <a:r>
              <a:rPr lang="en-US" altLang="ja-JP" sz="1600" dirty="0" smtClean="0">
                <a:latin typeface="HG丸ｺﾞｼｯｸM-PRO" pitchFamily="50" charset="-128"/>
                <a:ea typeface="HG丸ｺﾞｼｯｸM-PRO" pitchFamily="50" charset="-128"/>
              </a:rPr>
              <a:t>)</a:t>
            </a:r>
            <a:endParaRPr lang="ja-JP" altLang="en-US" sz="200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0" y="0"/>
            <a:ext cx="9144000" cy="6858000"/>
          </a:xfrm>
          <a:prstGeom prst="rect">
            <a:avLst/>
          </a:prstGeom>
          <a:gradFill rotWithShape="1">
            <a:gsLst>
              <a:gs pos="0">
                <a:schemeClr val="bg1"/>
              </a:gs>
              <a:gs pos="100000">
                <a:srgbClr val="FF99CC">
                  <a:alpha val="29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Clr>
                <a:schemeClr val="accent1"/>
              </a:buClr>
              <a:buFont typeface="Wingdings" panose="05000000000000000000" pitchFamily="2" charset="2"/>
              <a:buNone/>
            </a:pPr>
            <a:endParaRPr lang="ja-JP" altLang="ja-JP" sz="4000">
              <a:solidFill>
                <a:schemeClr val="tx2"/>
              </a:solidFill>
              <a:latin typeface="Arial" panose="020B0604020202020204" pitchFamily="34" charset="0"/>
              <a:ea typeface="HGS創英角ﾎﾟｯﾌﾟ体" panose="040B0A00000000000000" pitchFamily="50" charset="-128"/>
            </a:endParaRPr>
          </a:p>
        </p:txBody>
      </p:sp>
      <p:sp>
        <p:nvSpPr>
          <p:cNvPr id="36867" name="Rectangle 2"/>
          <p:cNvSpPr>
            <a:spLocks noGrp="1" noChangeArrowheads="1"/>
          </p:cNvSpPr>
          <p:nvPr>
            <p:ph type="title"/>
          </p:nvPr>
        </p:nvSpPr>
        <p:spPr>
          <a:xfrm>
            <a:off x="468313" y="549275"/>
            <a:ext cx="8229600" cy="935038"/>
          </a:xfrm>
        </p:spPr>
        <p:txBody>
          <a:bodyPr/>
          <a:lstStyle/>
          <a:p>
            <a:pPr eaLnBrk="1" hangingPunct="1"/>
            <a:r>
              <a:rPr lang="ja-JP" altLang="en-US" smtClean="0">
                <a:latin typeface="HGP創英角ﾎﾟｯﾌﾟ体" panose="040B0A00000000000000" pitchFamily="50" charset="-128"/>
                <a:ea typeface="HGP創英角ﾎﾟｯﾌﾟ体" panose="040B0A00000000000000" pitchFamily="50" charset="-128"/>
              </a:rPr>
              <a:t>３</a:t>
            </a:r>
            <a:r>
              <a:rPr lang="en-US" altLang="ja-JP" smtClean="0">
                <a:latin typeface="HGP創英角ﾎﾟｯﾌﾟ体" panose="040B0A00000000000000" pitchFamily="50" charset="-128"/>
                <a:ea typeface="HGP創英角ﾎﾟｯﾌﾟ体" panose="040B0A00000000000000" pitchFamily="50" charset="-128"/>
              </a:rPr>
              <a:t>.</a:t>
            </a:r>
            <a:r>
              <a:rPr lang="ja-JP" altLang="en-US" smtClean="0">
                <a:latin typeface="HGP創英角ﾎﾟｯﾌﾟ体" panose="040B0A00000000000000" pitchFamily="50" charset="-128"/>
                <a:ea typeface="HGP創英角ﾎﾟｯﾌﾟ体" panose="040B0A00000000000000" pitchFamily="50" charset="-128"/>
              </a:rPr>
              <a:t>　北海道の自殺の実態</a:t>
            </a:r>
            <a:endParaRPr lang="ja-JP" altLang="en-US" smtClean="0">
              <a:latin typeface="HGS創英角ﾎﾟｯﾌﾟ体" panose="040B0A00000000000000" pitchFamily="50" charset="-128"/>
              <a:ea typeface="HGS創英角ﾎﾟｯﾌﾟ体" panose="040B0A00000000000000" pitchFamily="50" charset="-128"/>
            </a:endParaRPr>
          </a:p>
        </p:txBody>
      </p:sp>
      <p:pic>
        <p:nvPicPr>
          <p:cNvPr id="36868" name="Picture 4" descr="パネル用"/>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127125" y="1571625"/>
            <a:ext cx="6802438" cy="48926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p:cNvPicPr>
          <p:nvPr/>
        </p:nvPicPr>
        <p:blipFill>
          <a:blip r:embed="rId2"/>
          <a:stretch>
            <a:fillRect/>
          </a:stretch>
        </p:blipFill>
        <p:spPr>
          <a:xfrm>
            <a:off x="318600" y="1629336"/>
            <a:ext cx="8506800" cy="4824000"/>
          </a:xfrm>
          <a:prstGeom prst="rect">
            <a:avLst/>
          </a:prstGeom>
        </p:spPr>
      </p:pic>
      <p:sp>
        <p:nvSpPr>
          <p:cNvPr id="2" name="タイトル 1"/>
          <p:cNvSpPr>
            <a:spLocks noGrp="1"/>
          </p:cNvSpPr>
          <p:nvPr>
            <p:ph type="title"/>
          </p:nvPr>
        </p:nvSpPr>
        <p:spPr/>
        <p:txBody>
          <a:bodyPr/>
          <a:lstStyle/>
          <a:p>
            <a:pPr algn="ctr"/>
            <a:r>
              <a:rPr lang="ja-JP" altLang="en-US" sz="4000" dirty="0">
                <a:latin typeface="HGS創英角ﾎﾟｯﾌﾟ体" panose="040B0A00000000000000" pitchFamily="50" charset="-128"/>
                <a:ea typeface="HGS創英角ﾎﾟｯﾌﾟ体" panose="040B0A00000000000000" pitchFamily="50" charset="-128"/>
              </a:rPr>
              <a:t>北海道の自殺者数の推移</a:t>
            </a:r>
            <a:endParaRPr kumimoji="1" lang="ja-JP" altLang="en-US" dirty="0"/>
          </a:p>
        </p:txBody>
      </p:sp>
      <p:sp>
        <p:nvSpPr>
          <p:cNvPr id="9" name="AutoShape 7"/>
          <p:cNvSpPr>
            <a:spLocks noChangeArrowheads="1"/>
          </p:cNvSpPr>
          <p:nvPr/>
        </p:nvSpPr>
        <p:spPr bwMode="auto">
          <a:xfrm>
            <a:off x="5004048" y="2281436"/>
            <a:ext cx="1071562" cy="571500"/>
          </a:xfrm>
          <a:prstGeom prst="wedgeRectCallout">
            <a:avLst>
              <a:gd name="adj1" fmla="val -131869"/>
              <a:gd name="adj2" fmla="val -55152"/>
            </a:avLst>
          </a:prstGeom>
          <a:solidFill>
            <a:srgbClr val="FFFFFF"/>
          </a:solidFill>
          <a:ln w="9525">
            <a:solidFill>
              <a:srgbClr val="000000"/>
            </a:solidFill>
            <a:miter lim="800000"/>
            <a:headEnd/>
            <a:tailEnd/>
          </a:ln>
        </p:spPr>
        <p:txBody>
          <a:bodyPr lIns="27432" tIns="18288" rIns="0" bIns="0" anchor="ctr" anchorCtr="1"/>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平成</a:t>
            </a:r>
            <a:r>
              <a:rPr lang="en-US" altLang="ja-JP"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15</a:t>
            </a:r>
            <a:r>
              <a:rPr lang="ja-JP" altLang="en-US"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年</a:t>
            </a:r>
          </a:p>
          <a:p>
            <a:pPr algn="ctr" eaLnBrk="1" hangingPunct="1">
              <a:spcBef>
                <a:spcPct val="0"/>
              </a:spcBef>
              <a:buClrTx/>
              <a:buFontTx/>
              <a:buNone/>
            </a:pPr>
            <a:r>
              <a:rPr lang="en-US" altLang="ja-JP"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1,745</a:t>
            </a:r>
            <a:r>
              <a:rPr lang="ja-JP" altLang="en-US"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人</a:t>
            </a:r>
          </a:p>
        </p:txBody>
      </p:sp>
      <p:sp>
        <p:nvSpPr>
          <p:cNvPr id="7" name="AutoShape 7"/>
          <p:cNvSpPr>
            <a:spLocks noChangeArrowheads="1"/>
          </p:cNvSpPr>
          <p:nvPr/>
        </p:nvSpPr>
        <p:spPr bwMode="auto">
          <a:xfrm>
            <a:off x="1547664" y="3649588"/>
            <a:ext cx="1071562" cy="571500"/>
          </a:xfrm>
          <a:prstGeom prst="wedgeRectCallout">
            <a:avLst>
              <a:gd name="adj1" fmla="val -82731"/>
              <a:gd name="adj2" fmla="val -98102"/>
            </a:avLst>
          </a:prstGeom>
          <a:solidFill>
            <a:srgbClr val="FFFFFF"/>
          </a:solidFill>
          <a:ln w="9525">
            <a:solidFill>
              <a:srgbClr val="000000"/>
            </a:solidFill>
            <a:miter lim="800000"/>
            <a:headEnd/>
            <a:tailEnd/>
          </a:ln>
        </p:spPr>
        <p:txBody>
          <a:bodyPr lIns="27432" tIns="18288" rIns="0" bIns="0" anchor="ctr" anchorCtr="1"/>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ＡＲＰ丸ゴシック体Ｍ"/>
              </a:rPr>
              <a:t>平成元年</a:t>
            </a:r>
            <a:endParaRPr lang="ja-JP" altLang="en-US"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endParaRPr>
          </a:p>
          <a:p>
            <a:pPr algn="ctr" eaLnBrk="1" hangingPunct="1">
              <a:spcBef>
                <a:spcPct val="0"/>
              </a:spcBef>
              <a:buClrTx/>
              <a:buFontTx/>
              <a:buNone/>
            </a:pPr>
            <a:r>
              <a:rPr lang="en-US" altLang="ja-JP" sz="1600" dirty="0" smtClean="0">
                <a:solidFill>
                  <a:srgbClr val="000000"/>
                </a:solidFill>
                <a:latin typeface="HG丸ｺﾞｼｯｸM-PRO" panose="020F0600000000000000" pitchFamily="50" charset="-128"/>
                <a:ea typeface="HG丸ｺﾞｼｯｸM-PRO" panose="020F0600000000000000" pitchFamily="50" charset="-128"/>
                <a:cs typeface="ＡＲＰ丸ゴシック体Ｍ"/>
              </a:rPr>
              <a:t>1,104</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cs typeface="ＡＲＰ丸ゴシック体Ｍ"/>
              </a:rPr>
              <a:t>人</a:t>
            </a:r>
            <a:endParaRPr lang="ja-JP" altLang="en-US"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endParaRPr>
          </a:p>
        </p:txBody>
      </p:sp>
      <p:sp>
        <p:nvSpPr>
          <p:cNvPr id="8" name="AutoShape 7"/>
          <p:cNvSpPr>
            <a:spLocks noChangeArrowheads="1"/>
          </p:cNvSpPr>
          <p:nvPr/>
        </p:nvSpPr>
        <p:spPr bwMode="auto">
          <a:xfrm>
            <a:off x="1552030" y="2569468"/>
            <a:ext cx="1147762" cy="571500"/>
          </a:xfrm>
          <a:prstGeom prst="wedgeRectCallout">
            <a:avLst>
              <a:gd name="adj1" fmla="val 79486"/>
              <a:gd name="adj2" fmla="val -61671"/>
            </a:avLst>
          </a:prstGeom>
          <a:solidFill>
            <a:srgbClr val="FFFFFF"/>
          </a:solidFill>
          <a:ln w="9525">
            <a:solidFill>
              <a:srgbClr val="000000"/>
            </a:solidFill>
            <a:miter lim="800000"/>
            <a:headEnd/>
            <a:tailEnd/>
          </a:ln>
        </p:spPr>
        <p:txBody>
          <a:bodyPr lIns="27432" tIns="18288" rIns="0" bIns="0" anchor="ctr" anchorCtr="1"/>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平成</a:t>
            </a:r>
            <a:r>
              <a:rPr lang="en-US" altLang="ja-JP"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10</a:t>
            </a:r>
            <a:r>
              <a:rPr lang="ja-JP" altLang="en-US"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年</a:t>
            </a:r>
          </a:p>
          <a:p>
            <a:pPr algn="ctr" eaLnBrk="1" hangingPunct="1">
              <a:spcBef>
                <a:spcPct val="0"/>
              </a:spcBef>
              <a:buClrTx/>
              <a:buFontTx/>
              <a:buNone/>
            </a:pPr>
            <a:r>
              <a:rPr lang="en-US" altLang="ja-JP"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1,604</a:t>
            </a:r>
            <a:r>
              <a:rPr lang="ja-JP" altLang="en-US" sz="1600" dirty="0">
                <a:solidFill>
                  <a:srgbClr val="000000"/>
                </a:solidFill>
                <a:latin typeface="HG丸ｺﾞｼｯｸM-PRO" panose="020F0600000000000000" pitchFamily="50" charset="-128"/>
                <a:ea typeface="HG丸ｺﾞｼｯｸM-PRO" panose="020F0600000000000000" pitchFamily="50" charset="-128"/>
                <a:cs typeface="ＡＲＰ丸ゴシック体Ｍ"/>
              </a:rPr>
              <a:t>人</a:t>
            </a:r>
          </a:p>
        </p:txBody>
      </p:sp>
      <p:sp>
        <p:nvSpPr>
          <p:cNvPr id="10" name="角丸四角形吹き出し 9"/>
          <p:cNvSpPr/>
          <p:nvPr/>
        </p:nvSpPr>
        <p:spPr bwMode="auto">
          <a:xfrm>
            <a:off x="5148064" y="3951787"/>
            <a:ext cx="2808312" cy="1421429"/>
          </a:xfrm>
          <a:prstGeom prst="wedgeRoundRectCallout">
            <a:avLst>
              <a:gd name="adj1" fmla="val 51902"/>
              <a:gd name="adj2" fmla="val -73573"/>
              <a:gd name="adj3" fmla="val 16667"/>
            </a:avLst>
          </a:prstGeom>
          <a:solidFill>
            <a:srgbClr val="FFFFFF">
              <a:alpha val="49000"/>
            </a:srgbClr>
          </a:solidFill>
          <a:ln w="9525">
            <a:solidFill>
              <a:srgbClr val="000000"/>
            </a:solidFill>
            <a:miter lim="800000"/>
            <a:headEnd/>
            <a:tailEnd/>
          </a:ln>
        </p:spPr>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令和</a:t>
            </a:r>
            <a:r>
              <a:rPr lang="en-US" altLang="ja-JP" dirty="0">
                <a:latin typeface="HG丸ｺﾞｼｯｸM-PRO" panose="020F0600000000000000" pitchFamily="50" charset="-128"/>
                <a:ea typeface="HG丸ｺﾞｼｯｸM-PRO" panose="020F0600000000000000" pitchFamily="50" charset="-128"/>
              </a:rPr>
              <a:t>4</a:t>
            </a:r>
            <a:r>
              <a:rPr lang="ja-JP" altLang="en-US" dirty="0" smtClean="0">
                <a:latin typeface="HG丸ｺﾞｼｯｸM-PRO" panose="020F0600000000000000" pitchFamily="50" charset="-128"/>
                <a:ea typeface="HG丸ｺﾞｼｯｸM-PRO" panose="020F0600000000000000" pitchFamily="50" charset="-128"/>
              </a:rPr>
              <a:t>年</a:t>
            </a:r>
            <a:endParaRPr lang="en-US" altLang="ja-JP" dirty="0">
              <a:latin typeface="HG丸ｺﾞｼｯｸM-PRO" panose="020F0600000000000000" pitchFamily="50" charset="-128"/>
              <a:ea typeface="HG丸ｺﾞｼｯｸM-PRO" panose="020F0600000000000000" pitchFamily="50" charset="-128"/>
            </a:endParaRPr>
          </a:p>
          <a:p>
            <a:pPr algn="ctr"/>
            <a:r>
              <a:rPr lang="en-US" altLang="ja-JP" dirty="0" smtClean="0">
                <a:latin typeface="HG丸ｺﾞｼｯｸM-PRO" panose="020F0600000000000000" pitchFamily="50" charset="-128"/>
                <a:ea typeface="HG丸ｺﾞｼｯｸM-PRO" panose="020F0600000000000000" pitchFamily="50" charset="-128"/>
              </a:rPr>
              <a:t>984</a:t>
            </a:r>
            <a:r>
              <a:rPr lang="ja-JP" altLang="en-US" dirty="0" smtClean="0">
                <a:latin typeface="HG丸ｺﾞｼｯｸM-PRO" panose="020F0600000000000000" pitchFamily="50" charset="-128"/>
                <a:ea typeface="HG丸ｺﾞｼｯｸM-PRO" panose="020F0600000000000000" pitchFamily="50" charset="-128"/>
              </a:rPr>
              <a:t>人</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（警察庁確定値）</a:t>
            </a:r>
          </a:p>
        </p:txBody>
      </p:sp>
      <p:sp>
        <p:nvSpPr>
          <p:cNvPr id="12" name="正方形/長方形 11"/>
          <p:cNvSpPr/>
          <p:nvPr/>
        </p:nvSpPr>
        <p:spPr bwMode="auto">
          <a:xfrm>
            <a:off x="2727643" y="1196752"/>
            <a:ext cx="3688714" cy="914400"/>
          </a:xfrm>
          <a:prstGeom prst="rect">
            <a:avLst/>
          </a:prstGeom>
          <a:solidFill>
            <a:srgbClr val="FFCC66"/>
          </a:solidFill>
          <a:ln>
            <a:headEnd/>
            <a:tailEn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t>毎日、約</a:t>
            </a:r>
            <a:r>
              <a:rPr kumimoji="1" lang="en-US" altLang="ja-JP" sz="2000" dirty="0" smtClean="0"/>
              <a:t>2~3</a:t>
            </a:r>
            <a:r>
              <a:rPr kumimoji="1" lang="ja-JP" altLang="en-US" sz="2000" dirty="0" smtClean="0"/>
              <a:t>人が</a:t>
            </a:r>
            <a:endParaRPr kumimoji="1" lang="en-US" altLang="ja-JP" sz="2000" dirty="0" smtClean="0"/>
          </a:p>
          <a:p>
            <a:pPr algn="ctr"/>
            <a:r>
              <a:rPr kumimoji="1" lang="ja-JP" altLang="en-US" sz="2000" dirty="0" smtClean="0"/>
              <a:t>自殺で亡くなっている</a:t>
            </a:r>
            <a:endParaRPr kumimoji="1" lang="ja-JP" altLang="en-US" sz="2000" dirty="0"/>
          </a:p>
        </p:txBody>
      </p:sp>
      <p:sp>
        <p:nvSpPr>
          <p:cNvPr id="11" name="Rectangle 6"/>
          <p:cNvSpPr>
            <a:spLocks noChangeArrowheads="1"/>
          </p:cNvSpPr>
          <p:nvPr/>
        </p:nvSpPr>
        <p:spPr bwMode="auto">
          <a:xfrm>
            <a:off x="5220072" y="6337496"/>
            <a:ext cx="259946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資料：警察庁「自殺統計」</a:t>
            </a:r>
            <a:endParaRPr lang="ja-JP" altLang="en-US" sz="1800" b="0" dirty="0">
              <a:solidFill>
                <a:schemeClr val="tx1">
                  <a:lumMod val="95000"/>
                  <a:lumOff val="5000"/>
                </a:schemeClr>
              </a:solidFill>
            </a:endParaRPr>
          </a:p>
        </p:txBody>
      </p:sp>
    </p:spTree>
    <p:extLst>
      <p:ext uri="{BB962C8B-B14F-4D97-AF65-F5344CB8AC3E}">
        <p14:creationId xmlns:p14="http://schemas.microsoft.com/office/powerpoint/2010/main" val="6488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p:cNvPicPr>
          <p:nvPr/>
        </p:nvPicPr>
        <p:blipFill>
          <a:blip r:embed="rId2"/>
          <a:stretch>
            <a:fillRect/>
          </a:stretch>
        </p:blipFill>
        <p:spPr>
          <a:xfrm>
            <a:off x="612464" y="1510520"/>
            <a:ext cx="8136000" cy="4798800"/>
          </a:xfrm>
          <a:prstGeom prst="rect">
            <a:avLst/>
          </a:prstGeom>
        </p:spPr>
      </p:pic>
      <p:sp>
        <p:nvSpPr>
          <p:cNvPr id="3" name="タイトル 2"/>
          <p:cNvSpPr>
            <a:spLocks noGrp="1"/>
          </p:cNvSpPr>
          <p:nvPr>
            <p:ph type="title"/>
          </p:nvPr>
        </p:nvSpPr>
        <p:spPr/>
        <p:txBody>
          <a:bodyPr/>
          <a:lstStyle/>
          <a:p>
            <a:pPr algn="ctr"/>
            <a:r>
              <a:rPr lang="ja-JP" altLang="en-US" sz="4000" dirty="0">
                <a:ea typeface="HGP創英角ﾎﾟｯﾌﾟ体" panose="040B0A00000000000000" pitchFamily="50" charset="-128"/>
              </a:rPr>
              <a:t>北海道の年齢階級別</a:t>
            </a:r>
            <a:r>
              <a:rPr lang="ja-JP" altLang="en-US" sz="4000" dirty="0" smtClean="0">
                <a:ea typeface="HGP創英角ﾎﾟｯﾌﾟ体" panose="040B0A00000000000000" pitchFamily="50" charset="-128"/>
              </a:rPr>
              <a:t>自殺者数</a:t>
            </a:r>
            <a:endParaRPr kumimoji="1" lang="ja-JP" altLang="en-US" dirty="0"/>
          </a:p>
        </p:txBody>
      </p:sp>
      <p:sp>
        <p:nvSpPr>
          <p:cNvPr id="7" name="正方形/長方形 6"/>
          <p:cNvSpPr/>
          <p:nvPr/>
        </p:nvSpPr>
        <p:spPr>
          <a:xfrm>
            <a:off x="7665862" y="1140254"/>
            <a:ext cx="1226618" cy="400110"/>
          </a:xfrm>
          <a:prstGeom prst="rect">
            <a:avLst/>
          </a:prstGeom>
        </p:spPr>
        <p:txBody>
          <a:bodyPr wrap="none">
            <a:spAutoFit/>
          </a:bodyPr>
          <a:lstStyle/>
          <a:p>
            <a:pPr eaLnBrk="1" hangingPunct="1"/>
            <a:r>
              <a:rPr lang="en-US" altLang="ja-JP" sz="2000" dirty="0"/>
              <a:t>(N</a:t>
            </a:r>
            <a:r>
              <a:rPr lang="ja-JP" altLang="en-US" sz="2000" dirty="0" smtClean="0"/>
              <a:t>＝</a:t>
            </a:r>
            <a:r>
              <a:rPr lang="en-US" altLang="ja-JP" sz="2000" dirty="0" smtClean="0"/>
              <a:t>984)</a:t>
            </a:r>
            <a:endParaRPr lang="ja-JP" altLang="en-US" sz="2000" dirty="0"/>
          </a:p>
        </p:txBody>
      </p:sp>
      <p:grpSp>
        <p:nvGrpSpPr>
          <p:cNvPr id="8" name="グループ化 7"/>
          <p:cNvGrpSpPr/>
          <p:nvPr/>
        </p:nvGrpSpPr>
        <p:grpSpPr>
          <a:xfrm>
            <a:off x="827584" y="1466759"/>
            <a:ext cx="3330624" cy="4914569"/>
            <a:chOff x="593304" y="1466759"/>
            <a:chExt cx="3330624" cy="4914569"/>
          </a:xfrm>
        </p:grpSpPr>
        <p:sp>
          <p:nvSpPr>
            <p:cNvPr id="9" name="角丸四角形 8"/>
            <p:cNvSpPr/>
            <p:nvPr/>
          </p:nvSpPr>
          <p:spPr bwMode="auto">
            <a:xfrm>
              <a:off x="899592" y="1466759"/>
              <a:ext cx="3024336" cy="527159"/>
            </a:xfrm>
            <a:prstGeom prst="roundRect">
              <a:avLst/>
            </a:prstGeom>
            <a:noFill/>
            <a:ln w="28575">
              <a:solidFill>
                <a:srgbClr val="FF0000"/>
              </a:solidFill>
              <a:miter lim="800000"/>
              <a:headEnd/>
              <a:tailEnd/>
            </a:ln>
          </p:spPr>
          <p:txBody>
            <a:bodyPr rtlCol="0" anchor="ctr"/>
            <a:lstStyle/>
            <a:p>
              <a:pPr algn="ctr"/>
              <a:r>
                <a:rPr kumimoji="1" lang="ja-JP" altLang="en-US" dirty="0" smtClean="0"/>
                <a:t>若年層の自殺が問題</a:t>
              </a:r>
              <a:endParaRPr kumimoji="1" lang="ja-JP" altLang="en-US" dirty="0"/>
            </a:p>
          </p:txBody>
        </p:sp>
        <p:cxnSp>
          <p:nvCxnSpPr>
            <p:cNvPr id="11" name="直線矢印コネクタ 10"/>
            <p:cNvCxnSpPr/>
            <p:nvPr/>
          </p:nvCxnSpPr>
          <p:spPr bwMode="auto">
            <a:xfrm>
              <a:off x="1691680" y="1993918"/>
              <a:ext cx="0" cy="3775517"/>
            </a:xfrm>
            <a:prstGeom prst="straightConnector1">
              <a:avLst/>
            </a:prstGeom>
            <a:ln w="28575">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3" name="円/楕円 12"/>
            <p:cNvSpPr/>
            <p:nvPr/>
          </p:nvSpPr>
          <p:spPr bwMode="auto">
            <a:xfrm>
              <a:off x="593304" y="5769435"/>
              <a:ext cx="2610544" cy="611893"/>
            </a:xfrm>
            <a:prstGeom prst="ellipse">
              <a:avLst/>
            </a:prstGeom>
            <a:noFill/>
            <a:ln w="28575">
              <a:solidFill>
                <a:srgbClr val="FF0000"/>
              </a:solidFill>
              <a:miter lim="800000"/>
              <a:headEnd/>
              <a:tailEnd/>
            </a:ln>
          </p:spPr>
          <p:txBody>
            <a:bodyPr rtlCol="0" anchor="ctr"/>
            <a:lstStyle/>
            <a:p>
              <a:pPr algn="ctr">
                <a:buFontTx/>
                <a:buChar char="•"/>
              </a:pPr>
              <a:endParaRPr kumimoji="1" lang="ja-JP" altLang="en-US" sz="2000" dirty="0"/>
            </a:p>
          </p:txBody>
        </p:sp>
      </p:grpSp>
      <p:sp>
        <p:nvSpPr>
          <p:cNvPr id="14" name="Rectangle 6"/>
          <p:cNvSpPr>
            <a:spLocks noChangeArrowheads="1"/>
          </p:cNvSpPr>
          <p:nvPr/>
        </p:nvSpPr>
        <p:spPr bwMode="auto">
          <a:xfrm>
            <a:off x="2051720" y="6165106"/>
            <a:ext cx="626683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ja-JP" altLang="en-US" sz="1800" b="0" dirty="0">
                <a:solidFill>
                  <a:schemeClr val="tx1">
                    <a:lumMod val="95000"/>
                    <a:lumOff val="5000"/>
                  </a:schemeClr>
                </a:solidFill>
              </a:rPr>
              <a:t>：</a:t>
            </a:r>
            <a:r>
              <a:rPr lang="ja-JP" altLang="en-US" sz="1800" b="0" dirty="0" smtClean="0">
                <a:solidFill>
                  <a:schemeClr val="tx1">
                    <a:lumMod val="95000"/>
                    <a:lumOff val="5000"/>
                  </a:schemeClr>
                </a:solidFill>
              </a:rPr>
              <a:t>令和</a:t>
            </a:r>
            <a:r>
              <a:rPr lang="en-US" altLang="ja-JP" sz="1800" b="0" dirty="0">
                <a:solidFill>
                  <a:schemeClr val="tx1">
                    <a:lumMod val="95000"/>
                    <a:lumOff val="5000"/>
                  </a:schemeClr>
                </a:solidFill>
              </a:rPr>
              <a:t>4</a:t>
            </a:r>
            <a:r>
              <a:rPr lang="ja-JP" altLang="en-US" sz="1800" b="0" dirty="0" smtClean="0">
                <a:solidFill>
                  <a:schemeClr val="tx1">
                    <a:lumMod val="95000"/>
                    <a:lumOff val="5000"/>
                  </a:schemeClr>
                </a:solidFill>
              </a:rPr>
              <a:t>年</a:t>
            </a:r>
            <a:r>
              <a:rPr lang="ja-JP" altLang="en-US" sz="1800" b="0" dirty="0">
                <a:solidFill>
                  <a:schemeClr val="tx1">
                    <a:lumMod val="95000"/>
                    <a:lumOff val="5000"/>
                  </a:schemeClr>
                </a:solidFill>
              </a:rPr>
              <a:t>　地域における自殺の基礎資料（発見</a:t>
            </a:r>
            <a:r>
              <a:rPr lang="ja-JP" altLang="en-US" sz="1800" b="0" dirty="0" smtClean="0">
                <a:solidFill>
                  <a:schemeClr val="tx1">
                    <a:lumMod val="95000"/>
                    <a:lumOff val="5000"/>
                  </a:schemeClr>
                </a:solidFill>
              </a:rPr>
              <a:t>日・発見地）</a:t>
            </a:r>
            <a:endParaRPr lang="ja-JP" altLang="en-US" sz="1800" b="0" dirty="0">
              <a:solidFill>
                <a:schemeClr val="tx1">
                  <a:lumMod val="95000"/>
                  <a:lumOff val="5000"/>
                </a:schemeClr>
              </a:solidFill>
            </a:endParaRPr>
          </a:p>
        </p:txBody>
      </p:sp>
    </p:spTree>
    <p:extLst>
      <p:ext uri="{BB962C8B-B14F-4D97-AF65-F5344CB8AC3E}">
        <p14:creationId xmlns:p14="http://schemas.microsoft.com/office/powerpoint/2010/main" val="358297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sz="4000" dirty="0">
                <a:ea typeface="HGP創英角ﾎﾟｯﾌﾟ体" panose="040B0A00000000000000" pitchFamily="50" charset="-128"/>
              </a:rPr>
              <a:t>北海道の年齢階層別自殺率推移</a:t>
            </a:r>
            <a:endParaRPr kumimoji="1" lang="ja-JP" altLang="en-US" dirty="0"/>
          </a:p>
        </p:txBody>
      </p:sp>
      <p:sp>
        <p:nvSpPr>
          <p:cNvPr id="6" name="Rectangle 6"/>
          <p:cNvSpPr>
            <a:spLocks noChangeArrowheads="1"/>
          </p:cNvSpPr>
          <p:nvPr/>
        </p:nvSpPr>
        <p:spPr bwMode="auto">
          <a:xfrm>
            <a:off x="3347864" y="6021288"/>
            <a:ext cx="5539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ja-JP" altLang="en-US" sz="1800" b="0" dirty="0">
                <a:solidFill>
                  <a:schemeClr val="tx1">
                    <a:lumMod val="95000"/>
                    <a:lumOff val="5000"/>
                  </a:schemeClr>
                </a:solidFill>
              </a:rPr>
              <a:t>：人口動態統計・人口推計（総務省統計局）より算出</a:t>
            </a:r>
          </a:p>
        </p:txBody>
      </p:sp>
      <p:pic>
        <p:nvPicPr>
          <p:cNvPr id="3" name="図 2"/>
          <p:cNvPicPr>
            <a:picLocks noChangeAspect="1"/>
          </p:cNvPicPr>
          <p:nvPr/>
        </p:nvPicPr>
        <p:blipFill>
          <a:blip r:embed="rId3"/>
          <a:stretch>
            <a:fillRect/>
          </a:stretch>
        </p:blipFill>
        <p:spPr>
          <a:xfrm>
            <a:off x="323528" y="1484784"/>
            <a:ext cx="8544355" cy="4572000"/>
          </a:xfrm>
          <a:prstGeom prst="rect">
            <a:avLst/>
          </a:prstGeom>
        </p:spPr>
      </p:pic>
    </p:spTree>
    <p:extLst>
      <p:ext uri="{BB962C8B-B14F-4D97-AF65-F5344CB8AC3E}">
        <p14:creationId xmlns:p14="http://schemas.microsoft.com/office/powerpoint/2010/main" val="4120425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p:cNvPicPr>
          <p:nvPr/>
        </p:nvPicPr>
        <p:blipFill>
          <a:blip r:embed="rId2"/>
          <a:stretch>
            <a:fillRect/>
          </a:stretch>
        </p:blipFill>
        <p:spPr>
          <a:xfrm>
            <a:off x="827992" y="1485304"/>
            <a:ext cx="7344000" cy="4680000"/>
          </a:xfrm>
          <a:prstGeom prst="rect">
            <a:avLst/>
          </a:prstGeom>
        </p:spPr>
      </p:pic>
      <p:sp>
        <p:nvSpPr>
          <p:cNvPr id="3" name="タイトル 2"/>
          <p:cNvSpPr>
            <a:spLocks noGrp="1"/>
          </p:cNvSpPr>
          <p:nvPr>
            <p:ph type="title"/>
          </p:nvPr>
        </p:nvSpPr>
        <p:spPr/>
        <p:txBody>
          <a:bodyPr/>
          <a:lstStyle/>
          <a:p>
            <a:pPr algn="ctr"/>
            <a:r>
              <a:rPr lang="ja-JP" altLang="en-US" sz="4000" dirty="0">
                <a:ea typeface="HGP創英角ﾎﾟｯﾌﾟ体" panose="040B0A00000000000000" pitchFamily="50" charset="-128"/>
              </a:rPr>
              <a:t>北海道の自殺の原因・動機</a:t>
            </a:r>
            <a:r>
              <a:rPr lang="ja-JP" altLang="en-US" sz="4000" dirty="0" smtClean="0">
                <a:ea typeface="HGP創英角ﾎﾟｯﾌﾟ体" panose="040B0A00000000000000" pitchFamily="50" charset="-128"/>
              </a:rPr>
              <a:t>別</a:t>
            </a:r>
            <a:endParaRPr kumimoji="1" lang="ja-JP" altLang="en-US" dirty="0"/>
          </a:p>
        </p:txBody>
      </p:sp>
      <p:sp>
        <p:nvSpPr>
          <p:cNvPr id="7" name="正方形/長方形 6"/>
          <p:cNvSpPr/>
          <p:nvPr/>
        </p:nvSpPr>
        <p:spPr>
          <a:xfrm>
            <a:off x="7255574" y="1165991"/>
            <a:ext cx="987771" cy="338554"/>
          </a:xfrm>
          <a:prstGeom prst="rect">
            <a:avLst/>
          </a:prstGeom>
        </p:spPr>
        <p:txBody>
          <a:bodyPr wrap="none">
            <a:spAutoFit/>
          </a:bodyPr>
          <a:lstStyle/>
          <a:p>
            <a:r>
              <a:rPr lang="en-US" altLang="ja-JP" sz="1600" dirty="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N=984</a:t>
            </a:r>
            <a:endParaRPr lang="ja-JP" altLang="en-US" sz="1600" dirty="0"/>
          </a:p>
        </p:txBody>
      </p:sp>
      <p:sp>
        <p:nvSpPr>
          <p:cNvPr id="8" name="Rectangle 6"/>
          <p:cNvSpPr>
            <a:spLocks noChangeArrowheads="1"/>
          </p:cNvSpPr>
          <p:nvPr/>
        </p:nvSpPr>
        <p:spPr bwMode="auto">
          <a:xfrm>
            <a:off x="2051720" y="6024792"/>
            <a:ext cx="626683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ja-JP" altLang="en-US" sz="1800" b="0" dirty="0">
                <a:solidFill>
                  <a:schemeClr val="tx1">
                    <a:lumMod val="95000"/>
                    <a:lumOff val="5000"/>
                  </a:schemeClr>
                </a:solidFill>
              </a:rPr>
              <a:t>：</a:t>
            </a:r>
            <a:r>
              <a:rPr lang="ja-JP" altLang="en-US" sz="1800" b="0" dirty="0" smtClean="0">
                <a:solidFill>
                  <a:schemeClr val="tx1">
                    <a:lumMod val="95000"/>
                    <a:lumOff val="5000"/>
                  </a:schemeClr>
                </a:solidFill>
              </a:rPr>
              <a:t>令和</a:t>
            </a:r>
            <a:r>
              <a:rPr lang="en-US" altLang="ja-JP" sz="1800" b="0" dirty="0">
                <a:solidFill>
                  <a:schemeClr val="tx1">
                    <a:lumMod val="95000"/>
                    <a:lumOff val="5000"/>
                  </a:schemeClr>
                </a:solidFill>
              </a:rPr>
              <a:t>4</a:t>
            </a:r>
            <a:r>
              <a:rPr lang="ja-JP" altLang="en-US" sz="1800" b="0" dirty="0" smtClean="0">
                <a:solidFill>
                  <a:schemeClr val="tx1">
                    <a:lumMod val="95000"/>
                    <a:lumOff val="5000"/>
                  </a:schemeClr>
                </a:solidFill>
              </a:rPr>
              <a:t>年</a:t>
            </a:r>
            <a:r>
              <a:rPr lang="ja-JP" altLang="en-US" sz="1800" b="0" dirty="0">
                <a:solidFill>
                  <a:schemeClr val="tx1">
                    <a:lumMod val="95000"/>
                    <a:lumOff val="5000"/>
                  </a:schemeClr>
                </a:solidFill>
              </a:rPr>
              <a:t>　地域における自殺の基礎資料（発見</a:t>
            </a:r>
            <a:r>
              <a:rPr lang="ja-JP" altLang="en-US" sz="1800" b="0" dirty="0" smtClean="0">
                <a:solidFill>
                  <a:schemeClr val="tx1">
                    <a:lumMod val="95000"/>
                    <a:lumOff val="5000"/>
                  </a:schemeClr>
                </a:solidFill>
              </a:rPr>
              <a:t>日・発見地）</a:t>
            </a:r>
            <a:endParaRPr lang="ja-JP" altLang="en-US" sz="1800" b="0" dirty="0">
              <a:solidFill>
                <a:schemeClr val="tx1">
                  <a:lumMod val="95000"/>
                  <a:lumOff val="5000"/>
                </a:schemeClr>
              </a:solidFill>
            </a:endParaRPr>
          </a:p>
        </p:txBody>
      </p:sp>
      <p:pic>
        <p:nvPicPr>
          <p:cNvPr id="6" name="図 5"/>
          <p:cNvPicPr>
            <a:picLocks noChangeAspect="1"/>
          </p:cNvPicPr>
          <p:nvPr/>
        </p:nvPicPr>
        <p:blipFill>
          <a:blip r:embed="rId3"/>
          <a:stretch>
            <a:fillRect/>
          </a:stretch>
        </p:blipFill>
        <p:spPr>
          <a:xfrm>
            <a:off x="3867284" y="3324264"/>
            <a:ext cx="4794504" cy="2700528"/>
          </a:xfrm>
          <a:prstGeom prst="rect">
            <a:avLst/>
          </a:prstGeom>
        </p:spPr>
      </p:pic>
    </p:spTree>
    <p:extLst>
      <p:ext uri="{BB962C8B-B14F-4D97-AF65-F5344CB8AC3E}">
        <p14:creationId xmlns:p14="http://schemas.microsoft.com/office/powerpoint/2010/main" val="2251179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92544" y="189360"/>
            <a:ext cx="9015960" cy="6480000"/>
            <a:chOff x="92544" y="189360"/>
            <a:chExt cx="9015960" cy="6480000"/>
          </a:xfrm>
        </p:grpSpPr>
        <p:pic>
          <p:nvPicPr>
            <p:cNvPr id="3" name="図 2"/>
            <p:cNvPicPr>
              <a:picLocks noChangeAspect="1"/>
            </p:cNvPicPr>
            <p:nvPr/>
          </p:nvPicPr>
          <p:blipFill>
            <a:blip r:embed="rId2"/>
            <a:stretch>
              <a:fillRect/>
            </a:stretch>
          </p:blipFill>
          <p:spPr>
            <a:xfrm>
              <a:off x="92544" y="189360"/>
              <a:ext cx="9015960" cy="6480000"/>
            </a:xfrm>
            <a:prstGeom prst="rect">
              <a:avLst/>
            </a:prstGeom>
          </p:spPr>
        </p:pic>
        <p:sp>
          <p:nvSpPr>
            <p:cNvPr id="4" name="正方形/長方形 3"/>
            <p:cNvSpPr/>
            <p:nvPr/>
          </p:nvSpPr>
          <p:spPr bwMode="auto">
            <a:xfrm>
              <a:off x="4716016" y="1484784"/>
              <a:ext cx="3096344" cy="144016"/>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rtlCol="0" anchor="ctr"/>
            <a:lstStyle/>
            <a:p>
              <a:pPr algn="ctr">
                <a:buFontTx/>
                <a:buChar char="•"/>
              </a:pPr>
              <a:endParaRPr kumimoji="1" lang="ja-JP" altLang="en-US" sz="2000" dirty="0"/>
            </a:p>
          </p:txBody>
        </p:sp>
      </p:grpSp>
    </p:spTree>
    <p:extLst>
      <p:ext uri="{BB962C8B-B14F-4D97-AF65-F5344CB8AC3E}">
        <p14:creationId xmlns:p14="http://schemas.microsoft.com/office/powerpoint/2010/main" val="141585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ctr"/>
            <a:r>
              <a:rPr lang="ja-JP" altLang="en-US" sz="4000" dirty="0">
                <a:latin typeface="HGS創英角ﾎﾟｯﾌﾟ体" panose="040B0A00000000000000" pitchFamily="50" charset="-128"/>
                <a:ea typeface="HGS創英角ﾎﾟｯﾌﾟ体" panose="040B0A00000000000000" pitchFamily="50" charset="-128"/>
              </a:rPr>
              <a:t>北海道の自殺の職の有無</a:t>
            </a:r>
            <a:r>
              <a:rPr lang="ja-JP" altLang="en-US" sz="4000" dirty="0" smtClean="0">
                <a:latin typeface="HGS創英角ﾎﾟｯﾌﾟ体" panose="040B0A00000000000000" pitchFamily="50" charset="-128"/>
                <a:ea typeface="HGS創英角ﾎﾟｯﾌﾟ体" panose="040B0A00000000000000" pitchFamily="50" charset="-128"/>
              </a:rPr>
              <a:t>別</a:t>
            </a:r>
            <a:endParaRPr kumimoji="1" lang="ja-JP" altLang="en-US" dirty="0"/>
          </a:p>
        </p:txBody>
      </p:sp>
      <p:sp>
        <p:nvSpPr>
          <p:cNvPr id="6" name="正方形/長方形 5"/>
          <p:cNvSpPr/>
          <p:nvPr/>
        </p:nvSpPr>
        <p:spPr>
          <a:xfrm>
            <a:off x="7331345" y="1287285"/>
            <a:ext cx="1120820" cy="369332"/>
          </a:xfrm>
          <a:prstGeom prst="rect">
            <a:avLst/>
          </a:prstGeom>
        </p:spPr>
        <p:txBody>
          <a:bodyPr wrap="none">
            <a:spAutoFit/>
          </a:bodyPr>
          <a:lstStyle/>
          <a:p>
            <a:pPr eaLnBrk="1" hangingPunct="1"/>
            <a:r>
              <a:rPr lang="en-US" altLang="ja-JP" sz="1800" dirty="0">
                <a:latin typeface="HG丸ｺﾞｼｯｸM-PRO" panose="020F0600000000000000" pitchFamily="50" charset="-128"/>
                <a:ea typeface="HG丸ｺﾞｼｯｸM-PRO" panose="020F0600000000000000" pitchFamily="50" charset="-128"/>
              </a:rPr>
              <a:t>N</a:t>
            </a:r>
            <a:r>
              <a:rPr lang="ja-JP" altLang="en-US" sz="1800" dirty="0" smtClean="0">
                <a:latin typeface="HG丸ｺﾞｼｯｸM-PRO" panose="020F0600000000000000" pitchFamily="50" charset="-128"/>
                <a:ea typeface="HG丸ｺﾞｼｯｸM-PRO" panose="020F0600000000000000" pitchFamily="50" charset="-128"/>
              </a:rPr>
              <a:t>＝</a:t>
            </a:r>
            <a:r>
              <a:rPr lang="en-US" altLang="ja-JP" sz="1800" dirty="0" smtClean="0">
                <a:latin typeface="HG丸ｺﾞｼｯｸM-PRO" panose="020F0600000000000000" pitchFamily="50" charset="-128"/>
                <a:ea typeface="HG丸ｺﾞｼｯｸM-PRO" panose="020F0600000000000000" pitchFamily="50" charset="-128"/>
              </a:rPr>
              <a:t>984</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8" name="Rectangle 6"/>
          <p:cNvSpPr>
            <a:spLocks noChangeArrowheads="1"/>
          </p:cNvSpPr>
          <p:nvPr/>
        </p:nvSpPr>
        <p:spPr bwMode="auto">
          <a:xfrm>
            <a:off x="2185334" y="6076711"/>
            <a:ext cx="626683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ja-JP" altLang="en-US" sz="1800" b="0" dirty="0">
                <a:solidFill>
                  <a:schemeClr val="tx1">
                    <a:lumMod val="95000"/>
                    <a:lumOff val="5000"/>
                  </a:schemeClr>
                </a:solidFill>
              </a:rPr>
              <a:t>：</a:t>
            </a:r>
            <a:r>
              <a:rPr lang="ja-JP" altLang="en-US" sz="1800" b="0" dirty="0" smtClean="0">
                <a:solidFill>
                  <a:schemeClr val="tx1">
                    <a:lumMod val="95000"/>
                    <a:lumOff val="5000"/>
                  </a:schemeClr>
                </a:solidFill>
              </a:rPr>
              <a:t>令和</a:t>
            </a:r>
            <a:r>
              <a:rPr lang="en-US" altLang="ja-JP" sz="1800" b="0" dirty="0">
                <a:solidFill>
                  <a:schemeClr val="tx1">
                    <a:lumMod val="95000"/>
                    <a:lumOff val="5000"/>
                  </a:schemeClr>
                </a:solidFill>
              </a:rPr>
              <a:t>4</a:t>
            </a:r>
            <a:r>
              <a:rPr lang="ja-JP" altLang="en-US" sz="1800" b="0" dirty="0" smtClean="0">
                <a:solidFill>
                  <a:schemeClr val="tx1">
                    <a:lumMod val="95000"/>
                    <a:lumOff val="5000"/>
                  </a:schemeClr>
                </a:solidFill>
              </a:rPr>
              <a:t>年</a:t>
            </a:r>
            <a:r>
              <a:rPr lang="ja-JP" altLang="en-US" sz="1800" b="0" dirty="0">
                <a:solidFill>
                  <a:schemeClr val="tx1">
                    <a:lumMod val="95000"/>
                    <a:lumOff val="5000"/>
                  </a:schemeClr>
                </a:solidFill>
              </a:rPr>
              <a:t>　地域における自殺の基礎資料（発見</a:t>
            </a:r>
            <a:r>
              <a:rPr lang="ja-JP" altLang="en-US" sz="1800" b="0" dirty="0" smtClean="0">
                <a:solidFill>
                  <a:schemeClr val="tx1">
                    <a:lumMod val="95000"/>
                    <a:lumOff val="5000"/>
                  </a:schemeClr>
                </a:solidFill>
              </a:rPr>
              <a:t>日・発見地）</a:t>
            </a:r>
            <a:endParaRPr lang="ja-JP" altLang="en-US" sz="1800" b="0" dirty="0">
              <a:solidFill>
                <a:schemeClr val="tx1">
                  <a:lumMod val="95000"/>
                  <a:lumOff val="5000"/>
                </a:schemeClr>
              </a:solidFill>
            </a:endParaRPr>
          </a:p>
        </p:txBody>
      </p:sp>
      <p:pic>
        <p:nvPicPr>
          <p:cNvPr id="2" name="図 1"/>
          <p:cNvPicPr>
            <a:picLocks/>
          </p:cNvPicPr>
          <p:nvPr/>
        </p:nvPicPr>
        <p:blipFill>
          <a:blip r:embed="rId2"/>
          <a:stretch>
            <a:fillRect/>
          </a:stretch>
        </p:blipFill>
        <p:spPr>
          <a:xfrm>
            <a:off x="470124" y="1659104"/>
            <a:ext cx="8136000" cy="4536000"/>
          </a:xfrm>
          <a:prstGeom prst="rect">
            <a:avLst/>
          </a:prstGeom>
        </p:spPr>
      </p:pic>
    </p:spTree>
    <p:extLst>
      <p:ext uri="{BB962C8B-B14F-4D97-AF65-F5344CB8AC3E}">
        <p14:creationId xmlns:p14="http://schemas.microsoft.com/office/powerpoint/2010/main" val="2887612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539552" y="1469343"/>
            <a:ext cx="8136000" cy="4768208"/>
          </a:xfrm>
          <a:prstGeom prst="rect">
            <a:avLst/>
          </a:prstGeom>
        </p:spPr>
      </p:pic>
      <p:sp>
        <p:nvSpPr>
          <p:cNvPr id="2" name="タイトル 1"/>
          <p:cNvSpPr>
            <a:spLocks noGrp="1"/>
          </p:cNvSpPr>
          <p:nvPr>
            <p:ph type="title"/>
          </p:nvPr>
        </p:nvSpPr>
        <p:spPr/>
        <p:txBody>
          <a:bodyPr/>
          <a:lstStyle/>
          <a:p>
            <a:pPr algn="ctr"/>
            <a:r>
              <a:rPr lang="ja-JP" altLang="en-US" sz="4000" dirty="0">
                <a:latin typeface="HGS創英角ﾎﾟｯﾌﾟ体" panose="040B0A00000000000000" pitchFamily="50" charset="-128"/>
                <a:ea typeface="HGS創英角ﾎﾟｯﾌﾟ体" panose="040B0A00000000000000" pitchFamily="50" charset="-128"/>
              </a:rPr>
              <a:t>北海道の自殺死亡者数</a:t>
            </a:r>
            <a:r>
              <a:rPr lang="ja-JP" altLang="en-US" sz="4000" dirty="0" smtClean="0">
                <a:latin typeface="HGS創英角ﾎﾟｯﾌﾟ体" panose="040B0A00000000000000" pitchFamily="50" charset="-128"/>
                <a:ea typeface="HGS創英角ﾎﾟｯﾌﾟ体" panose="040B0A00000000000000" pitchFamily="50" charset="-128"/>
              </a:rPr>
              <a:t>と</a:t>
            </a:r>
            <a:r>
              <a:rPr lang="en-US" altLang="ja-JP" sz="4000" dirty="0" smtClean="0">
                <a:latin typeface="HGS創英角ﾎﾟｯﾌﾟ体" panose="040B0A00000000000000" pitchFamily="50" charset="-128"/>
                <a:ea typeface="HGS創英角ﾎﾟｯﾌﾟ体" panose="040B0A00000000000000" pitchFamily="50" charset="-128"/>
              </a:rPr>
              <a:t/>
            </a:r>
            <a:br>
              <a:rPr lang="en-US" altLang="ja-JP" sz="4000" dirty="0" smtClean="0">
                <a:latin typeface="HGS創英角ﾎﾟｯﾌﾟ体" panose="040B0A00000000000000" pitchFamily="50" charset="-128"/>
                <a:ea typeface="HGS創英角ﾎﾟｯﾌﾟ体" panose="040B0A00000000000000" pitchFamily="50" charset="-128"/>
              </a:rPr>
            </a:br>
            <a:r>
              <a:rPr lang="ja-JP" altLang="en-US" sz="4000" dirty="0" smtClean="0">
                <a:latin typeface="HGS創英角ﾎﾟｯﾌﾟ体" panose="040B0A00000000000000" pitchFamily="50" charset="-128"/>
                <a:ea typeface="HGS創英角ﾎﾟｯﾌﾟ体" panose="040B0A00000000000000" pitchFamily="50" charset="-128"/>
              </a:rPr>
              <a:t>交通事故死</a:t>
            </a:r>
            <a:r>
              <a:rPr lang="ja-JP" altLang="en-US" sz="4000" dirty="0">
                <a:latin typeface="HGS創英角ﾎﾟｯﾌﾟ体" panose="040B0A00000000000000" pitchFamily="50" charset="-128"/>
                <a:ea typeface="HGS創英角ﾎﾟｯﾌﾟ体" panose="040B0A00000000000000" pitchFamily="50" charset="-128"/>
              </a:rPr>
              <a:t>亡者数の</a:t>
            </a:r>
            <a:r>
              <a:rPr lang="ja-JP" altLang="en-US" sz="4000" dirty="0" smtClean="0">
                <a:latin typeface="HGS創英角ﾎﾟｯﾌﾟ体" panose="040B0A00000000000000" pitchFamily="50" charset="-128"/>
                <a:ea typeface="HGS創英角ﾎﾟｯﾌﾟ体" panose="040B0A00000000000000" pitchFamily="50" charset="-128"/>
              </a:rPr>
              <a:t>推移</a:t>
            </a:r>
            <a:endParaRPr kumimoji="1" lang="ja-JP" altLang="en-US" sz="4000" dirty="0"/>
          </a:p>
        </p:txBody>
      </p:sp>
      <p:sp>
        <p:nvSpPr>
          <p:cNvPr id="8" name="正方形/長方形 7"/>
          <p:cNvSpPr/>
          <p:nvPr/>
        </p:nvSpPr>
        <p:spPr bwMode="auto">
          <a:xfrm>
            <a:off x="5724127" y="0"/>
            <a:ext cx="3407791" cy="274638"/>
          </a:xfrm>
          <a:prstGeom prst="rect">
            <a:avLst/>
          </a:prstGeom>
          <a:noFill/>
          <a:ln w="9525">
            <a:noFill/>
            <a:miter lim="800000"/>
            <a:headEnd/>
            <a:tailEnd/>
          </a:ln>
        </p:spPr>
        <p:txBody>
          <a:bodyPr rtlCol="0" anchor="ctr"/>
          <a:lstStyle/>
          <a:p>
            <a:pPr algn="ctr"/>
            <a:endParaRPr kumimoji="1" lang="ja-JP" altLang="en-US" sz="2000" dirty="0"/>
          </a:p>
        </p:txBody>
      </p:sp>
      <p:sp>
        <p:nvSpPr>
          <p:cNvPr id="12" name="円/楕円 11"/>
          <p:cNvSpPr/>
          <p:nvPr/>
        </p:nvSpPr>
        <p:spPr bwMode="auto">
          <a:xfrm>
            <a:off x="3851920" y="3261110"/>
            <a:ext cx="2872562" cy="1418456"/>
          </a:xfrm>
          <a:prstGeom prst="ellipse">
            <a:avLst/>
          </a:prstGeom>
          <a:ln>
            <a:headEnd/>
            <a:tailEn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自殺死亡者数は</a:t>
            </a:r>
            <a:endParaRPr kumimoji="1" lang="en-US" altLang="ja-JP" sz="1600" dirty="0" smtClean="0"/>
          </a:p>
          <a:p>
            <a:pPr algn="ctr"/>
            <a:r>
              <a:rPr kumimoji="1" lang="ja-JP" altLang="en-US" sz="1600" dirty="0" smtClean="0"/>
              <a:t>交通事故死亡者数の</a:t>
            </a:r>
            <a:endParaRPr kumimoji="1" lang="en-US" altLang="ja-JP" sz="1600" dirty="0" smtClean="0"/>
          </a:p>
          <a:p>
            <a:pPr algn="ctr"/>
            <a:r>
              <a:rPr kumimoji="1" lang="ja-JP" altLang="en-US" sz="3200" dirty="0" smtClean="0"/>
              <a:t>約</a:t>
            </a:r>
            <a:r>
              <a:rPr lang="en-US" altLang="ja-JP" sz="3200" dirty="0" smtClean="0"/>
              <a:t>8.6</a:t>
            </a:r>
            <a:r>
              <a:rPr kumimoji="1" lang="ja-JP" altLang="en-US" sz="3200" dirty="0" smtClean="0"/>
              <a:t>倍</a:t>
            </a:r>
            <a:endParaRPr kumimoji="1" lang="ja-JP" altLang="en-US" sz="3200" dirty="0"/>
          </a:p>
        </p:txBody>
      </p:sp>
      <p:sp>
        <p:nvSpPr>
          <p:cNvPr id="10" name="Rectangle 6"/>
          <p:cNvSpPr>
            <a:spLocks noChangeArrowheads="1"/>
          </p:cNvSpPr>
          <p:nvPr/>
        </p:nvSpPr>
        <p:spPr bwMode="auto">
          <a:xfrm>
            <a:off x="107504" y="6133713"/>
            <a:ext cx="8856984"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ja-JP" altLang="en-US" sz="1800" b="0" dirty="0">
                <a:solidFill>
                  <a:schemeClr val="tx1">
                    <a:lumMod val="95000"/>
                    <a:lumOff val="5000"/>
                  </a:schemeClr>
                </a:solidFill>
              </a:rPr>
              <a:t>：警察庁自殺統計および北海道警察「交通事故死者数の年別推移（北海道・全国）」より</a:t>
            </a:r>
          </a:p>
        </p:txBody>
      </p:sp>
    </p:spTree>
    <p:extLst>
      <p:ext uri="{BB962C8B-B14F-4D97-AF65-F5344CB8AC3E}">
        <p14:creationId xmlns:p14="http://schemas.microsoft.com/office/powerpoint/2010/main" val="1586234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28625" y="285750"/>
            <a:ext cx="8229600" cy="1071563"/>
          </a:xfrm>
        </p:spPr>
        <p:txBody>
          <a:bodyPr/>
          <a:lstStyle/>
          <a:p>
            <a:pPr algn="ctr" eaLnBrk="1" hangingPunct="1"/>
            <a:r>
              <a:rPr lang="ja-JP" altLang="en-US" sz="4400" dirty="0" smtClean="0">
                <a:latin typeface="HGS創英角ﾎﾟｯﾌﾟ体" panose="040B0A00000000000000" pitchFamily="50" charset="-128"/>
                <a:ea typeface="HGS創英角ﾎﾟｯﾌﾟ体" panose="040B0A00000000000000" pitchFamily="50" charset="-128"/>
              </a:rPr>
              <a:t>北海道の自殺　まとめ</a:t>
            </a:r>
          </a:p>
        </p:txBody>
      </p:sp>
      <p:sp>
        <p:nvSpPr>
          <p:cNvPr id="5123" name="Rectangle 3"/>
          <p:cNvSpPr>
            <a:spLocks noGrp="1" noChangeArrowheads="1"/>
          </p:cNvSpPr>
          <p:nvPr>
            <p:ph idx="1"/>
          </p:nvPr>
        </p:nvSpPr>
        <p:spPr>
          <a:xfrm>
            <a:off x="539552" y="1592262"/>
            <a:ext cx="8280920" cy="4656138"/>
          </a:xfrm>
        </p:spPr>
        <p:txBody>
          <a:bodyPr/>
          <a:lstStyle/>
          <a:p>
            <a:pPr eaLnBrk="1" hangingPunct="1">
              <a:lnSpc>
                <a:spcPct val="90000"/>
              </a:lnSpc>
              <a:buClr>
                <a:srgbClr val="00B050"/>
              </a:buClr>
              <a:defRPr/>
            </a:pPr>
            <a:r>
              <a:rPr lang="en-US" altLang="ja-JP" sz="2800" b="1" dirty="0" smtClean="0">
                <a:latin typeface="HG丸ｺﾞｼｯｸM-PRO" pitchFamily="50" charset="-128"/>
                <a:ea typeface="HG丸ｺﾞｼｯｸM-PRO" pitchFamily="50" charset="-128"/>
              </a:rPr>
              <a:t>1998</a:t>
            </a:r>
            <a:r>
              <a:rPr lang="ja-JP" altLang="en-US" sz="2800" b="1" dirty="0" smtClean="0">
                <a:latin typeface="HG丸ｺﾞｼｯｸM-PRO" pitchFamily="50" charset="-128"/>
                <a:ea typeface="HG丸ｺﾞｼｯｸM-PRO" pitchFamily="50" charset="-128"/>
              </a:rPr>
              <a:t>年（平成</a:t>
            </a:r>
            <a:r>
              <a:rPr lang="en-US" altLang="ja-JP" sz="2800" b="1" dirty="0" smtClean="0">
                <a:latin typeface="HG丸ｺﾞｼｯｸM-PRO" pitchFamily="50" charset="-128"/>
                <a:ea typeface="HG丸ｺﾞｼｯｸM-PRO" pitchFamily="50" charset="-128"/>
              </a:rPr>
              <a:t>10</a:t>
            </a:r>
            <a:r>
              <a:rPr lang="ja-JP" altLang="en-US" sz="2800" b="1" dirty="0" smtClean="0">
                <a:latin typeface="HG丸ｺﾞｼｯｸM-PRO" pitchFamily="50" charset="-128"/>
                <a:ea typeface="HG丸ｺﾞｼｯｸM-PRO" pitchFamily="50" charset="-128"/>
              </a:rPr>
              <a:t>年）急増、</a:t>
            </a:r>
            <a:r>
              <a:rPr lang="en-US" altLang="ja-JP" sz="2800" b="1" dirty="0" smtClean="0">
                <a:latin typeface="HG丸ｺﾞｼｯｸM-PRO" pitchFamily="50" charset="-128"/>
                <a:ea typeface="HG丸ｺﾞｼｯｸM-PRO" pitchFamily="50" charset="-128"/>
              </a:rPr>
              <a:t>1600</a:t>
            </a:r>
            <a:r>
              <a:rPr lang="ja-JP" altLang="en-US" sz="2800" b="1" dirty="0" smtClean="0">
                <a:latin typeface="HG丸ｺﾞｼｯｸM-PRO" pitchFamily="50" charset="-128"/>
                <a:ea typeface="HG丸ｺﾞｼｯｸM-PRO" pitchFamily="50" charset="-128"/>
              </a:rPr>
              <a:t>人超</a:t>
            </a:r>
          </a:p>
          <a:p>
            <a:pPr marL="0" indent="0" eaLnBrk="1" hangingPunct="1">
              <a:lnSpc>
                <a:spcPct val="90000"/>
              </a:lnSpc>
              <a:buFont typeface="Wingdings" panose="05000000000000000000" pitchFamily="2" charset="2"/>
              <a:buNone/>
              <a:defRPr/>
            </a:pPr>
            <a:r>
              <a:rPr lang="ja-JP" altLang="en-US" sz="1200" b="1" dirty="0">
                <a:latin typeface="HG丸ｺﾞｼｯｸM-PRO" pitchFamily="50" charset="-128"/>
                <a:ea typeface="HG丸ｺﾞｼｯｸM-PRO" pitchFamily="50" charset="-128"/>
              </a:rPr>
              <a:t>　</a:t>
            </a:r>
            <a:r>
              <a:rPr lang="ja-JP" altLang="en-US" sz="1200" b="1" dirty="0" smtClean="0">
                <a:latin typeface="HG丸ｺﾞｼｯｸM-PRO" pitchFamily="50" charset="-128"/>
                <a:ea typeface="HG丸ｺﾞｼｯｸM-PRO" pitchFamily="50" charset="-128"/>
              </a:rPr>
              <a:t>　</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中高年世代・男性</a:t>
            </a:r>
            <a:r>
              <a:rPr lang="ja-JP" altLang="en-US" sz="2800" b="1" dirty="0" smtClean="0">
                <a:latin typeface="HG丸ｺﾞｼｯｸM-PRO" pitchFamily="50" charset="-128"/>
                <a:ea typeface="HG丸ｺﾞｼｯｸM-PRO" pitchFamily="50" charset="-128"/>
              </a:rPr>
              <a:t>の自殺の増加</a:t>
            </a:r>
          </a:p>
          <a:p>
            <a:pPr marL="1074738" indent="-261938" eaLnBrk="1" hangingPunct="1">
              <a:lnSpc>
                <a:spcPct val="90000"/>
              </a:lnSpc>
              <a:buFontTx/>
              <a:buNone/>
              <a:defRPr/>
            </a:pPr>
            <a:r>
              <a:rPr lang="en-US" altLang="ja-JP" sz="2000" dirty="0" smtClean="0">
                <a:latin typeface="Times New Roman" pitchFamily="18" charset="0"/>
                <a:ea typeface="ＤＨＰ平成明朝体W3" pitchFamily="2" charset="-128"/>
                <a:cs typeface="Times New Roman" pitchFamily="18" charset="0"/>
              </a:rPr>
              <a:t>※</a:t>
            </a:r>
            <a:r>
              <a:rPr lang="ja-JP" altLang="en-US" sz="2000" dirty="0" smtClean="0">
                <a:latin typeface="Times New Roman" pitchFamily="18" charset="0"/>
                <a:ea typeface="ＤＨＰ平成明朝体W3" pitchFamily="2" charset="-128"/>
                <a:cs typeface="Times New Roman" pitchFamily="18" charset="0"/>
              </a:rPr>
              <a:t>内閣府では、～</a:t>
            </a:r>
            <a:r>
              <a:rPr lang="en-US" altLang="ja-JP" sz="2000" dirty="0" smtClean="0">
                <a:latin typeface="Times New Roman" pitchFamily="18" charset="0"/>
                <a:ea typeface="ＤＨＰ平成明朝体W3" pitchFamily="2" charset="-128"/>
                <a:cs typeface="Times New Roman" pitchFamily="18" charset="0"/>
              </a:rPr>
              <a:t>29</a:t>
            </a:r>
            <a:r>
              <a:rPr lang="ja-JP" altLang="en-US" sz="2000" dirty="0" smtClean="0">
                <a:latin typeface="Times New Roman" pitchFamily="18" charset="0"/>
                <a:ea typeface="ＤＨＰ平成明朝体W3" pitchFamily="2" charset="-128"/>
                <a:cs typeface="Times New Roman" pitchFamily="18" charset="0"/>
              </a:rPr>
              <a:t>歳を青少年、</a:t>
            </a:r>
            <a:r>
              <a:rPr lang="en-US" altLang="ja-JP" sz="2000" dirty="0" smtClean="0">
                <a:latin typeface="Times New Roman" pitchFamily="18" charset="0"/>
                <a:ea typeface="ＤＨＰ平成明朝体W3" pitchFamily="2" charset="-128"/>
                <a:cs typeface="Times New Roman" pitchFamily="18" charset="0"/>
              </a:rPr>
              <a:t>30</a:t>
            </a:r>
            <a:r>
              <a:rPr lang="ja-JP" altLang="en-US" sz="2000" dirty="0" smtClean="0">
                <a:latin typeface="Times New Roman" pitchFamily="18" charset="0"/>
                <a:ea typeface="ＤＨＰ平成明朝体W3" pitchFamily="2" charset="-128"/>
                <a:cs typeface="Times New Roman" pitchFamily="18" charset="0"/>
              </a:rPr>
              <a:t>歳～</a:t>
            </a:r>
            <a:r>
              <a:rPr lang="en-US" altLang="ja-JP" sz="2000" dirty="0" smtClean="0">
                <a:latin typeface="Times New Roman" pitchFamily="18" charset="0"/>
                <a:ea typeface="ＤＨＰ平成明朝体W3" pitchFamily="2" charset="-128"/>
                <a:cs typeface="Times New Roman" pitchFamily="18" charset="0"/>
              </a:rPr>
              <a:t>64</a:t>
            </a:r>
            <a:r>
              <a:rPr lang="ja-JP" altLang="en-US" sz="2000" dirty="0" smtClean="0">
                <a:latin typeface="Times New Roman" pitchFamily="18" charset="0"/>
                <a:ea typeface="ＤＨＰ平成明朝体W3" pitchFamily="2" charset="-128"/>
                <a:cs typeface="Times New Roman" pitchFamily="18" charset="0"/>
              </a:rPr>
              <a:t>歳までを中高年、</a:t>
            </a:r>
            <a:r>
              <a:rPr lang="en-US" altLang="ja-JP" sz="2000" dirty="0" smtClean="0">
                <a:latin typeface="Times New Roman" pitchFamily="18" charset="0"/>
                <a:ea typeface="ＤＨＰ平成明朝体W3" pitchFamily="2" charset="-128"/>
                <a:cs typeface="Times New Roman" pitchFamily="18" charset="0"/>
              </a:rPr>
              <a:t>65</a:t>
            </a:r>
            <a:r>
              <a:rPr lang="ja-JP" altLang="en-US" sz="2000" dirty="0" smtClean="0">
                <a:latin typeface="Times New Roman" pitchFamily="18" charset="0"/>
                <a:ea typeface="ＤＨＰ平成明朝体W3" pitchFamily="2" charset="-128"/>
                <a:cs typeface="Times New Roman" pitchFamily="18" charset="0"/>
              </a:rPr>
              <a:t>歳以上を高齢者と定義</a:t>
            </a:r>
          </a:p>
          <a:p>
            <a:pPr eaLnBrk="1" hangingPunct="1">
              <a:lnSpc>
                <a:spcPct val="90000"/>
              </a:lnSpc>
              <a:buClr>
                <a:srgbClr val="00B050"/>
              </a:buClr>
              <a:defRPr/>
            </a:pPr>
            <a:r>
              <a:rPr lang="en-US" altLang="ja-JP" sz="2800" b="1" dirty="0" smtClean="0">
                <a:latin typeface="HG丸ｺﾞｼｯｸM-PRO" pitchFamily="50" charset="-128"/>
                <a:ea typeface="HG丸ｺﾞｼｯｸM-PRO" pitchFamily="50" charset="-128"/>
              </a:rPr>
              <a:t>2009</a:t>
            </a:r>
            <a:r>
              <a:rPr lang="ja-JP" altLang="en-US" sz="2800" b="1" dirty="0" smtClean="0">
                <a:latin typeface="HG丸ｺﾞｼｯｸM-PRO" pitchFamily="50" charset="-128"/>
                <a:ea typeface="HG丸ｺﾞｼｯｸM-PRO" pitchFamily="50" charset="-128"/>
              </a:rPr>
              <a:t>年</a:t>
            </a:r>
            <a:r>
              <a:rPr lang="ja-JP" altLang="en-US" sz="2800" b="1" dirty="0">
                <a:latin typeface="HG丸ｺﾞｼｯｸM-PRO" pitchFamily="50" charset="-128"/>
                <a:ea typeface="HG丸ｺﾞｼｯｸM-PRO" pitchFamily="50" charset="-128"/>
              </a:rPr>
              <a:t>（平成 </a:t>
            </a:r>
            <a:r>
              <a:rPr lang="en-US" altLang="ja-JP" sz="2800" b="1" dirty="0" smtClean="0">
                <a:latin typeface="HG丸ｺﾞｼｯｸM-PRO" pitchFamily="50" charset="-128"/>
                <a:ea typeface="HG丸ｺﾞｼｯｸM-PRO" pitchFamily="50" charset="-128"/>
              </a:rPr>
              <a:t>21</a:t>
            </a:r>
            <a:r>
              <a:rPr lang="ja-JP" altLang="en-US" sz="2800" b="1" dirty="0" smtClean="0">
                <a:latin typeface="HG丸ｺﾞｼｯｸM-PRO" pitchFamily="50" charset="-128"/>
                <a:ea typeface="HG丸ｺﾞｼｯｸM-PRO" pitchFamily="50" charset="-128"/>
              </a:rPr>
              <a:t>年</a:t>
            </a:r>
            <a:r>
              <a:rPr lang="ja-JP" altLang="en-US" sz="2800" b="1" dirty="0">
                <a:latin typeface="HG丸ｺﾞｼｯｸM-PRO" pitchFamily="50" charset="-128"/>
                <a:ea typeface="HG丸ｺﾞｼｯｸM-PRO" pitchFamily="50" charset="-128"/>
              </a:rPr>
              <a:t>）から</a:t>
            </a:r>
            <a:r>
              <a:rPr lang="ja-JP" altLang="en-US" sz="2800" b="1" dirty="0">
                <a:solidFill>
                  <a:srgbClr val="FF0000"/>
                </a:solidFill>
                <a:latin typeface="HG丸ｺﾞｼｯｸM-PRO" pitchFamily="50" charset="-128"/>
                <a:ea typeface="HG丸ｺﾞｼｯｸM-PRO" pitchFamily="50" charset="-128"/>
              </a:rPr>
              <a:t>減少傾向</a:t>
            </a:r>
          </a:p>
          <a:p>
            <a:pPr marL="0" indent="0" eaLnBrk="1" hangingPunct="1">
              <a:lnSpc>
                <a:spcPct val="90000"/>
              </a:lnSpc>
              <a:buFont typeface="Wingdings" panose="05000000000000000000" pitchFamily="2" charset="2"/>
              <a:buNone/>
              <a:defRPr/>
            </a:pPr>
            <a:r>
              <a:rPr lang="ja-JP" altLang="en-US" sz="2800" dirty="0" smtClean="0"/>
              <a:t>　</a:t>
            </a:r>
            <a:endParaRPr lang="ja-JP" altLang="en-US" sz="2800" b="1" dirty="0" smtClean="0">
              <a:latin typeface="ＤＦ平成明朝体W3" panose="02020309000000000000" pitchFamily="17" charset="-128"/>
              <a:ea typeface="ＤＦ平成明朝体W3" panose="02020309000000000000" pitchFamily="17" charset="-128"/>
            </a:endParaRPr>
          </a:p>
          <a:p>
            <a:pPr eaLnBrk="1" hangingPunct="1">
              <a:lnSpc>
                <a:spcPct val="90000"/>
              </a:lnSpc>
              <a:buClr>
                <a:srgbClr val="00B050"/>
              </a:buClr>
              <a:defRPr/>
            </a:pPr>
            <a:r>
              <a:rPr lang="ja-JP" altLang="en-US" sz="2800" b="1" dirty="0" smtClean="0">
                <a:latin typeface="HG丸ｺﾞｼｯｸM-PRO" pitchFamily="50" charset="-128"/>
                <a:ea typeface="HG丸ｺﾞｼｯｸM-PRO" pitchFamily="50" charset="-128"/>
              </a:rPr>
              <a:t>年間</a:t>
            </a:r>
            <a:r>
              <a:rPr lang="en-US" altLang="ja-JP" sz="2800" b="1" dirty="0" smtClean="0">
                <a:latin typeface="HG丸ｺﾞｼｯｸM-PRO" pitchFamily="50" charset="-128"/>
                <a:ea typeface="HG丸ｺﾞｼｯｸM-PRO" pitchFamily="50" charset="-128"/>
              </a:rPr>
              <a:t>984</a:t>
            </a:r>
            <a:r>
              <a:rPr lang="ja-JP" altLang="en-US" sz="2800" b="1" dirty="0" smtClean="0">
                <a:latin typeface="HG丸ｺﾞｼｯｸM-PRO" pitchFamily="50" charset="-128"/>
                <a:ea typeface="HG丸ｺﾞｼｯｸM-PRO" pitchFamily="50" charset="-128"/>
              </a:rPr>
              <a:t>人</a:t>
            </a:r>
            <a:endParaRPr lang="ja-JP" altLang="en-US" sz="2800" b="1" dirty="0" smtClean="0">
              <a:latin typeface="HG丸ｺﾞｼｯｸM-PRO" pitchFamily="50" charset="-128"/>
              <a:ea typeface="HG丸ｺﾞｼｯｸM-PRO" pitchFamily="50" charset="-128"/>
            </a:endParaRPr>
          </a:p>
          <a:p>
            <a:pPr marL="812800" indent="0" eaLnBrk="1" hangingPunct="1">
              <a:lnSpc>
                <a:spcPct val="90000"/>
              </a:lnSpc>
              <a:buFont typeface="Wingdings" panose="05000000000000000000" pitchFamily="2" charset="2"/>
              <a:buNone/>
              <a:defRPr/>
            </a:pPr>
            <a:r>
              <a:rPr lang="ja-JP" altLang="en-US" sz="2000" dirty="0" smtClean="0">
                <a:ea typeface="ＤＨＰ平成明朝体W3" pitchFamily="2" charset="-128"/>
              </a:rPr>
              <a:t>→１日あたり約</a:t>
            </a:r>
            <a:r>
              <a:rPr lang="en-US" altLang="ja-JP" sz="2000" dirty="0" smtClean="0">
                <a:ea typeface="ＤＨＰ平成明朝体W3" pitchFamily="2" charset="-128"/>
              </a:rPr>
              <a:t>2.7</a:t>
            </a:r>
            <a:r>
              <a:rPr lang="ja-JP" altLang="en-US" sz="2000" dirty="0" smtClean="0">
                <a:ea typeface="ＤＨＰ平成明朝体W3" pitchFamily="2" charset="-128"/>
              </a:rPr>
              <a:t>人の自殺者</a:t>
            </a:r>
          </a:p>
          <a:p>
            <a:pPr eaLnBrk="1" hangingPunct="1">
              <a:lnSpc>
                <a:spcPct val="90000"/>
              </a:lnSpc>
              <a:defRPr/>
            </a:pPr>
            <a:endParaRPr lang="ja-JP" altLang="en-US" sz="1200" dirty="0" smtClean="0"/>
          </a:p>
          <a:p>
            <a:pPr eaLnBrk="1" hangingPunct="1">
              <a:lnSpc>
                <a:spcPct val="90000"/>
              </a:lnSpc>
              <a:buClr>
                <a:srgbClr val="00B050"/>
              </a:buClr>
              <a:defRPr/>
            </a:pPr>
            <a:r>
              <a:rPr lang="ja-JP" altLang="en-US" sz="2800" b="1" dirty="0" smtClean="0">
                <a:latin typeface="HG丸ｺﾞｼｯｸM-PRO" pitchFamily="50" charset="-128"/>
                <a:ea typeface="HG丸ｺﾞｼｯｸM-PRO" pitchFamily="50" charset="-128"/>
              </a:rPr>
              <a:t>男性：女性　＝　</a:t>
            </a:r>
            <a:r>
              <a:rPr lang="en-US" altLang="ja-JP" sz="2800" b="1" dirty="0" smtClean="0">
                <a:latin typeface="HG丸ｺﾞｼｯｸM-PRO" pitchFamily="50" charset="-128"/>
                <a:ea typeface="HG丸ｺﾞｼｯｸM-PRO" pitchFamily="50" charset="-128"/>
              </a:rPr>
              <a:t>6.5</a:t>
            </a:r>
            <a:r>
              <a:rPr lang="ja-JP" altLang="en-US" sz="2800" b="1" dirty="0" smtClean="0">
                <a:latin typeface="HG丸ｺﾞｼｯｸM-PRO" pitchFamily="50" charset="-128"/>
                <a:ea typeface="HG丸ｺﾞｼｯｸM-PRO" pitchFamily="50" charset="-128"/>
              </a:rPr>
              <a:t>：</a:t>
            </a:r>
            <a:r>
              <a:rPr lang="en-US" altLang="ja-JP" sz="2800" b="1" dirty="0" smtClean="0">
                <a:latin typeface="HG丸ｺﾞｼｯｸM-PRO" pitchFamily="50" charset="-128"/>
                <a:ea typeface="HG丸ｺﾞｼｯｸM-PRO" pitchFamily="50" charset="-128"/>
              </a:rPr>
              <a:t>3.5</a:t>
            </a:r>
            <a:endParaRPr lang="ja-JP" altLang="en-US" sz="2800" b="1" dirty="0" smtClean="0">
              <a:latin typeface="HG丸ｺﾞｼｯｸM-PRO" pitchFamily="50" charset="-128"/>
              <a:ea typeface="HG丸ｺﾞｼｯｸM-PRO" pitchFamily="50" charset="-128"/>
            </a:endParaRPr>
          </a:p>
          <a:p>
            <a:pPr eaLnBrk="1" hangingPunct="1">
              <a:lnSpc>
                <a:spcPct val="90000"/>
              </a:lnSpc>
              <a:buFont typeface="Wingdings" panose="05000000000000000000" pitchFamily="2" charset="2"/>
              <a:buNone/>
              <a:defRPr/>
            </a:pPr>
            <a:endParaRPr lang="ja-JP" altLang="en-US" dirty="0" smtClean="0"/>
          </a:p>
          <a:p>
            <a:pPr eaLnBrk="1" hangingPunct="1">
              <a:lnSpc>
                <a:spcPct val="90000"/>
              </a:lnSpc>
              <a:buFont typeface="Wingdings" panose="05000000000000000000" pitchFamily="2" charset="2"/>
              <a:buNone/>
              <a:defRPr/>
            </a:pPr>
            <a:endParaRPr lang="ja-JP" altLang="en-US" dirty="0" smtClean="0"/>
          </a:p>
          <a:p>
            <a:pPr eaLnBrk="1" hangingPunct="1">
              <a:lnSpc>
                <a:spcPct val="90000"/>
              </a:lnSpc>
              <a:defRPr/>
            </a:pPr>
            <a:endParaRPr lang="en-US" altLang="ja-JP" dirty="0" smtClean="0"/>
          </a:p>
        </p:txBody>
      </p:sp>
      <p:sp>
        <p:nvSpPr>
          <p:cNvPr id="5" name="角丸四角形 4"/>
          <p:cNvSpPr/>
          <p:nvPr/>
        </p:nvSpPr>
        <p:spPr bwMode="auto">
          <a:xfrm>
            <a:off x="5465316" y="3861048"/>
            <a:ext cx="3211140" cy="1928813"/>
          </a:xfrm>
          <a:prstGeom prst="roundRect">
            <a:avLst/>
          </a:prstGeom>
          <a:solidFill>
            <a:srgbClr val="FFFFFF"/>
          </a:solidFill>
          <a:ln w="9525">
            <a:solidFill>
              <a:srgbClr val="000000"/>
            </a:solidFill>
            <a:miter lim="800000"/>
            <a:headEnd/>
            <a:tailEnd/>
          </a:ln>
        </p:spPr>
        <p:txBody>
          <a:bodyPr anchor="ctr"/>
          <a:lstStyle/>
          <a:p>
            <a:pPr marL="342900" indent="-342900" algn="ctr" eaLnBrk="1" hangingPunct="1">
              <a:spcBef>
                <a:spcPct val="20000"/>
              </a:spcBef>
              <a:buClr>
                <a:schemeClr val="accent1"/>
              </a:buClr>
              <a:buFont typeface="Wingdings" pitchFamily="2" charset="2"/>
              <a:buNone/>
              <a:defRPr/>
            </a:pPr>
            <a:r>
              <a:rPr lang="ja-JP" altLang="en-US" dirty="0">
                <a:latin typeface="HG丸ｺﾞｼｯｸM-PRO" pitchFamily="50" charset="-128"/>
                <a:ea typeface="HG丸ｺﾞｼｯｸM-PRO" pitchFamily="50" charset="-128"/>
              </a:rPr>
              <a:t>   男性</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642</a:t>
            </a:r>
            <a:r>
              <a:rPr lang="ja-JP" altLang="en-US" dirty="0" smtClean="0">
                <a:latin typeface="HG丸ｺﾞｼｯｸM-PRO" pitchFamily="50" charset="-128"/>
                <a:ea typeface="HG丸ｺﾞｼｯｸM-PRO" pitchFamily="50" charset="-128"/>
              </a:rPr>
              <a:t>人</a:t>
            </a:r>
            <a:r>
              <a:rPr lang="ja-JP" altLang="en-US" dirty="0">
                <a:latin typeface="HG丸ｺﾞｼｯｸM-PRO" pitchFamily="50" charset="-128"/>
                <a:ea typeface="HG丸ｺﾞｼｯｸM-PRO" pitchFamily="50" charset="-128"/>
              </a:rPr>
              <a:t>　</a:t>
            </a:r>
            <a:endParaRPr lang="en-US" altLang="ja-JP" dirty="0">
              <a:latin typeface="HG丸ｺﾞｼｯｸM-PRO" pitchFamily="50" charset="-128"/>
              <a:ea typeface="HG丸ｺﾞｼｯｸM-PRO" pitchFamily="50" charset="-128"/>
            </a:endParaRPr>
          </a:p>
          <a:p>
            <a:pPr marL="342900" indent="-342900" algn="ctr" eaLnBrk="1" hangingPunct="1">
              <a:spcBef>
                <a:spcPct val="20000"/>
              </a:spcBef>
              <a:buClr>
                <a:schemeClr val="accent1"/>
              </a:buClr>
              <a:buFont typeface="Wingdings" pitchFamily="2" charset="2"/>
              <a:buNone/>
              <a:defRPr/>
            </a:pPr>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女性：</a:t>
            </a:r>
            <a:r>
              <a:rPr lang="en-US" altLang="ja-JP" dirty="0" smtClean="0">
                <a:latin typeface="HG丸ｺﾞｼｯｸM-PRO" pitchFamily="50" charset="-128"/>
                <a:ea typeface="HG丸ｺﾞｼｯｸM-PRO" pitchFamily="50" charset="-128"/>
              </a:rPr>
              <a:t>342</a:t>
            </a:r>
            <a:r>
              <a:rPr lang="ja-JP" altLang="en-US" dirty="0" smtClean="0">
                <a:latin typeface="HG丸ｺﾞｼｯｸM-PRO" pitchFamily="50" charset="-128"/>
                <a:ea typeface="HG丸ｺﾞｼｯｸM-PRO" pitchFamily="50" charset="-128"/>
              </a:rPr>
              <a:t>人</a:t>
            </a:r>
            <a:endParaRPr lang="ja-JP" altLang="en-US" dirty="0">
              <a:latin typeface="HG丸ｺﾞｼｯｸM-PRO" pitchFamily="50" charset="-128"/>
              <a:ea typeface="HG丸ｺﾞｼｯｸM-PRO" pitchFamily="50" charset="-128"/>
            </a:endParaRPr>
          </a:p>
          <a:p>
            <a:pPr marL="342900" indent="-342900" algn="ctr" eaLnBrk="1" hangingPunct="1">
              <a:spcBef>
                <a:spcPct val="20000"/>
              </a:spcBef>
              <a:buClr>
                <a:schemeClr val="accent1"/>
              </a:buClr>
              <a:buFont typeface="Wingdings" pitchFamily="2" charset="2"/>
              <a:buNone/>
              <a:defRPr/>
            </a:pPr>
            <a:r>
              <a:rPr lang="ja-JP" altLang="en-US" dirty="0">
                <a:latin typeface="HG丸ｺﾞｼｯｸM-PRO" pitchFamily="50" charset="-128"/>
                <a:ea typeface="HG丸ｺﾞｼｯｸM-PRO" pitchFamily="50" charset="-128"/>
              </a:rPr>
              <a:t>   総計</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984</a:t>
            </a:r>
            <a:r>
              <a:rPr lang="ja-JP" altLang="en-US" dirty="0" smtClean="0">
                <a:latin typeface="HG丸ｺﾞｼｯｸM-PRO" pitchFamily="50" charset="-128"/>
                <a:ea typeface="HG丸ｺﾞｼｯｸM-PRO" pitchFamily="50" charset="-128"/>
              </a:rPr>
              <a:t>人</a:t>
            </a:r>
            <a:endParaRPr lang="ja-JP" altLang="en-US" dirty="0">
              <a:latin typeface="HG丸ｺﾞｼｯｸM-PRO" pitchFamily="50" charset="-128"/>
              <a:ea typeface="HG丸ｺﾞｼｯｸM-PRO" pitchFamily="50" charset="-128"/>
            </a:endParaRPr>
          </a:p>
          <a:p>
            <a:pPr algn="r" eaLnBrk="1" hangingPunct="1">
              <a:spcBef>
                <a:spcPct val="20000"/>
              </a:spcBef>
              <a:buClr>
                <a:schemeClr val="accent1"/>
              </a:buClr>
              <a:buFont typeface="Wingdings" pitchFamily="2" charset="2"/>
              <a:buNone/>
              <a:defRPr/>
            </a:pPr>
            <a:endParaRPr lang="en-US" altLang="ja-JP" sz="800" dirty="0">
              <a:latin typeface="HG丸ｺﾞｼｯｸM-PRO" pitchFamily="50" charset="-128"/>
              <a:ea typeface="HG丸ｺﾞｼｯｸM-PRO" pitchFamily="50" charset="-128"/>
            </a:endParaRPr>
          </a:p>
          <a:p>
            <a:pPr algn="r" eaLnBrk="1" hangingPunct="1">
              <a:spcBef>
                <a:spcPct val="20000"/>
              </a:spcBef>
              <a:buClr>
                <a:schemeClr val="accent1"/>
              </a:buClr>
              <a:buFont typeface="Wingdings" pitchFamily="2" charset="2"/>
              <a:buNone/>
              <a:defRPr/>
            </a:pPr>
            <a:r>
              <a:rPr lang="en-US" altLang="ja-JP" sz="1600"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令和</a:t>
            </a:r>
            <a:r>
              <a:rPr lang="en-US" altLang="ja-JP" sz="1600" dirty="0">
                <a:latin typeface="HG丸ｺﾞｼｯｸM-PRO" pitchFamily="50" charset="-128"/>
                <a:ea typeface="HG丸ｺﾞｼｯｸM-PRO" pitchFamily="50" charset="-128"/>
              </a:rPr>
              <a:t>3</a:t>
            </a:r>
            <a:r>
              <a:rPr lang="ja-JP" altLang="en-US" sz="1600" dirty="0" smtClean="0">
                <a:latin typeface="HG丸ｺﾞｼｯｸM-PRO" pitchFamily="50" charset="-128"/>
                <a:ea typeface="HG丸ｺﾞｼｯｸM-PRO" pitchFamily="50" charset="-128"/>
              </a:rPr>
              <a:t>年</a:t>
            </a:r>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警察庁自殺統計</a:t>
            </a:r>
            <a:r>
              <a:rPr lang="en-US" altLang="ja-JP" sz="1600" dirty="0" smtClean="0">
                <a:latin typeface="HG丸ｺﾞｼｯｸM-PRO" pitchFamily="50" charset="-128"/>
                <a:ea typeface="HG丸ｺﾞｼｯｸM-PRO" pitchFamily="50" charset="-128"/>
              </a:rPr>
              <a:t>)</a:t>
            </a:r>
            <a:endParaRPr lang="ja-JP" altLang="en-US" sz="2000" dirty="0">
              <a:latin typeface="Arial" charset="0"/>
            </a:endParaRPr>
          </a:p>
        </p:txBody>
      </p:sp>
    </p:spTree>
    <p:extLst>
      <p:ext uri="{BB962C8B-B14F-4D97-AF65-F5344CB8AC3E}">
        <p14:creationId xmlns:p14="http://schemas.microsoft.com/office/powerpoint/2010/main" val="1359889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4"/>
          <p:cNvSpPr>
            <a:spLocks noGrp="1"/>
          </p:cNvSpPr>
          <p:nvPr>
            <p:ph type="title"/>
          </p:nvPr>
        </p:nvSpPr>
        <p:spPr/>
        <p:txBody>
          <a:bodyPr/>
          <a:lstStyle/>
          <a:p>
            <a:r>
              <a:rPr lang="ja-JP" altLang="en-US" sz="4400" smtClean="0">
                <a:latin typeface="HGP創英角ﾎﾟｯﾌﾟ体" panose="040B0A00000000000000" pitchFamily="50" charset="-128"/>
                <a:ea typeface="HGP創英角ﾎﾟｯﾌﾟ体" panose="040B0A00000000000000" pitchFamily="50" charset="-128"/>
              </a:rPr>
              <a:t>４．メディア・インターネット</a:t>
            </a:r>
            <a:r>
              <a:rPr lang="ja-JP" altLang="en-US" smtClean="0">
                <a:latin typeface="HGP創英角ﾎﾟｯﾌﾟ体" panose="040B0A00000000000000" pitchFamily="50" charset="-128"/>
                <a:ea typeface="HGP創英角ﾎﾟｯﾌﾟ体" panose="040B0A00000000000000" pitchFamily="50" charset="-128"/>
              </a:rPr>
              <a:t>と</a:t>
            </a:r>
            <a:r>
              <a:rPr lang="ja-JP" altLang="en-US" sz="4400" smtClean="0">
                <a:latin typeface="HGP創英角ﾎﾟｯﾌﾟ体" panose="040B0A00000000000000" pitchFamily="50" charset="-128"/>
                <a:ea typeface="HGP創英角ﾎﾟｯﾌﾟ体" panose="040B0A00000000000000" pitchFamily="50" charset="-128"/>
              </a:rPr>
              <a:t>自殺</a:t>
            </a:r>
          </a:p>
        </p:txBody>
      </p:sp>
      <p:pic>
        <p:nvPicPr>
          <p:cNvPr id="68612" name="Picture 2" descr="C:\Users\YZ050009\AppData\Local\Microsoft\Windows\Temporary Internet Files\Content.IE5\8HF57BDP\MP90043052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0969" y="1873314"/>
            <a:ext cx="5723360" cy="453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コンテンツ プレースホルダ 2"/>
          <p:cNvSpPr>
            <a:spLocks noGrp="1"/>
          </p:cNvSpPr>
          <p:nvPr>
            <p:ph idx="4294967295"/>
          </p:nvPr>
        </p:nvSpPr>
        <p:spPr>
          <a:xfrm>
            <a:off x="0" y="0"/>
            <a:ext cx="9144000" cy="6858000"/>
          </a:xfrm>
        </p:spPr>
        <p:txBody>
          <a:bodyPr/>
          <a:lstStyle/>
          <a:p>
            <a:pPr>
              <a:buFont typeface="Wingdings" panose="05000000000000000000" pitchFamily="2" charset="2"/>
              <a:buNone/>
            </a:pPr>
            <a:endParaRPr lang="en-US" altLang="ja-JP" dirty="0" smtClean="0"/>
          </a:p>
          <a:p>
            <a:endParaRPr lang="en-US" altLang="ja-JP" sz="2800" dirty="0" smtClean="0"/>
          </a:p>
          <a:p>
            <a:endParaRPr lang="en-US" altLang="ja-JP" sz="1400" dirty="0" smtClean="0"/>
          </a:p>
          <a:p>
            <a:pPr>
              <a:buFont typeface="Wingdings" panose="05000000000000000000" pitchFamily="2" charset="2"/>
              <a:buNone/>
            </a:pPr>
            <a:endParaRPr lang="en-US" altLang="ja-JP" sz="1400" dirty="0" smtClean="0"/>
          </a:p>
          <a:p>
            <a:r>
              <a:rPr lang="ja-JP" altLang="ja-JP" sz="2400" b="1" dirty="0" smtClean="0">
                <a:latin typeface="HG丸ｺﾞｼｯｸM-PRO" panose="020F0600000000000000" pitchFamily="50" charset="-128"/>
                <a:ea typeface="HG丸ｺﾞｼｯｸM-PRO" panose="020F0600000000000000" pitchFamily="50" charset="-128"/>
              </a:rPr>
              <a:t>著名人の自殺やショッキングな自殺の配慮のない報道</a:t>
            </a:r>
            <a:endParaRPr lang="en-US" altLang="ja-JP" sz="2400" b="1"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None/>
            </a:pPr>
            <a:r>
              <a:rPr lang="ja-JP" altLang="en-US" sz="2400" b="1"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→模倣</a:t>
            </a:r>
            <a:r>
              <a:rPr lang="ja-JP" altLang="ja-JP" sz="2400" dirty="0" smtClean="0">
                <a:latin typeface="HG丸ｺﾞｼｯｸM-PRO" panose="020F0600000000000000" pitchFamily="50" charset="-128"/>
                <a:ea typeface="HG丸ｺﾞｼｯｸM-PRO" panose="020F0600000000000000" pitchFamily="50" charset="-128"/>
              </a:rPr>
              <a:t>自殺</a:t>
            </a:r>
            <a:r>
              <a:rPr lang="ja-JP" altLang="en-US" sz="2400" dirty="0" smtClean="0">
                <a:latin typeface="HG丸ｺﾞｼｯｸM-PRO" panose="020F0600000000000000" pitchFamily="50" charset="-128"/>
                <a:ea typeface="HG丸ｺﾞｼｯｸM-PRO" panose="020F0600000000000000" pitchFamily="50" charset="-128"/>
              </a:rPr>
              <a:t>、</a:t>
            </a:r>
            <a:r>
              <a:rPr lang="ja-JP" altLang="ja-JP" sz="2400" dirty="0" smtClean="0">
                <a:latin typeface="HG丸ｺﾞｼｯｸM-PRO" panose="020F0600000000000000" pitchFamily="50" charset="-128"/>
                <a:ea typeface="HG丸ｺﾞｼｯｸM-PRO" panose="020F0600000000000000" pitchFamily="50" charset="-128"/>
              </a:rPr>
              <a:t>群発自殺を誘発させ</a:t>
            </a:r>
            <a:r>
              <a:rPr lang="ja-JP" altLang="en-US" sz="2400" dirty="0" smtClean="0">
                <a:latin typeface="HG丸ｺﾞｼｯｸM-PRO" panose="020F0600000000000000" pitchFamily="50" charset="-128"/>
                <a:ea typeface="HG丸ｺﾞｼｯｸM-PRO" panose="020F0600000000000000" pitchFamily="50" charset="-128"/>
              </a:rPr>
              <a:t>る危険性</a:t>
            </a:r>
            <a:endParaRPr lang="en-US" altLang="ja-JP" sz="24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None/>
            </a:pP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1774</a:t>
            </a:r>
            <a:r>
              <a:rPr lang="ja-JP" altLang="en-US" sz="2400" dirty="0" smtClean="0">
                <a:latin typeface="HG丸ｺﾞｼｯｸM-PRO" panose="020F0600000000000000" pitchFamily="50" charset="-128"/>
                <a:ea typeface="HG丸ｺﾞｼｯｸM-PRO" panose="020F0600000000000000" pitchFamily="50" charset="-128"/>
              </a:rPr>
              <a:t>年ヨーロッパにおける</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若きウェルテルの悩み</a:t>
            </a:r>
            <a:r>
              <a:rPr lang="en-US" altLang="ja-JP" sz="2400" dirty="0" smtClean="0">
                <a:latin typeface="HG丸ｺﾞｼｯｸM-PRO" panose="020F0600000000000000" pitchFamily="50" charset="-128"/>
                <a:ea typeface="HG丸ｺﾞｼｯｸM-PRO" panose="020F0600000000000000" pitchFamily="50" charset="-128"/>
              </a:rPr>
              <a:t>』</a:t>
            </a:r>
          </a:p>
          <a:p>
            <a:pPr>
              <a:buFont typeface="Wingdings" panose="05000000000000000000" pitchFamily="2" charset="2"/>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S61</a:t>
            </a:r>
            <a:r>
              <a:rPr lang="ja-JP" altLang="en-US" sz="2400" dirty="0" smtClean="0">
                <a:latin typeface="HG丸ｺﾞｼｯｸM-PRO" panose="020F0600000000000000" pitchFamily="50" charset="-128"/>
                <a:ea typeface="HG丸ｺﾞｼｯｸM-PRO" panose="020F0600000000000000" pitchFamily="50" charset="-128"/>
              </a:rPr>
              <a:t>年アイドル歌手の自殺をメディアが繰り返し放映。</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2</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週間で</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30</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余名の青少年の連鎖自殺</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ja-JP" sz="2400" b="1" dirty="0" smtClean="0">
                <a:latin typeface="HG丸ｺﾞｼｯｸM-PRO" panose="020F0600000000000000" pitchFamily="50" charset="-128"/>
                <a:ea typeface="HG丸ｺﾞｼｯｸM-PRO" panose="020F0600000000000000" pitchFamily="50" charset="-128"/>
              </a:rPr>
              <a:t>ネット自殺</a:t>
            </a:r>
            <a:endParaRPr lang="en-US" altLang="ja-JP" sz="2400" b="1"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None/>
            </a:pPr>
            <a:r>
              <a:rPr lang="ja-JP" altLang="en-US" sz="2400" b="1"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若者に多い</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見知らぬ者同士</a:t>
            </a:r>
            <a:r>
              <a:rPr lang="ja-JP" altLang="en-US" sz="2400" dirty="0" smtClean="0">
                <a:latin typeface="HG丸ｺﾞｼｯｸM-PRO" panose="020F0600000000000000" pitchFamily="50" charset="-128"/>
                <a:ea typeface="HG丸ｺﾞｼｯｸM-PRO" panose="020F0600000000000000" pitchFamily="50" charset="-128"/>
              </a:rPr>
              <a:t>の複数同時自殺</a:t>
            </a:r>
            <a:endParaRPr lang="en-US" altLang="ja-JP" sz="24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None/>
            </a:pP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H12</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H17</a:t>
            </a:r>
            <a:r>
              <a:rPr lang="ja-JP" altLang="en-US" sz="2400" dirty="0" smtClean="0">
                <a:latin typeface="HG丸ｺﾞｼｯｸM-PRO" panose="020F0600000000000000" pitchFamily="50" charset="-128"/>
                <a:ea typeface="HG丸ｺﾞｼｯｸM-PRO" panose="020F0600000000000000" pitchFamily="50" charset="-128"/>
              </a:rPr>
              <a:t>で計</a:t>
            </a:r>
            <a:r>
              <a:rPr lang="en-US" altLang="ja-JP" sz="2400" dirty="0" smtClean="0">
                <a:latin typeface="HG丸ｺﾞｼｯｸM-PRO" panose="020F0600000000000000" pitchFamily="50" charset="-128"/>
                <a:ea typeface="HG丸ｺﾞｼｯｸM-PRO" panose="020F0600000000000000" pitchFamily="50" charset="-128"/>
              </a:rPr>
              <a:t>40</a:t>
            </a:r>
            <a:r>
              <a:rPr lang="ja-JP" altLang="en-US" sz="2400" dirty="0" smtClean="0">
                <a:latin typeface="HG丸ｺﾞｼｯｸM-PRO" panose="020F0600000000000000" pitchFamily="50" charset="-128"/>
                <a:ea typeface="HG丸ｺﾞｼｯｸM-PRO" panose="020F0600000000000000" pitchFamily="50" charset="-128"/>
              </a:rPr>
              <a:t>件</a:t>
            </a:r>
            <a:endParaRPr lang="en-US" altLang="ja-JP" sz="24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None/>
            </a:pP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H15</a:t>
            </a:r>
            <a:r>
              <a:rPr lang="ja-JP" altLang="en-US" sz="2400" dirty="0" smtClean="0">
                <a:latin typeface="HG丸ｺﾞｼｯｸM-PRO" panose="020F0600000000000000" pitchFamily="50" charset="-128"/>
                <a:ea typeface="HG丸ｺﾞｼｯｸM-PRO" panose="020F0600000000000000" pitchFamily="50" charset="-128"/>
              </a:rPr>
              <a:t>の事例がメディアに大きく取り上げられ、具体的な経緯</a:t>
            </a:r>
            <a:endParaRPr lang="en-US" altLang="ja-JP" sz="24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や手段が報道され、以降連鎖的なネット自殺が生じた。</a:t>
            </a:r>
            <a:endParaRPr lang="en-US" altLang="ja-JP" sz="2400" dirty="0" smtClean="0">
              <a:latin typeface="HG丸ｺﾞｼｯｸM-PRO" panose="020F0600000000000000" pitchFamily="50" charset="-128"/>
              <a:ea typeface="HG丸ｺﾞｼｯｸM-PRO" panose="020F0600000000000000" pitchFamily="50" charset="-128"/>
            </a:endParaRPr>
          </a:p>
          <a:p>
            <a:r>
              <a:rPr lang="en-US" altLang="ja-JP" sz="2400" u="sng" dirty="0" smtClean="0">
                <a:latin typeface="HG丸ｺﾞｼｯｸM-PRO" panose="020F0600000000000000" pitchFamily="50" charset="-128"/>
                <a:ea typeface="HG丸ｺﾞｼｯｸM-PRO" panose="020F0600000000000000" pitchFamily="50" charset="-128"/>
              </a:rPr>
              <a:t>SNS</a:t>
            </a:r>
            <a:r>
              <a:rPr lang="ja-JP" altLang="en-US" sz="2400" b="1" u="sng" dirty="0" smtClean="0">
                <a:latin typeface="HG丸ｺﾞｼｯｸM-PRO" panose="020F0600000000000000" pitchFamily="50" charset="-128"/>
                <a:ea typeface="HG丸ｺﾞｼｯｸM-PRO" panose="020F0600000000000000" pitchFamily="50" charset="-128"/>
              </a:rPr>
              <a:t>などを通しての</a:t>
            </a:r>
            <a:r>
              <a:rPr lang="ja-JP" altLang="en-US" sz="2400" b="1" dirty="0" smtClean="0">
                <a:latin typeface="HG丸ｺﾞｼｯｸM-PRO" panose="020F0600000000000000" pitchFamily="50" charset="-128"/>
                <a:ea typeface="HG丸ｺﾞｼｯｸM-PRO" panose="020F0600000000000000" pitchFamily="50" charset="-128"/>
              </a:rPr>
              <a:t>、自殺をした人の画像や動画の拡散</a:t>
            </a:r>
            <a:endParaRPr lang="ja-JP" altLang="en-US" sz="2400" dirty="0" smtClean="0"/>
          </a:p>
        </p:txBody>
      </p:sp>
      <p:sp>
        <p:nvSpPr>
          <p:cNvPr id="6" name="角丸四角形 5"/>
          <p:cNvSpPr/>
          <p:nvPr/>
        </p:nvSpPr>
        <p:spPr bwMode="auto">
          <a:xfrm>
            <a:off x="250825" y="260350"/>
            <a:ext cx="8713788" cy="1223963"/>
          </a:xfrm>
          <a:prstGeom prst="roundRect">
            <a:avLst>
              <a:gd name="adj" fmla="val 16667"/>
            </a:avLst>
          </a:prstGeom>
          <a:noFill/>
          <a:ln w="9525">
            <a:solidFill>
              <a:schemeClr val="accent1">
                <a:lumMod val="50000"/>
              </a:schemeClr>
            </a:solidFill>
            <a:miter lim="800000"/>
            <a:headEnd/>
            <a:tailEnd/>
          </a:ln>
          <a:effectLst>
            <a:outerShdw blurRad="50800" dist="38100" dir="2700000" algn="tl" rotWithShape="0">
              <a:prstClr val="black">
                <a:alpha val="40000"/>
              </a:prstClr>
            </a:outerShdw>
          </a:effectLst>
        </p:spPr>
        <p:txBody>
          <a:bodyPr anchor="ctr"/>
          <a:lstStyle/>
          <a:p>
            <a:pPr algn="ctr" eaLnBrk="1" hangingPunct="1">
              <a:defRPr/>
            </a:pPr>
            <a:r>
              <a:rPr lang="ja-JP" altLang="en-US" sz="3100" dirty="0">
                <a:latin typeface="HG創英角ﾎﾟｯﾌﾟ体" pitchFamily="49" charset="-128"/>
                <a:ea typeface="HG創英角ﾎﾟｯﾌﾟ体" pitchFamily="49" charset="-128"/>
              </a:rPr>
              <a:t>マスメディアや</a:t>
            </a:r>
            <a:r>
              <a:rPr lang="ja-JP" altLang="ja-JP" sz="3100" dirty="0">
                <a:latin typeface="HG創英角ﾎﾟｯﾌﾟ体" pitchFamily="49" charset="-128"/>
                <a:ea typeface="HG創英角ﾎﾟｯﾌﾟ体" pitchFamily="49" charset="-128"/>
              </a:rPr>
              <a:t>インターネットには</a:t>
            </a:r>
            <a:endParaRPr lang="en-US" altLang="ja-JP" sz="3100" dirty="0">
              <a:latin typeface="HG創英角ﾎﾟｯﾌﾟ体" pitchFamily="49" charset="-128"/>
              <a:ea typeface="HG創英角ﾎﾟｯﾌﾟ体" pitchFamily="49" charset="-128"/>
            </a:endParaRPr>
          </a:p>
          <a:p>
            <a:pPr algn="ctr" eaLnBrk="1" hangingPunct="1">
              <a:defRPr/>
            </a:pPr>
            <a:r>
              <a:rPr lang="ja-JP" altLang="ja-JP" sz="4800" dirty="0">
                <a:solidFill>
                  <a:srgbClr val="C00000"/>
                </a:solidFill>
                <a:latin typeface="HG創英角ﾎﾟｯﾌﾟ体" pitchFamily="49" charset="-128"/>
                <a:ea typeface="HG創英角ﾎﾟｯﾌﾟ体" pitchFamily="49" charset="-128"/>
              </a:rPr>
              <a:t>自殺を促しかねない特質</a:t>
            </a:r>
            <a:r>
              <a:rPr lang="ja-JP" altLang="ja-JP" sz="3100" dirty="0">
                <a:latin typeface="HG創英角ﾎﾟｯﾌﾟ体" pitchFamily="49" charset="-128"/>
                <a:ea typeface="HG創英角ﾎﾟｯﾌﾟ体" pitchFamily="49" charset="-128"/>
              </a:rPr>
              <a:t>がある</a:t>
            </a:r>
            <a:endParaRPr lang="en-US" altLang="ja-JP" sz="3100" dirty="0">
              <a:latin typeface="HG創英角ﾎﾟｯﾌﾟ体" pitchFamily="49" charset="-128"/>
              <a:ea typeface="HG創英角ﾎﾟｯﾌﾟ体" pitchFamily="49" charset="-128"/>
            </a:endParaRPr>
          </a:p>
        </p:txBody>
      </p:sp>
      <p:pic>
        <p:nvPicPr>
          <p:cNvPr id="2" name="図 1"/>
          <p:cNvPicPr>
            <a:picLocks noChangeAspect="1"/>
          </p:cNvPicPr>
          <p:nvPr/>
        </p:nvPicPr>
        <p:blipFill>
          <a:blip r:embed="rId2"/>
          <a:stretch>
            <a:fillRect/>
          </a:stretch>
        </p:blipFill>
        <p:spPr>
          <a:xfrm>
            <a:off x="7159816" y="3429000"/>
            <a:ext cx="1804797" cy="151216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コンテンツ プレースホルダ 2"/>
          <p:cNvSpPr>
            <a:spLocks noGrp="1"/>
          </p:cNvSpPr>
          <p:nvPr>
            <p:ph idx="4294967295"/>
          </p:nvPr>
        </p:nvSpPr>
        <p:spPr>
          <a:xfrm>
            <a:off x="0" y="0"/>
            <a:ext cx="9144000" cy="6858000"/>
          </a:xfrm>
        </p:spPr>
        <p:txBody>
          <a:bodyPr/>
          <a:lstStyle/>
          <a:p>
            <a:pPr>
              <a:buFont typeface="Wingdings" panose="05000000000000000000" pitchFamily="2" charset="2"/>
              <a:buNone/>
            </a:pPr>
            <a:endParaRPr lang="en-US" altLang="ja-JP" dirty="0" smtClean="0"/>
          </a:p>
          <a:p>
            <a:endParaRPr lang="en-US" altLang="ja-JP" sz="1400" dirty="0" smtClean="0"/>
          </a:p>
          <a:p>
            <a:endParaRPr lang="en-US" altLang="ja-JP" sz="1400" dirty="0" smtClean="0"/>
          </a:p>
          <a:p>
            <a:endParaRPr lang="en-US" altLang="ja-JP" sz="1400" dirty="0" smtClean="0"/>
          </a:p>
          <a:p>
            <a:pPr>
              <a:buFont typeface="Wingdings" panose="05000000000000000000" pitchFamily="2" charset="2"/>
              <a:buNone/>
            </a:pPr>
            <a:endParaRPr lang="en-US" altLang="ja-JP" sz="800" dirty="0" smtClean="0"/>
          </a:p>
          <a:p>
            <a:pPr>
              <a:buFont typeface="Wingdings" panose="05000000000000000000" pitchFamily="2" charset="2"/>
              <a:buNone/>
            </a:pPr>
            <a:endParaRPr lang="en-US" altLang="ja-JP" sz="800" dirty="0" smtClean="0"/>
          </a:p>
          <a:p>
            <a:pPr>
              <a:buFont typeface="Wingdings" panose="05000000000000000000" pitchFamily="2" charset="2"/>
              <a:buNone/>
            </a:pPr>
            <a:endParaRPr lang="ja-JP" altLang="ja-JP" sz="800" dirty="0" smtClean="0"/>
          </a:p>
          <a:p>
            <a:r>
              <a:rPr lang="ja-JP" altLang="en-US" sz="2400" b="1" dirty="0" smtClean="0">
                <a:latin typeface="HG丸ｺﾞｼｯｸM-PRO" panose="020F0600000000000000" pitchFamily="50" charset="-128"/>
                <a:ea typeface="HG丸ｺﾞｼｯｸM-PRO" panose="020F0600000000000000" pitchFamily="50" charset="-128"/>
              </a:rPr>
              <a:t>ウィーンでは「メディアの自殺報道に関するガイドライン」を徹底し、地下鉄自殺者数を減少させた。</a:t>
            </a:r>
            <a:endParaRPr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危機を克服した人を描くドキュメンタリー番組など</a:t>
            </a:r>
            <a:r>
              <a:rPr lang="ja-JP" altLang="en-US" sz="2400" b="1" smtClean="0">
                <a:latin typeface="HG丸ｺﾞｼｯｸM-PRO" panose="020F0600000000000000" pitchFamily="50" charset="-128"/>
                <a:ea typeface="HG丸ｺﾞｼｯｸM-PRO" panose="020F0600000000000000" pitchFamily="50" charset="-128"/>
              </a:rPr>
              <a:t>は援助希求行動</a:t>
            </a:r>
            <a:r>
              <a:rPr lang="ja-JP" altLang="en-US" sz="2400" b="1" dirty="0" smtClean="0">
                <a:latin typeface="HG丸ｺﾞｼｯｸM-PRO" panose="020F0600000000000000" pitchFamily="50" charset="-128"/>
                <a:ea typeface="HG丸ｺﾞｼｯｸM-PRO" panose="020F0600000000000000" pitchFamily="50" charset="-128"/>
              </a:rPr>
              <a:t>を高めることができ、自殺リスクの高い人に有益な影響を与える。</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パパゲーノ効果</a:t>
            </a:r>
            <a:r>
              <a:rPr lang="ja-JP" altLang="en-US" sz="2400" dirty="0" smtClean="0">
                <a:latin typeface="HG丸ｺﾞｼｯｸM-PRO" panose="020F0600000000000000" pitchFamily="50" charset="-128"/>
                <a:ea typeface="HG丸ｺﾞｼｯｸM-PRO" panose="020F0600000000000000" pitchFamily="50" charset="-128"/>
              </a:rPr>
              <a:t>（モーツァルトのオペラ「魔笛」より）</a:t>
            </a:r>
            <a:endParaRPr lang="en-US" altLang="ja-JP" sz="3600" dirty="0" smtClean="0"/>
          </a:p>
          <a:p>
            <a:pPr>
              <a:buFont typeface="Wingdings" panose="05000000000000000000" pitchFamily="2" charset="2"/>
              <a:buNone/>
            </a:pPr>
            <a:endParaRPr lang="ja-JP" altLang="ja-JP" sz="3600" dirty="0" smtClean="0"/>
          </a:p>
          <a:p>
            <a:endParaRPr lang="ja-JP" altLang="en-US" sz="4000" dirty="0" smtClean="0"/>
          </a:p>
        </p:txBody>
      </p:sp>
      <p:sp>
        <p:nvSpPr>
          <p:cNvPr id="9" name="角丸四角形 8"/>
          <p:cNvSpPr/>
          <p:nvPr/>
        </p:nvSpPr>
        <p:spPr bwMode="auto">
          <a:xfrm>
            <a:off x="179388" y="4581128"/>
            <a:ext cx="8785225" cy="1512168"/>
          </a:xfrm>
          <a:prstGeom prst="roundRect">
            <a:avLst/>
          </a:prstGeom>
          <a:solidFill>
            <a:srgbClr val="FFFFFF"/>
          </a:solidFill>
          <a:ln w="38100" cmpd="thickThin">
            <a:solidFill>
              <a:schemeClr val="accent1">
                <a:lumMod val="50000"/>
              </a:schemeClr>
            </a:solidFill>
            <a:miter lim="800000"/>
            <a:headEnd/>
            <a:tailEnd/>
          </a:ln>
        </p:spPr>
        <p:txBody>
          <a:bodyPr anchor="ctr"/>
          <a:lstStyle/>
          <a:p>
            <a:pPr eaLnBrk="1" hangingPunct="1">
              <a:defRPr/>
            </a:pP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WHO</a:t>
            </a:r>
            <a:r>
              <a:rPr lang="ja-JP"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自殺対策を推進するためにメディア関係者に知ってもらいたい基礎知識」</a:t>
            </a:r>
            <a:r>
              <a:rPr lang="ja-JP" altLang="ja-JP"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2017</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電気通信関連団体による「インターネット上の自殺予告</a:t>
            </a:r>
            <a:r>
              <a:rPr lang="ja-JP" altLang="en-US" sz="2000" dirty="0" smtClean="0">
                <a:latin typeface="HG丸ｺﾞｼｯｸM-PRO" panose="020F0600000000000000" pitchFamily="50" charset="-128"/>
                <a:ea typeface="HG丸ｺﾞｼｯｸM-PRO" panose="020F0600000000000000" pitchFamily="50" charset="-128"/>
              </a:rPr>
              <a:t>事案</a:t>
            </a:r>
            <a:endParaRPr lang="en-US" altLang="ja-JP" sz="2000" dirty="0" smtClean="0">
              <a:latin typeface="HG丸ｺﾞｼｯｸM-PRO" panose="020F0600000000000000" pitchFamily="50" charset="-128"/>
              <a:ea typeface="HG丸ｺﾞｼｯｸM-PRO" panose="020F0600000000000000" pitchFamily="50" charset="-128"/>
            </a:endParaRPr>
          </a:p>
          <a:p>
            <a:pPr eaLnBrk="1" hangingPunct="1">
              <a:defRPr/>
            </a:pPr>
            <a:r>
              <a:rPr lang="ja-JP" altLang="en-US" sz="2000" dirty="0" err="1" smtClean="0">
                <a:latin typeface="HG丸ｺﾞｼｯｸM-PRO" panose="020F0600000000000000" pitchFamily="50" charset="-128"/>
                <a:ea typeface="HG丸ｺﾞｼｯｸM-PRO" panose="020F0600000000000000" pitchFamily="50" charset="-128"/>
              </a:rPr>
              <a:t>へ</a:t>
            </a:r>
            <a:r>
              <a:rPr lang="ja-JP" altLang="en-US" sz="2000" dirty="0" err="1">
                <a:latin typeface="HG丸ｺﾞｼｯｸM-PRO" panose="020F0600000000000000" pitchFamily="50" charset="-128"/>
                <a:ea typeface="HG丸ｺﾞｼｯｸM-PRO" panose="020F0600000000000000" pitchFamily="50" charset="-128"/>
              </a:rPr>
              <a:t>の</a:t>
            </a:r>
            <a:r>
              <a:rPr lang="ja-JP" altLang="en-US" sz="2000" dirty="0">
                <a:latin typeface="HG丸ｺﾞｼｯｸM-PRO" panose="020F0600000000000000" pitchFamily="50" charset="-128"/>
                <a:ea typeface="HG丸ｺﾞｼｯｸM-PRO" panose="020F0600000000000000" pitchFamily="50" charset="-128"/>
              </a:rPr>
              <a:t>対応に関するガイドライン」（</a:t>
            </a:r>
            <a:r>
              <a:rPr lang="en-US" altLang="ja-JP" sz="2000" dirty="0">
                <a:latin typeface="HG丸ｺﾞｼｯｸM-PRO" panose="020F0600000000000000" pitchFamily="50" charset="-128"/>
                <a:ea typeface="HG丸ｺﾞｼｯｸM-PRO" panose="020F0600000000000000" pitchFamily="50" charset="-128"/>
              </a:rPr>
              <a:t>2005</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ja-JP" sz="2000"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bwMode="auto">
          <a:xfrm>
            <a:off x="179388" y="260350"/>
            <a:ext cx="8785225" cy="1368425"/>
          </a:xfrm>
          <a:prstGeom prst="roundRect">
            <a:avLst/>
          </a:prstGeom>
          <a:noFill/>
          <a:ln w="9525">
            <a:solidFill>
              <a:schemeClr val="accent1">
                <a:lumMod val="50000"/>
              </a:schemeClr>
            </a:solidFill>
            <a:miter lim="800000"/>
            <a:headEnd/>
            <a:tailEnd/>
          </a:ln>
          <a:effectLst>
            <a:outerShdw blurRad="50800" dist="38100" dir="2700000" algn="tl" rotWithShape="0">
              <a:prstClr val="black">
                <a:alpha val="40000"/>
              </a:prstClr>
            </a:outerShdw>
          </a:effectLst>
        </p:spPr>
        <p:txBody>
          <a:bodyPr anchor="ctr"/>
          <a:lstStyle/>
          <a:p>
            <a:pPr algn="ctr" eaLnBrk="1" hangingPunct="1">
              <a:defRPr/>
            </a:pPr>
            <a:r>
              <a:rPr lang="ja-JP" altLang="ja-JP" sz="3100" dirty="0">
                <a:latin typeface="HG創英角ﾎﾟｯﾌﾟ体" pitchFamily="49" charset="-128"/>
                <a:ea typeface="HG創英角ﾎﾟｯﾌﾟ体" pitchFamily="49" charset="-128"/>
              </a:rPr>
              <a:t>メディアの報道の仕方によっては</a:t>
            </a:r>
            <a:endParaRPr lang="en-US" altLang="ja-JP" sz="3100" dirty="0">
              <a:latin typeface="HG創英角ﾎﾟｯﾌﾟ体" pitchFamily="49" charset="-128"/>
              <a:ea typeface="HG創英角ﾎﾟｯﾌﾟ体" pitchFamily="49" charset="-128"/>
            </a:endParaRPr>
          </a:p>
          <a:p>
            <a:pPr algn="ctr" eaLnBrk="1" hangingPunct="1">
              <a:defRPr/>
            </a:pPr>
            <a:r>
              <a:rPr lang="ja-JP" altLang="ja-JP" sz="4700" dirty="0">
                <a:solidFill>
                  <a:srgbClr val="C00000"/>
                </a:solidFill>
                <a:latin typeface="HG創英角ﾎﾟｯﾌﾟ体" pitchFamily="49" charset="-128"/>
                <a:ea typeface="HG創英角ﾎﾟｯﾌﾟ体" pitchFamily="49" charset="-128"/>
              </a:rPr>
              <a:t>自殺者数を減少させる効果</a:t>
            </a:r>
            <a:r>
              <a:rPr lang="ja-JP" altLang="en-US" sz="3100" dirty="0">
                <a:latin typeface="HG創英角ﾎﾟｯﾌﾟ体" pitchFamily="49" charset="-128"/>
                <a:ea typeface="HG創英角ﾎﾟｯﾌﾟ体" pitchFamily="49" charset="-128"/>
              </a:rPr>
              <a:t>もある</a:t>
            </a:r>
            <a:endParaRPr lang="en-US" altLang="ja-JP" sz="3100" dirty="0">
              <a:latin typeface="HG創英角ﾎﾟｯﾌﾟ体" pitchFamily="49" charset="-128"/>
              <a:ea typeface="HG創英角ﾎﾟｯﾌﾟ体" pitchFamily="49"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8344" y="5255554"/>
            <a:ext cx="992846" cy="99284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テキスト ボックス 3"/>
          <p:cNvSpPr txBox="1">
            <a:spLocks noChangeArrowheads="1"/>
          </p:cNvSpPr>
          <p:nvPr/>
        </p:nvSpPr>
        <p:spPr bwMode="auto">
          <a:xfrm>
            <a:off x="0" y="332656"/>
            <a:ext cx="91440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dirty="0" smtClean="0">
                <a:latin typeface="Calibri" panose="020F0502020204030204" pitchFamily="34" charset="0"/>
              </a:rPr>
              <a:t>「自殺に関する責任ある報道：すぐわかる手引」</a:t>
            </a:r>
            <a:endParaRPr lang="en-US" altLang="ja-JP" dirty="0">
              <a:latin typeface="Calibri" panose="020F0502020204030204" pitchFamily="34" charset="0"/>
            </a:endParaRPr>
          </a:p>
          <a:p>
            <a:pPr algn="ctr" eaLnBrk="1" hangingPunct="1">
              <a:spcBef>
                <a:spcPct val="0"/>
              </a:spcBef>
              <a:buClrTx/>
              <a:buFontTx/>
              <a:buNone/>
            </a:pPr>
            <a:r>
              <a:rPr lang="ja-JP" altLang="en-US" sz="1800" dirty="0" smtClean="0">
                <a:latin typeface="HG丸ｺﾞｼｯｸM-PRO" panose="020F0600000000000000" pitchFamily="50" charset="-128"/>
                <a:ea typeface="HG丸ｺﾞｼｯｸM-PRO" panose="020F0600000000000000" pitchFamily="50" charset="-128"/>
              </a:rPr>
              <a:t>　　　　　　　　　　　　　　　　　　　　　　　　　　　　</a:t>
            </a:r>
            <a:r>
              <a:rPr lang="en-US" altLang="ja-JP" sz="1800" dirty="0" smtClean="0">
                <a:latin typeface="HG丸ｺﾞｼｯｸM-PRO" panose="020F0600000000000000" pitchFamily="50" charset="-128"/>
                <a:ea typeface="HG丸ｺﾞｼｯｸM-PRO" panose="020F0600000000000000" pitchFamily="50" charset="-128"/>
              </a:rPr>
              <a:t>(2017</a:t>
            </a:r>
            <a:r>
              <a:rPr lang="ja-JP" altLang="en-US" sz="1800" dirty="0" smtClean="0">
                <a:latin typeface="HG丸ｺﾞｼｯｸM-PRO" panose="020F0600000000000000" pitchFamily="50" charset="-128"/>
                <a:ea typeface="HG丸ｺﾞｼｯｸM-PRO" panose="020F0600000000000000" pitchFamily="50" charset="-128"/>
              </a:rPr>
              <a:t>年最新版</a:t>
            </a:r>
            <a:r>
              <a:rPr lang="en-US" altLang="ja-JP" sz="1800" dirty="0" smtClean="0">
                <a:latin typeface="HG丸ｺﾞｼｯｸM-PRO" panose="020F0600000000000000" pitchFamily="50" charset="-128"/>
                <a:ea typeface="HG丸ｺﾞｼｯｸM-PRO" panose="020F0600000000000000" pitchFamily="50" charset="-128"/>
              </a:rPr>
              <a:t>)</a:t>
            </a:r>
          </a:p>
          <a:p>
            <a:pPr algn="ctr" eaLnBrk="1" hangingPunct="1">
              <a:spcBef>
                <a:spcPct val="0"/>
              </a:spcBef>
              <a:buClrTx/>
              <a:buFontTx/>
              <a:buNone/>
            </a:pPr>
            <a:r>
              <a:rPr lang="en-US" altLang="ja-JP" sz="1800" dirty="0" smtClean="0">
                <a:latin typeface="HG丸ｺﾞｼｯｸM-PRO" panose="020F0600000000000000" pitchFamily="50" charset="-128"/>
                <a:ea typeface="HG丸ｺﾞｼｯｸM-PRO" panose="020F0600000000000000" pitchFamily="50" charset="-128"/>
              </a:rPr>
              <a:t>World Health Organization(WHO)</a:t>
            </a:r>
          </a:p>
          <a:p>
            <a:pPr algn="ctr" eaLnBrk="1" hangingPunct="1">
              <a:spcBef>
                <a:spcPct val="0"/>
              </a:spcBef>
              <a:buClrTx/>
              <a:buFontTx/>
              <a:buNone/>
            </a:pPr>
            <a:r>
              <a:rPr lang="ja-JP" altLang="en-US" sz="1800" dirty="0" smtClean="0">
                <a:latin typeface="HG丸ｺﾞｼｯｸM-PRO" panose="020F0600000000000000" pitchFamily="50" charset="-128"/>
                <a:ea typeface="HG丸ｺﾞｼｯｸM-PRO" panose="020F0600000000000000" pitchFamily="50" charset="-128"/>
              </a:rPr>
              <a:t>いのち支える自殺総合対策推進センター　訳</a:t>
            </a:r>
            <a:r>
              <a:rPr lang="en-US" altLang="ja-JP" sz="1800" dirty="0" smtClean="0">
                <a:latin typeface="HG丸ｺﾞｼｯｸM-PRO" panose="020F0600000000000000" pitchFamily="50" charset="-128"/>
                <a:ea typeface="HG丸ｺﾞｼｯｸM-PRO" panose="020F0600000000000000" pitchFamily="50" charset="-128"/>
              </a:rPr>
              <a:t> </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4" name="コンテンツ プレースホルダ 2"/>
          <p:cNvSpPr txBox="1">
            <a:spLocks/>
          </p:cNvSpPr>
          <p:nvPr/>
        </p:nvSpPr>
        <p:spPr>
          <a:xfrm>
            <a:off x="251520" y="1748428"/>
            <a:ext cx="8640960" cy="4957171"/>
          </a:xfrm>
          <a:prstGeom prst="rect">
            <a:avLst/>
          </a:prstGeom>
          <a:ln w="28575">
            <a:solidFill>
              <a:schemeClr val="accent1">
                <a:lumMod val="50000"/>
              </a:schemeClr>
            </a:solidFill>
          </a:ln>
        </p:spPr>
        <p:txBody>
          <a:bodyPr>
            <a:normAutofit fontScale="55000" lnSpcReduction="20000"/>
          </a:bodyPr>
          <a:lstStyle/>
          <a:p>
            <a:pPr marL="342900" indent="-342900" fontAlgn="auto">
              <a:spcBef>
                <a:spcPct val="20000"/>
              </a:spcBef>
              <a:spcAft>
                <a:spcPts val="0"/>
              </a:spcAft>
              <a:buClr>
                <a:schemeClr val="accent1"/>
              </a:buClr>
              <a:buFont typeface="Arial" pitchFamily="34" charset="0"/>
              <a:buNone/>
              <a:defRPr/>
            </a:pPr>
            <a:r>
              <a:rPr lang="ja-JP" altLang="en-US" sz="3300" kern="0" dirty="0" smtClean="0">
                <a:latin typeface="+mn-ea"/>
                <a:ea typeface="+mn-ea"/>
              </a:rPr>
              <a:t>やるべきこと</a:t>
            </a:r>
            <a:endParaRPr lang="en-US" altLang="ja-JP" sz="330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どこに支援を求めるかについて正しい情報を提供すること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自殺と自殺対策についての正しい情報を、自殺についての迷信を拡散しないようにしながら、人々への啓発を行うこと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日常生活のストレス要因または自殺念慮への対処法や支援を受ける方法について報道をすること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有名人の自殺を報道する際には、特に注意すること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自殺により遺された家族や友人にインタビューをする時は、慎重を期すること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メディア関係者自身が、自殺による影響を受ける可能性があることを認識すること</a:t>
            </a:r>
            <a:endParaRPr lang="en-US" altLang="ja-JP" sz="3300" b="0" kern="0" dirty="0" smtClean="0">
              <a:latin typeface="+mn-ea"/>
              <a:ea typeface="+mn-ea"/>
            </a:endParaRPr>
          </a:p>
          <a:p>
            <a:pPr fontAlgn="auto">
              <a:spcBef>
                <a:spcPct val="20000"/>
              </a:spcBef>
              <a:spcAft>
                <a:spcPts val="0"/>
              </a:spcAft>
              <a:buClr>
                <a:schemeClr val="accent1"/>
              </a:buClr>
              <a:defRPr/>
            </a:pPr>
            <a:endParaRPr lang="en-US" altLang="ja-JP" sz="3300" b="0" kern="0" dirty="0" smtClean="0">
              <a:latin typeface="+mn-ea"/>
              <a:ea typeface="+mn-ea"/>
            </a:endParaRPr>
          </a:p>
          <a:p>
            <a:pPr fontAlgn="auto">
              <a:spcBef>
                <a:spcPct val="20000"/>
              </a:spcBef>
              <a:spcAft>
                <a:spcPts val="0"/>
              </a:spcAft>
              <a:buClr>
                <a:schemeClr val="accent1"/>
              </a:buClr>
              <a:defRPr/>
            </a:pPr>
            <a:r>
              <a:rPr lang="ja-JP" altLang="en-US" sz="3300" kern="0" dirty="0" smtClean="0">
                <a:latin typeface="+mn-ea"/>
                <a:ea typeface="+mn-ea"/>
              </a:rPr>
              <a:t>やってはいけないこと</a:t>
            </a:r>
            <a:endParaRPr lang="en-US" altLang="ja-JP" sz="330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自殺の報道記事を目立つように配置しないこと。また報道を過度に繰り返さないこと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自殺をセンセーショナルに表現する言葉、よくある普通のこととみなす言葉を使わないこと、自殺を前向きな問題解決策の一つであるかのように紹介しないこと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自殺に用いた手段について明確に表現しないこと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自殺が発生した現場や場所の詳細を伝えないこと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センセーショナルな見出しを使わないこと</a:t>
            </a:r>
            <a:endParaRPr lang="en-US" altLang="ja-JP" sz="3300" b="0" kern="0" dirty="0" smtClean="0">
              <a:latin typeface="+mn-ea"/>
              <a:ea typeface="+mn-ea"/>
            </a:endParaRPr>
          </a:p>
          <a:p>
            <a:pPr marL="457200" indent="-457200" fontAlgn="auto">
              <a:spcBef>
                <a:spcPct val="20000"/>
              </a:spcBef>
              <a:spcAft>
                <a:spcPts val="0"/>
              </a:spcAft>
              <a:buClr>
                <a:schemeClr val="accent1"/>
              </a:buClr>
              <a:buFont typeface="Arial" panose="020B0604020202020204" pitchFamily="34" charset="0"/>
              <a:buChar char="•"/>
              <a:defRPr/>
            </a:pPr>
            <a:r>
              <a:rPr lang="ja-JP" altLang="en-US" sz="3300" b="0" kern="0" dirty="0" smtClean="0">
                <a:latin typeface="+mn-ea"/>
                <a:ea typeface="+mn-ea"/>
              </a:rPr>
              <a:t>写真、ビデオ映像、デジタルメディアへのリンクなどは用いないこと</a:t>
            </a:r>
            <a:endParaRPr lang="en-US" altLang="ja-JP" sz="3300" b="0" kern="0" dirty="0">
              <a:latin typeface="+mn-ea"/>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
          <p:cNvSpPr>
            <a:spLocks noChangeArrowheads="1"/>
          </p:cNvSpPr>
          <p:nvPr/>
        </p:nvSpPr>
        <p:spPr bwMode="auto">
          <a:xfrm>
            <a:off x="0" y="0"/>
            <a:ext cx="9144000" cy="6858000"/>
          </a:xfrm>
          <a:prstGeom prst="rect">
            <a:avLst/>
          </a:prstGeom>
          <a:gradFill rotWithShape="1">
            <a:gsLst>
              <a:gs pos="0">
                <a:schemeClr val="bg1"/>
              </a:gs>
              <a:gs pos="100000">
                <a:srgbClr val="FF99CC">
                  <a:alpha val="2000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Clr>
                <a:schemeClr val="accent1"/>
              </a:buClr>
              <a:buFont typeface="Wingdings" panose="05000000000000000000" pitchFamily="2" charset="2"/>
              <a:buNone/>
            </a:pPr>
            <a:endParaRPr lang="ja-JP" altLang="ja-JP" sz="4400">
              <a:solidFill>
                <a:schemeClr val="tx2"/>
              </a:solidFill>
              <a:latin typeface="Arial" panose="020B0604020202020204" pitchFamily="34" charset="0"/>
              <a:ea typeface="HGS創英角ﾎﾟｯﾌﾟ体" panose="040B0A00000000000000" pitchFamily="50" charset="-128"/>
            </a:endParaRPr>
          </a:p>
        </p:txBody>
      </p:sp>
      <p:sp>
        <p:nvSpPr>
          <p:cNvPr id="72707" name="Rectangle 2"/>
          <p:cNvSpPr>
            <a:spLocks noGrp="1" noChangeArrowheads="1"/>
          </p:cNvSpPr>
          <p:nvPr>
            <p:ph type="title"/>
          </p:nvPr>
        </p:nvSpPr>
        <p:spPr>
          <a:xfrm>
            <a:off x="500063" y="642938"/>
            <a:ext cx="8229600" cy="877887"/>
          </a:xfrm>
        </p:spPr>
        <p:txBody>
          <a:bodyPr/>
          <a:lstStyle/>
          <a:p>
            <a:pPr eaLnBrk="1" hangingPunct="1"/>
            <a:r>
              <a:rPr lang="ja-JP" altLang="en-US" smtClean="0">
                <a:latin typeface="HGP創英角ﾎﾟｯﾌﾟ体" panose="040B0A00000000000000" pitchFamily="50" charset="-128"/>
                <a:ea typeface="HGP創英角ﾎﾟｯﾌﾟ体" panose="040B0A00000000000000" pitchFamily="50" charset="-128"/>
              </a:rPr>
              <a:t>５．</a:t>
            </a:r>
            <a:r>
              <a:rPr lang="ja-JP" altLang="en-US" smtClean="0">
                <a:ea typeface="HGS創英角ﾎﾟｯﾌﾟ体" panose="040B0A00000000000000" pitchFamily="50" charset="-128"/>
              </a:rPr>
              <a:t>自死遺族について</a:t>
            </a:r>
          </a:p>
        </p:txBody>
      </p:sp>
      <p:pic>
        <p:nvPicPr>
          <p:cNvPr id="72708" name="Picture 9" descr="自転車　カラーバランス"/>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27088" y="2063750"/>
            <a:ext cx="7489825" cy="35988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sz="4000" dirty="0">
                <a:latin typeface="HGS創英角ﾎﾟｯﾌﾟ体" panose="040B0A00000000000000" pitchFamily="50" charset="-128"/>
                <a:ea typeface="HGS創英角ﾎﾟｯﾌﾟ体" panose="040B0A00000000000000" pitchFamily="50" charset="-128"/>
              </a:rPr>
              <a:t>自死遺族について</a:t>
            </a:r>
            <a:endParaRPr kumimoji="1" lang="ja-JP" altLang="en-US" dirty="0"/>
          </a:p>
        </p:txBody>
      </p:sp>
      <p:sp>
        <p:nvSpPr>
          <p:cNvPr id="3" name="コンテンツ プレースホルダー 2"/>
          <p:cNvSpPr>
            <a:spLocks noGrp="1"/>
          </p:cNvSpPr>
          <p:nvPr>
            <p:ph idx="1"/>
          </p:nvPr>
        </p:nvSpPr>
        <p:spPr>
          <a:xfrm>
            <a:off x="457200" y="1916832"/>
            <a:ext cx="8229600" cy="4214093"/>
          </a:xfrm>
        </p:spPr>
        <p:txBody>
          <a:bodyPr/>
          <a:lstStyle/>
          <a:p>
            <a:pPr eaLnBrk="1" hangingPunct="1">
              <a:lnSpc>
                <a:spcPct val="90000"/>
              </a:lnSpc>
              <a:defRPr/>
            </a:pPr>
            <a:r>
              <a:rPr lang="en-US" altLang="ja-JP" sz="2800" b="1" dirty="0">
                <a:latin typeface="HG丸ｺﾞｼｯｸM-PRO" pitchFamily="50" charset="-128"/>
                <a:ea typeface="HG丸ｺﾞｼｯｸM-PRO" pitchFamily="50" charset="-128"/>
              </a:rPr>
              <a:t>1</a:t>
            </a:r>
            <a:r>
              <a:rPr lang="ja-JP" altLang="en-US" sz="2800" b="1" dirty="0">
                <a:latin typeface="HG丸ｺﾞｼｯｸM-PRO" pitchFamily="50" charset="-128"/>
                <a:ea typeface="HG丸ｺﾞｼｯｸM-PRO" pitchFamily="50" charset="-128"/>
              </a:rPr>
              <a:t>人の自殺者に</a:t>
            </a:r>
          </a:p>
          <a:p>
            <a:pPr eaLnBrk="1" hangingPunct="1">
              <a:lnSpc>
                <a:spcPct val="90000"/>
              </a:lnSpc>
              <a:buNone/>
              <a:defRPr/>
            </a:pPr>
            <a:r>
              <a:rPr lang="ja-JP" altLang="en-US" sz="2800" dirty="0">
                <a:latin typeface="HG丸ｺﾞｼｯｸM-PRO" pitchFamily="50" charset="-128"/>
                <a:ea typeface="HG丸ｺﾞｼｯｸM-PRO" pitchFamily="50" charset="-128"/>
              </a:rPr>
              <a:t>　　</a:t>
            </a:r>
            <a:r>
              <a:rPr lang="en-US" altLang="ja-JP" sz="2800" b="1" dirty="0">
                <a:solidFill>
                  <a:srgbClr val="FF0000"/>
                </a:solidFill>
                <a:latin typeface="HG丸ｺﾞｼｯｸM-PRO" pitchFamily="50" charset="-128"/>
                <a:ea typeface="HG丸ｺﾞｼｯｸM-PRO" pitchFamily="50" charset="-128"/>
              </a:rPr>
              <a:t>4.49</a:t>
            </a:r>
            <a:r>
              <a:rPr lang="ja-JP" altLang="en-US" sz="2800" b="1" dirty="0">
                <a:solidFill>
                  <a:srgbClr val="FF0000"/>
                </a:solidFill>
                <a:latin typeface="HG丸ｺﾞｼｯｸM-PRO" pitchFamily="50" charset="-128"/>
                <a:ea typeface="HG丸ｺﾞｼｯｸM-PRO" pitchFamily="50" charset="-128"/>
              </a:rPr>
              <a:t>人</a:t>
            </a:r>
            <a:r>
              <a:rPr lang="ja-JP" altLang="en-US" sz="2800" b="1" dirty="0">
                <a:latin typeface="HG丸ｺﾞｼｯｸM-PRO" pitchFamily="50" charset="-128"/>
                <a:ea typeface="HG丸ｺﾞｼｯｸM-PRO" pitchFamily="50" charset="-128"/>
              </a:rPr>
              <a:t>の自死遺族が生まれる</a:t>
            </a:r>
            <a:r>
              <a:rPr lang="ja-JP" altLang="en-US" sz="2800" dirty="0">
                <a:latin typeface="HG丸ｺﾞｼｯｸM-PRO" pitchFamily="50" charset="-128"/>
                <a:ea typeface="HG丸ｺﾞｼｯｸM-PRO" pitchFamily="50" charset="-128"/>
              </a:rPr>
              <a:t>（</a:t>
            </a:r>
            <a:r>
              <a:rPr lang="en-US" altLang="ja-JP" sz="2800" dirty="0">
                <a:latin typeface="HG丸ｺﾞｼｯｸM-PRO" pitchFamily="50" charset="-128"/>
                <a:ea typeface="HG丸ｺﾞｼｯｸM-PRO" pitchFamily="50" charset="-128"/>
              </a:rPr>
              <a:t>※</a:t>
            </a:r>
            <a:r>
              <a:rPr lang="ja-JP" altLang="en-US" sz="2800" dirty="0">
                <a:latin typeface="HG丸ｺﾞｼｯｸM-PRO" pitchFamily="50" charset="-128"/>
                <a:ea typeface="HG丸ｺﾞｼｯｸM-PRO" pitchFamily="50" charset="-128"/>
              </a:rPr>
              <a:t>）</a:t>
            </a:r>
          </a:p>
          <a:p>
            <a:pPr eaLnBrk="1" hangingPunct="1">
              <a:lnSpc>
                <a:spcPct val="90000"/>
              </a:lnSpc>
              <a:buNone/>
              <a:defRPr/>
            </a:pPr>
            <a:endParaRPr lang="ja-JP" altLang="en-US" sz="2800" dirty="0"/>
          </a:p>
          <a:p>
            <a:pPr eaLnBrk="1" hangingPunct="1">
              <a:lnSpc>
                <a:spcPct val="90000"/>
              </a:lnSpc>
              <a:buNone/>
              <a:defRPr/>
            </a:pPr>
            <a:r>
              <a:rPr lang="ja-JP" altLang="en-US" sz="2800" dirty="0"/>
              <a:t>　　　</a:t>
            </a:r>
            <a:r>
              <a:rPr lang="ja-JP" altLang="en-US" sz="2800" dirty="0" smtClean="0"/>
              <a:t>令和</a:t>
            </a:r>
            <a:r>
              <a:rPr lang="en-US" altLang="ja-JP" sz="2800" dirty="0"/>
              <a:t>4</a:t>
            </a:r>
            <a:r>
              <a:rPr lang="ja-JP" altLang="en-US" sz="2800" dirty="0" smtClean="0"/>
              <a:t>年</a:t>
            </a:r>
            <a:r>
              <a:rPr lang="ja-JP" altLang="en-US" sz="2800" b="1" dirty="0" smtClean="0">
                <a:latin typeface="HG丸ｺﾞｼｯｸM-PRO" pitchFamily="50" charset="-128"/>
                <a:ea typeface="HG丸ｺﾞｼｯｸM-PRO" pitchFamily="50" charset="-128"/>
              </a:rPr>
              <a:t>の</a:t>
            </a:r>
            <a:r>
              <a:rPr lang="ja-JP" altLang="en-US" sz="2800" b="1" dirty="0">
                <a:latin typeface="HG丸ｺﾞｼｯｸM-PRO" pitchFamily="50" charset="-128"/>
                <a:ea typeface="HG丸ｺﾞｼｯｸM-PRO" pitchFamily="50" charset="-128"/>
              </a:rPr>
              <a:t>場合</a:t>
            </a:r>
          </a:p>
          <a:p>
            <a:pPr eaLnBrk="1" hangingPunct="1">
              <a:lnSpc>
                <a:spcPct val="90000"/>
              </a:lnSpc>
              <a:buNone/>
              <a:defRPr/>
            </a:pPr>
            <a:r>
              <a:rPr lang="ja-JP" altLang="en-US" sz="2800" b="1" dirty="0">
                <a:latin typeface="HG丸ｺﾞｼｯｸM-PRO" pitchFamily="50" charset="-128"/>
                <a:ea typeface="HG丸ｺﾞｼｯｸM-PRO" pitchFamily="50" charset="-128"/>
              </a:rPr>
              <a:t>　　　→</a:t>
            </a:r>
            <a:r>
              <a:rPr lang="ja-JP" altLang="en-US" sz="2800" b="1" dirty="0" smtClean="0">
                <a:latin typeface="HG丸ｺﾞｼｯｸM-PRO" pitchFamily="50" charset="-128"/>
                <a:ea typeface="HG丸ｺﾞｼｯｸM-PRO" pitchFamily="50" charset="-128"/>
              </a:rPr>
              <a:t>年間</a:t>
            </a:r>
            <a:r>
              <a:rPr lang="en-US" altLang="ja-JP" sz="2800" b="1" dirty="0" smtClean="0">
                <a:latin typeface="HG丸ｺﾞｼｯｸM-PRO" pitchFamily="50" charset="-128"/>
                <a:ea typeface="HG丸ｺﾞｼｯｸM-PRO" pitchFamily="50" charset="-128"/>
              </a:rPr>
              <a:t>984</a:t>
            </a:r>
            <a:r>
              <a:rPr lang="ja-JP" altLang="en-US" sz="2800" b="1" dirty="0" smtClean="0">
                <a:latin typeface="HG丸ｺﾞｼｯｸM-PRO" pitchFamily="50" charset="-128"/>
                <a:ea typeface="HG丸ｺﾞｼｯｸM-PRO" pitchFamily="50" charset="-128"/>
              </a:rPr>
              <a:t>人</a:t>
            </a:r>
            <a:r>
              <a:rPr lang="en-US" altLang="ja-JP" sz="2800" b="1" dirty="0">
                <a:latin typeface="HG丸ｺﾞｼｯｸM-PRO" pitchFamily="50" charset="-128"/>
                <a:ea typeface="HG丸ｺﾞｼｯｸM-PRO" pitchFamily="50" charset="-128"/>
              </a:rPr>
              <a:t>×4.49</a:t>
            </a:r>
            <a:r>
              <a:rPr lang="ja-JP" altLang="en-US" sz="2800" b="1" dirty="0">
                <a:latin typeface="HG丸ｺﾞｼｯｸM-PRO" pitchFamily="50" charset="-128"/>
                <a:ea typeface="HG丸ｺﾞｼｯｸM-PRO" pitchFamily="50" charset="-128"/>
              </a:rPr>
              <a:t>人＝</a:t>
            </a:r>
            <a:r>
              <a:rPr lang="ja-JP" altLang="en-US" sz="2800" b="1" dirty="0" smtClean="0">
                <a:latin typeface="HG丸ｺﾞｼｯｸM-PRO" pitchFamily="50" charset="-128"/>
                <a:ea typeface="HG丸ｺﾞｼｯｸM-PRO" pitchFamily="50" charset="-128"/>
              </a:rPr>
              <a:t>約</a:t>
            </a:r>
            <a:r>
              <a:rPr lang="en-US" altLang="ja-JP" sz="2800" b="1" dirty="0" smtClean="0">
                <a:latin typeface="HG丸ｺﾞｼｯｸM-PRO" pitchFamily="50" charset="-128"/>
                <a:ea typeface="HG丸ｺﾞｼｯｸM-PRO" pitchFamily="50" charset="-128"/>
              </a:rPr>
              <a:t>3287</a:t>
            </a:r>
            <a:r>
              <a:rPr lang="ja-JP" altLang="en-US" sz="2800" b="1" dirty="0" smtClean="0">
                <a:latin typeface="HG丸ｺﾞｼｯｸM-PRO" pitchFamily="50" charset="-128"/>
                <a:ea typeface="HG丸ｺﾞｼｯｸM-PRO" pitchFamily="50" charset="-128"/>
              </a:rPr>
              <a:t>人</a:t>
            </a:r>
            <a:endParaRPr lang="ja-JP" altLang="en-US" sz="2800" b="1" dirty="0">
              <a:latin typeface="HG丸ｺﾞｼｯｸM-PRO" pitchFamily="50" charset="-128"/>
              <a:ea typeface="HG丸ｺﾞｼｯｸM-PRO" pitchFamily="50" charset="-128"/>
            </a:endParaRPr>
          </a:p>
          <a:p>
            <a:pPr eaLnBrk="1" hangingPunct="1">
              <a:lnSpc>
                <a:spcPct val="90000"/>
              </a:lnSpc>
              <a:buNone/>
              <a:defRPr/>
            </a:pPr>
            <a:r>
              <a:rPr lang="ja-JP" altLang="en-US" sz="3600" b="1" dirty="0">
                <a:latin typeface="HG丸ｺﾞｼｯｸM-PRO" pitchFamily="50" charset="-128"/>
                <a:ea typeface="HG丸ｺﾞｼｯｸM-PRO" pitchFamily="50" charset="-128"/>
              </a:rPr>
              <a:t>　</a:t>
            </a:r>
            <a:r>
              <a:rPr lang="ja-JP" altLang="en-US" sz="2400" dirty="0"/>
              <a:t>　　</a:t>
            </a:r>
            <a:r>
              <a:rPr lang="ja-JP" altLang="en-US" sz="2000" dirty="0"/>
              <a:t>　　　　　　　　</a:t>
            </a:r>
            <a:r>
              <a:rPr lang="ja-JP" altLang="en-US" sz="3600" dirty="0"/>
              <a:t>　</a:t>
            </a:r>
            <a:r>
              <a:rPr lang="ja-JP" altLang="en-US" sz="1600" dirty="0"/>
              <a:t>　</a:t>
            </a:r>
          </a:p>
          <a:p>
            <a:pPr marL="536575" indent="-173038" eaLnBrk="1" hangingPunct="1">
              <a:lnSpc>
                <a:spcPct val="90000"/>
              </a:lnSpc>
              <a:buNone/>
              <a:defRPr/>
            </a:pPr>
            <a:r>
              <a:rPr lang="en-US" altLang="ja-JP" sz="1800" dirty="0">
                <a:ea typeface="ＤＨＰ平成明朝体W3" pitchFamily="2" charset="-128"/>
              </a:rPr>
              <a:t>※</a:t>
            </a:r>
            <a:r>
              <a:rPr lang="ja-JP" altLang="en-US" sz="1800" dirty="0">
                <a:ea typeface="ＤＨＰ平成明朝体W3" pitchFamily="2" charset="-128"/>
              </a:rPr>
              <a:t> </a:t>
            </a:r>
            <a:r>
              <a:rPr lang="en-US" altLang="ja-JP" sz="1800" dirty="0">
                <a:ea typeface="ＤＨＰ平成明朝体W3" pitchFamily="2" charset="-128"/>
              </a:rPr>
              <a:t>NPO</a:t>
            </a:r>
            <a:r>
              <a:rPr lang="ja-JP" altLang="en-US" sz="1800" dirty="0">
                <a:ea typeface="ＤＨＰ平成明朝体W3" pitchFamily="2" charset="-128"/>
              </a:rPr>
              <a:t>法人ライフリンク：自殺実態解析プロジェクトチームが</a:t>
            </a:r>
            <a:r>
              <a:rPr lang="en-US" altLang="ja-JP" sz="1800" dirty="0">
                <a:ea typeface="ＤＨＰ平成明朝体W3" pitchFamily="2" charset="-128"/>
              </a:rPr>
              <a:t>1993</a:t>
            </a:r>
            <a:r>
              <a:rPr lang="ja-JP" altLang="en-US" sz="1800" dirty="0">
                <a:ea typeface="ＤＨＰ平成明朝体W3" pitchFamily="2" charset="-128"/>
              </a:rPr>
              <a:t>～</a:t>
            </a:r>
            <a:r>
              <a:rPr lang="en-US" altLang="ja-JP" sz="1800" dirty="0">
                <a:ea typeface="ＤＨＰ平成明朝体W3" pitchFamily="2" charset="-128"/>
              </a:rPr>
              <a:t>2006</a:t>
            </a:r>
            <a:r>
              <a:rPr lang="ja-JP" altLang="en-US" sz="1800" dirty="0">
                <a:ea typeface="ＤＨＰ平成明朝体W3" pitchFamily="2" charset="-128"/>
              </a:rPr>
              <a:t>年の厚労省の人口動態調査を基に算出 　</a:t>
            </a:r>
            <a:r>
              <a:rPr lang="ja-JP" altLang="en-US" sz="1800" dirty="0"/>
              <a:t>　</a:t>
            </a:r>
          </a:p>
          <a:p>
            <a:endParaRPr kumimoji="1" lang="ja-JP" altLang="en-US" dirty="0"/>
          </a:p>
        </p:txBody>
      </p:sp>
    </p:spTree>
    <p:extLst>
      <p:ext uri="{BB962C8B-B14F-4D97-AF65-F5344CB8AC3E}">
        <p14:creationId xmlns:p14="http://schemas.microsoft.com/office/powerpoint/2010/main" val="2192891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eaLnBrk="1" hangingPunct="1"/>
            <a:r>
              <a:rPr lang="ja-JP" altLang="en-US" sz="4400" smtClean="0">
                <a:ea typeface="HGP創英角ﾎﾟｯﾌﾟ体" panose="040B0A00000000000000" pitchFamily="50" charset="-128"/>
              </a:rPr>
              <a:t>自死遺族の感情的苦悩</a:t>
            </a:r>
            <a:endParaRPr lang="ja-JP" altLang="en-US" sz="4400" smtClean="0">
              <a:latin typeface="HGS創英角ﾎﾟｯﾌﾟ体" panose="040B0A00000000000000" pitchFamily="50" charset="-128"/>
              <a:ea typeface="HGS創英角ﾎﾟｯﾌﾟ体" panose="040B0A00000000000000" pitchFamily="50" charset="-128"/>
            </a:endParaRPr>
          </a:p>
        </p:txBody>
      </p:sp>
      <p:sp>
        <p:nvSpPr>
          <p:cNvPr id="76803" name="Rectangle 3"/>
          <p:cNvSpPr>
            <a:spLocks noGrp="1" noChangeArrowheads="1"/>
          </p:cNvSpPr>
          <p:nvPr>
            <p:ph idx="1"/>
          </p:nvPr>
        </p:nvSpPr>
        <p:spPr>
          <a:xfrm>
            <a:off x="928688" y="1571625"/>
            <a:ext cx="7929562" cy="5000625"/>
          </a:xfrm>
        </p:spPr>
        <p:txBody>
          <a:bodyPr/>
          <a:lstStyle/>
          <a:p>
            <a:pPr eaLnBrk="1" hangingPunct="1">
              <a:lnSpc>
                <a:spcPct val="90000"/>
              </a:lnSpc>
            </a:pPr>
            <a:endParaRPr lang="en-US" altLang="ja-JP" sz="2800" b="1" smtClean="0">
              <a:latin typeface="HG丸ｺﾞｼｯｸM-PRO" panose="020F0600000000000000" pitchFamily="50" charset="-128"/>
              <a:ea typeface="HG丸ｺﾞｼｯｸM-PRO" panose="020F0600000000000000" pitchFamily="50" charset="-128"/>
            </a:endParaRPr>
          </a:p>
          <a:p>
            <a:pPr eaLnBrk="1" hangingPunct="1">
              <a:lnSpc>
                <a:spcPct val="90000"/>
              </a:lnSpc>
            </a:pPr>
            <a:r>
              <a:rPr lang="ja-JP" altLang="en-US" sz="2800" b="1" smtClean="0">
                <a:latin typeface="HG丸ｺﾞｼｯｸM-PRO" panose="020F0600000000000000" pitchFamily="50" charset="-128"/>
                <a:ea typeface="HG丸ｺﾞｼｯｸM-PRO" panose="020F0600000000000000" pitchFamily="50" charset="-128"/>
              </a:rPr>
              <a:t>なぜ</a:t>
            </a:r>
          </a:p>
          <a:p>
            <a:pPr eaLnBrk="1" hangingPunct="1">
              <a:lnSpc>
                <a:spcPct val="90000"/>
              </a:lnSpc>
            </a:pPr>
            <a:r>
              <a:rPr lang="ja-JP" altLang="en-US" sz="2800" b="1" smtClean="0">
                <a:latin typeface="HG丸ｺﾞｼｯｸM-PRO" panose="020F0600000000000000" pitchFamily="50" charset="-128"/>
                <a:ea typeface="HG丸ｺﾞｼｯｸM-PRO" panose="020F0600000000000000" pitchFamily="50" charset="-128"/>
              </a:rPr>
              <a:t>自責</a:t>
            </a:r>
          </a:p>
          <a:p>
            <a:pPr eaLnBrk="1" hangingPunct="1">
              <a:lnSpc>
                <a:spcPct val="90000"/>
              </a:lnSpc>
            </a:pPr>
            <a:r>
              <a:rPr lang="ja-JP" altLang="en-US" sz="2800" b="1" smtClean="0">
                <a:latin typeface="HG丸ｺﾞｼｯｸM-PRO" panose="020F0600000000000000" pitchFamily="50" charset="-128"/>
                <a:ea typeface="HG丸ｺﾞｼｯｸM-PRO" panose="020F0600000000000000" pitchFamily="50" charset="-128"/>
              </a:rPr>
              <a:t>怒り</a:t>
            </a:r>
          </a:p>
          <a:p>
            <a:pPr eaLnBrk="1" hangingPunct="1">
              <a:lnSpc>
                <a:spcPct val="90000"/>
              </a:lnSpc>
            </a:pPr>
            <a:r>
              <a:rPr lang="ja-JP" altLang="en-US" sz="2800" b="1" smtClean="0">
                <a:latin typeface="HG丸ｺﾞｼｯｸM-PRO" panose="020F0600000000000000" pitchFamily="50" charset="-128"/>
                <a:ea typeface="HG丸ｺﾞｼｯｸM-PRO" panose="020F0600000000000000" pitchFamily="50" charset="-128"/>
              </a:rPr>
              <a:t>罪悪感</a:t>
            </a:r>
          </a:p>
          <a:p>
            <a:pPr eaLnBrk="1" hangingPunct="1">
              <a:lnSpc>
                <a:spcPct val="90000"/>
              </a:lnSpc>
            </a:pPr>
            <a:r>
              <a:rPr lang="ja-JP" altLang="en-US" sz="2800" b="1" smtClean="0">
                <a:latin typeface="HG丸ｺﾞｼｯｸM-PRO" panose="020F0600000000000000" pitchFamily="50" charset="-128"/>
                <a:ea typeface="HG丸ｺﾞｼｯｸM-PRO" panose="020F0600000000000000" pitchFamily="50" charset="-128"/>
              </a:rPr>
              <a:t>悲しみ</a:t>
            </a:r>
          </a:p>
          <a:p>
            <a:pPr eaLnBrk="1" hangingPunct="1">
              <a:lnSpc>
                <a:spcPct val="90000"/>
              </a:lnSpc>
            </a:pPr>
            <a:r>
              <a:rPr lang="ja-JP" altLang="en-US" sz="2800" b="1" smtClean="0">
                <a:latin typeface="HG丸ｺﾞｼｯｸM-PRO" panose="020F0600000000000000" pitchFamily="50" charset="-128"/>
                <a:ea typeface="HG丸ｺﾞｼｯｸM-PRO" panose="020F0600000000000000" pitchFamily="50" charset="-128"/>
              </a:rPr>
              <a:t>苦しい</a:t>
            </a:r>
          </a:p>
          <a:p>
            <a:pPr eaLnBrk="1" hangingPunct="1">
              <a:lnSpc>
                <a:spcPct val="90000"/>
              </a:lnSpc>
            </a:pPr>
            <a:r>
              <a:rPr lang="ja-JP" altLang="en-US" sz="2800" b="1" smtClean="0">
                <a:latin typeface="HG丸ｺﾞｼｯｸM-PRO" panose="020F0600000000000000" pitchFamily="50" charset="-128"/>
                <a:ea typeface="HG丸ｺﾞｼｯｸM-PRO" panose="020F0600000000000000" pitchFamily="50" charset="-128"/>
              </a:rPr>
              <a:t>死にたい</a:t>
            </a:r>
          </a:p>
          <a:p>
            <a:pPr eaLnBrk="1" hangingPunct="1">
              <a:lnSpc>
                <a:spcPct val="90000"/>
              </a:lnSpc>
            </a:pPr>
            <a:r>
              <a:rPr lang="ja-JP" altLang="en-US" sz="2800" b="1" smtClean="0">
                <a:latin typeface="HG丸ｺﾞｼｯｸM-PRO" panose="020F0600000000000000" pitchFamily="50" charset="-128"/>
                <a:ea typeface="HG丸ｺﾞｼｯｸM-PRO" panose="020F0600000000000000" pitchFamily="50" charset="-128"/>
              </a:rPr>
              <a:t>その他</a:t>
            </a:r>
            <a:endParaRPr lang="en-US" altLang="ja-JP" sz="2800" b="1" smtClean="0">
              <a:latin typeface="HG丸ｺﾞｼｯｸM-PRO" panose="020F0600000000000000" pitchFamily="50" charset="-128"/>
              <a:ea typeface="HG丸ｺﾞｼｯｸM-PRO" panose="020F0600000000000000" pitchFamily="50" charset="-128"/>
            </a:endParaRPr>
          </a:p>
        </p:txBody>
      </p:sp>
      <p:sp>
        <p:nvSpPr>
          <p:cNvPr id="76805" name="雲形吹き出し 5"/>
          <p:cNvSpPr>
            <a:spLocks noChangeArrowheads="1"/>
          </p:cNvSpPr>
          <p:nvPr/>
        </p:nvSpPr>
        <p:spPr bwMode="auto">
          <a:xfrm>
            <a:off x="2699792" y="1988840"/>
            <a:ext cx="6186437" cy="2808312"/>
          </a:xfrm>
          <a:prstGeom prst="cloudCallout">
            <a:avLst>
              <a:gd name="adj1" fmla="val 29366"/>
              <a:gd name="adj2" fmla="val 89994"/>
            </a:avLst>
          </a:prstGeom>
          <a:solidFill>
            <a:srgbClr val="FFFFFF"/>
          </a:solidFill>
          <a:ln w="9525">
            <a:solidFill>
              <a:srgbClr val="000000"/>
            </a:solidFill>
            <a:miter lim="800000"/>
            <a:headEnd/>
            <a:tailEnd/>
          </a:ln>
        </p:spPr>
        <p:txBody>
          <a:bodyPr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Char char="•"/>
            </a:pPr>
            <a:endParaRPr lang="en-US" altLang="ja-JP" sz="1800" b="0" dirty="0"/>
          </a:p>
          <a:p>
            <a:pPr eaLnBrk="1" hangingPunct="1">
              <a:buFontTx/>
              <a:buChar char="•"/>
            </a:pPr>
            <a:r>
              <a:rPr lang="ja-JP" altLang="en-US" sz="1800" b="0" dirty="0"/>
              <a:t>　</a:t>
            </a:r>
            <a:r>
              <a:rPr lang="ja-JP" altLang="en-US" sz="1800" dirty="0"/>
              <a:t>周りの人に知られたくない、言えない</a:t>
            </a:r>
          </a:p>
          <a:p>
            <a:pPr eaLnBrk="1" hangingPunct="1">
              <a:buFontTx/>
              <a:buChar char="•"/>
            </a:pPr>
            <a:r>
              <a:rPr lang="ja-JP" altLang="en-US" sz="1800" dirty="0"/>
              <a:t>　自分のせいで自殺したんだ･･･</a:t>
            </a:r>
          </a:p>
          <a:p>
            <a:pPr eaLnBrk="1" hangingPunct="1">
              <a:buFontTx/>
              <a:buChar char="•"/>
            </a:pPr>
            <a:r>
              <a:rPr lang="ja-JP" altLang="en-US" sz="1800" dirty="0"/>
              <a:t>　どうして止められなかったんだろう･･･</a:t>
            </a:r>
          </a:p>
          <a:p>
            <a:pPr eaLnBrk="1" hangingPunct="1">
              <a:buFontTx/>
              <a:buChar char="•"/>
            </a:pPr>
            <a:r>
              <a:rPr lang="ja-JP" altLang="en-US" sz="1800" dirty="0"/>
              <a:t>　○○のせいで△△は自殺したんだ</a:t>
            </a:r>
            <a:r>
              <a:rPr lang="en-US" altLang="ja-JP" sz="1800" dirty="0"/>
              <a:t>!!</a:t>
            </a:r>
          </a:p>
          <a:p>
            <a:pPr lvl="1" algn="r" eaLnBrk="1" hangingPunct="1">
              <a:buFont typeface="Wingdings" panose="05000000000000000000" pitchFamily="2" charset="2"/>
              <a:buNone/>
            </a:pPr>
            <a:r>
              <a:rPr lang="en-US" altLang="ja-JP" sz="1800" dirty="0"/>
              <a:t>etc…</a:t>
            </a:r>
            <a:endParaRPr lang="ja-JP" altLang="en-US" sz="1800" dirty="0"/>
          </a:p>
          <a:p>
            <a:pPr algn="ctr" eaLnBrk="1" hangingPunct="1">
              <a:buFontTx/>
              <a:buChar char="•"/>
            </a:pPr>
            <a:endParaRPr lang="ja-JP" alt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4000" dirty="0" smtClean="0"/>
              <a:t>1.</a:t>
            </a:r>
            <a:r>
              <a:rPr kumimoji="1" lang="ja-JP" altLang="en-US" sz="4000" dirty="0" smtClean="0"/>
              <a:t>　国際的に見た日本の自殺</a:t>
            </a:r>
            <a:endParaRPr kumimoji="1" lang="en-US" altLang="ja-JP" sz="4000" dirty="0" smtClean="0"/>
          </a:p>
          <a:p>
            <a:pPr marL="0" indent="0">
              <a:buNone/>
            </a:pPr>
            <a:endParaRPr kumimoji="1" lang="en-US" altLang="ja-JP" sz="1000" dirty="0" smtClean="0"/>
          </a:p>
          <a:p>
            <a:pPr marL="0" indent="0">
              <a:buNone/>
            </a:pPr>
            <a:r>
              <a:rPr kumimoji="1" lang="en-US" altLang="ja-JP" sz="4000" dirty="0" smtClean="0"/>
              <a:t>2.</a:t>
            </a:r>
            <a:r>
              <a:rPr kumimoji="1" lang="ja-JP" altLang="en-US" sz="4000" dirty="0" smtClean="0"/>
              <a:t>　全国の自殺者数の推移</a:t>
            </a:r>
            <a:endParaRPr kumimoji="1" lang="en-US" altLang="ja-JP" sz="4000" dirty="0" smtClean="0"/>
          </a:p>
          <a:p>
            <a:pPr marL="0" indent="0">
              <a:buNone/>
            </a:pPr>
            <a:endParaRPr kumimoji="1" lang="en-US" altLang="ja-JP" sz="1000" dirty="0" smtClean="0"/>
          </a:p>
          <a:p>
            <a:pPr marL="0" indent="0">
              <a:buNone/>
            </a:pPr>
            <a:r>
              <a:rPr kumimoji="1" lang="en-US" altLang="ja-JP" sz="4000" dirty="0" smtClean="0"/>
              <a:t>3.</a:t>
            </a:r>
            <a:r>
              <a:rPr kumimoji="1" lang="ja-JP" altLang="en-US" sz="4000" dirty="0" smtClean="0"/>
              <a:t>　北海道の自殺の実態</a:t>
            </a:r>
            <a:endParaRPr kumimoji="1" lang="en-US" altLang="ja-JP" sz="4000" dirty="0" smtClean="0"/>
          </a:p>
          <a:p>
            <a:pPr marL="0" indent="0">
              <a:buNone/>
            </a:pPr>
            <a:endParaRPr kumimoji="1" lang="en-US" altLang="ja-JP" sz="1000" dirty="0" smtClean="0"/>
          </a:p>
          <a:p>
            <a:pPr marL="0" indent="0">
              <a:buNone/>
            </a:pPr>
            <a:r>
              <a:rPr lang="en-US" altLang="ja-JP" sz="4000" dirty="0" smtClean="0"/>
              <a:t>4.</a:t>
            </a:r>
            <a:r>
              <a:rPr lang="ja-JP" altLang="en-US" sz="4000" dirty="0" smtClean="0"/>
              <a:t>　メディア、インターネットと自殺</a:t>
            </a:r>
            <a:endParaRPr lang="en-US" altLang="ja-JP" sz="4000" dirty="0" smtClean="0"/>
          </a:p>
          <a:p>
            <a:pPr marL="0" indent="0">
              <a:buNone/>
            </a:pPr>
            <a:endParaRPr lang="en-US" altLang="ja-JP" sz="1000" dirty="0" smtClean="0"/>
          </a:p>
          <a:p>
            <a:pPr marL="0" indent="0">
              <a:buNone/>
            </a:pPr>
            <a:r>
              <a:rPr lang="en-US" altLang="ja-JP" sz="4000" dirty="0" smtClean="0"/>
              <a:t>5.</a:t>
            </a:r>
            <a:r>
              <a:rPr lang="ja-JP" altLang="en-US" sz="4000" dirty="0" smtClean="0"/>
              <a:t>　自死</a:t>
            </a:r>
            <a:r>
              <a:rPr lang="ja-JP" altLang="en-US" sz="4000" dirty="0"/>
              <a:t>遺族</a:t>
            </a:r>
            <a:r>
              <a:rPr lang="ja-JP" altLang="en-US" sz="4000" dirty="0" smtClean="0"/>
              <a:t>につい</a:t>
            </a:r>
            <a:r>
              <a:rPr lang="ja-JP" altLang="en-US" sz="4000" dirty="0"/>
              <a:t>て</a:t>
            </a:r>
            <a:endParaRPr lang="en-US" altLang="ja-JP" sz="4000" dirty="0" smtClean="0"/>
          </a:p>
          <a:p>
            <a:pPr marL="514350" indent="-514350">
              <a:buFont typeface="+mj-lt"/>
              <a:buAutoNum type="arabicPeriod"/>
            </a:pPr>
            <a:endParaRPr kumimoji="1" lang="en-US" altLang="ja-JP" dirty="0" smtClean="0"/>
          </a:p>
          <a:p>
            <a:pPr marL="514350" indent="-514350">
              <a:buFont typeface="+mj-lt"/>
              <a:buAutoNum type="arabicPeriod"/>
            </a:pPr>
            <a:endParaRPr kumimoji="1" lang="ja-JP" altLang="en-US" dirty="0"/>
          </a:p>
        </p:txBody>
      </p:sp>
    </p:spTree>
    <p:extLst>
      <p:ext uri="{BB962C8B-B14F-4D97-AF65-F5344CB8AC3E}">
        <p14:creationId xmlns:p14="http://schemas.microsoft.com/office/powerpoint/2010/main" val="2628718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9" descr="自転車　カラーバランス"/>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900113" y="1628775"/>
            <a:ext cx="7488237"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2"/>
          <p:cNvSpPr>
            <a:spLocks noGrp="1" noChangeArrowheads="1"/>
          </p:cNvSpPr>
          <p:nvPr>
            <p:ph type="title"/>
          </p:nvPr>
        </p:nvSpPr>
        <p:spPr/>
        <p:txBody>
          <a:bodyPr/>
          <a:lstStyle/>
          <a:p>
            <a:pPr algn="ctr" eaLnBrk="1" hangingPunct="1"/>
            <a:r>
              <a:rPr lang="ja-JP" altLang="en-US" sz="4400" dirty="0" smtClean="0">
                <a:latin typeface="HGS創英角ﾎﾟｯﾌﾟ体" panose="040B0A00000000000000" pitchFamily="50" charset="-128"/>
                <a:ea typeface="HGS創英角ﾎﾟｯﾌﾟ体" panose="040B0A00000000000000" pitchFamily="50" charset="-128"/>
              </a:rPr>
              <a:t>自死遺族のためのグループ</a:t>
            </a:r>
          </a:p>
        </p:txBody>
      </p:sp>
      <p:sp>
        <p:nvSpPr>
          <p:cNvPr id="26627" name="Rectangle 3"/>
          <p:cNvSpPr>
            <a:spLocks noGrp="1" noChangeArrowheads="1"/>
          </p:cNvSpPr>
          <p:nvPr>
            <p:ph idx="1"/>
          </p:nvPr>
        </p:nvSpPr>
        <p:spPr>
          <a:xfrm>
            <a:off x="457200" y="1268760"/>
            <a:ext cx="8358188" cy="1805608"/>
          </a:xfrm>
          <a:solidFill>
            <a:schemeClr val="bg1"/>
          </a:solidFill>
        </p:spPr>
        <p:txBody>
          <a:bodyPr/>
          <a:lstStyle/>
          <a:p>
            <a:pPr marL="0" indent="0" algn="ctr" eaLnBrk="1" hangingPunct="1">
              <a:buFont typeface="Wingdings" panose="05000000000000000000" pitchFamily="2" charset="2"/>
              <a:buNone/>
              <a:defRPr/>
            </a:pPr>
            <a:r>
              <a:rPr lang="ja-JP" altLang="en-US" sz="2400" b="1" dirty="0" smtClean="0">
                <a:latin typeface="HG丸ｺﾞｼｯｸM-PRO" pitchFamily="50" charset="-128"/>
                <a:ea typeface="HG丸ｺﾞｼｯｸM-PRO" pitchFamily="50" charset="-128"/>
              </a:rPr>
              <a:t>家族の自殺という問題</a:t>
            </a:r>
          </a:p>
          <a:p>
            <a:pPr marL="0" indent="0" algn="ctr" eaLnBrk="1" hangingPunct="1">
              <a:buFont typeface="Wingdings" panose="05000000000000000000" pitchFamily="2" charset="2"/>
              <a:buNone/>
              <a:defRPr/>
            </a:pPr>
            <a:r>
              <a:rPr lang="ja-JP" altLang="en-US" sz="2400" b="1" dirty="0" smtClean="0">
                <a:latin typeface="HG丸ｺﾞｼｯｸM-PRO" pitchFamily="50" charset="-128"/>
                <a:ea typeface="HG丸ｺﾞｼｯｸM-PRO" pitchFamily="50" charset="-128"/>
              </a:rPr>
              <a:t>↓</a:t>
            </a:r>
            <a:endParaRPr lang="en-US" altLang="ja-JP" sz="2400" b="1" dirty="0" smtClean="0">
              <a:latin typeface="HG丸ｺﾞｼｯｸM-PRO" pitchFamily="50" charset="-128"/>
              <a:ea typeface="HG丸ｺﾞｼｯｸM-PRO" pitchFamily="50" charset="-128"/>
            </a:endParaRPr>
          </a:p>
          <a:p>
            <a:pPr marL="0" indent="0" algn="ctr" eaLnBrk="1" hangingPunct="1">
              <a:buFont typeface="Wingdings" panose="05000000000000000000" pitchFamily="2" charset="2"/>
              <a:buNone/>
              <a:defRPr/>
            </a:pPr>
            <a:r>
              <a:rPr lang="ja-JP" altLang="en-US" sz="2400" b="1" dirty="0" smtClean="0">
                <a:latin typeface="HG丸ｺﾞｼｯｸM-PRO" pitchFamily="50" charset="-128"/>
                <a:ea typeface="HG丸ｺﾞｼｯｸM-PRO" pitchFamily="50" charset="-128"/>
              </a:rPr>
              <a:t>同じ体験を持つ仲間との出会い </a:t>
            </a:r>
          </a:p>
          <a:p>
            <a:pPr marL="0" indent="0" algn="ctr" eaLnBrk="1" hangingPunct="1">
              <a:buFont typeface="Wingdings" panose="05000000000000000000" pitchFamily="2" charset="2"/>
              <a:buNone/>
              <a:defRPr/>
            </a:pPr>
            <a:r>
              <a:rPr lang="ja-JP" altLang="en-US" sz="2400" b="1" dirty="0" smtClean="0">
                <a:latin typeface="HG丸ｺﾞｼｯｸM-PRO" pitchFamily="50" charset="-128"/>
                <a:ea typeface="HG丸ｺﾞｼｯｸM-PRO" pitchFamily="50" charset="-128"/>
              </a:rPr>
              <a:t>語り合うという作業が重要</a:t>
            </a:r>
            <a:endParaRPr lang="en-US" altLang="ja-JP" sz="2400" dirty="0" smtClean="0"/>
          </a:p>
          <a:p>
            <a:pPr eaLnBrk="1" hangingPunct="1">
              <a:buClr>
                <a:srgbClr val="CC66FF"/>
              </a:buClr>
              <a:buFont typeface="Arial" panose="020B0604020202020204" pitchFamily="34" charset="0"/>
              <a:buChar char="♥"/>
              <a:defRPr/>
            </a:pPr>
            <a:endParaRPr lang="en-US" altLang="ja-JP" sz="2400" dirty="0" smtClean="0"/>
          </a:p>
        </p:txBody>
      </p:sp>
      <p:sp>
        <p:nvSpPr>
          <p:cNvPr id="3" name="テキスト ボックス 2"/>
          <p:cNvSpPr txBox="1"/>
          <p:nvPr/>
        </p:nvSpPr>
        <p:spPr>
          <a:xfrm>
            <a:off x="531838" y="3140968"/>
            <a:ext cx="8208912" cy="3416320"/>
          </a:xfrm>
          <a:prstGeom prst="rect">
            <a:avLst/>
          </a:prstGeom>
          <a:noFill/>
        </p:spPr>
        <p:txBody>
          <a:bodyPr wrap="square" rtlCol="0">
            <a:spAutoFit/>
          </a:bodyPr>
          <a:lstStyle/>
          <a:p>
            <a:pPr eaLnBrk="1" hangingPunct="1">
              <a:buClr>
                <a:srgbClr val="CC66FF"/>
              </a:buClr>
              <a:buFont typeface="Arial" panose="020B0604020202020204" pitchFamily="34" charset="0"/>
              <a:buChar char="♥"/>
              <a:defRPr/>
            </a:pPr>
            <a:r>
              <a:rPr lang="ja-JP" altLang="en-US" dirty="0" smtClean="0"/>
              <a:t>　自死</a:t>
            </a:r>
            <a:r>
              <a:rPr lang="ja-JP" altLang="en-US" dirty="0"/>
              <a:t>遺族の思いを語る集い「癒しの会」（札幌）</a:t>
            </a:r>
            <a:endParaRPr lang="en-US" altLang="ja-JP" dirty="0"/>
          </a:p>
          <a:p>
            <a:pPr eaLnBrk="1" hangingPunct="1">
              <a:buClr>
                <a:srgbClr val="CC66FF"/>
              </a:buClr>
              <a:buFont typeface="Arial" panose="020B0604020202020204" pitchFamily="34" charset="0"/>
              <a:buChar char="♥"/>
              <a:defRPr/>
            </a:pPr>
            <a:r>
              <a:rPr lang="ja-JP" altLang="en-US" dirty="0" smtClean="0"/>
              <a:t>　分かちあい</a:t>
            </a:r>
            <a:r>
              <a:rPr lang="ja-JP" altLang="en-US" dirty="0"/>
              <a:t>の会・ネモフィラ（札幌）</a:t>
            </a:r>
            <a:endParaRPr lang="en-US" altLang="ja-JP" dirty="0"/>
          </a:p>
          <a:p>
            <a:pPr eaLnBrk="1" hangingPunct="1">
              <a:buClr>
                <a:srgbClr val="CC66FF"/>
              </a:buClr>
              <a:buFont typeface="Arial" panose="020B0604020202020204" pitchFamily="34" charset="0"/>
              <a:buChar char="♥"/>
              <a:defRPr/>
            </a:pPr>
            <a:r>
              <a:rPr lang="ja-JP" altLang="en-US" dirty="0" smtClean="0"/>
              <a:t>　石狩</a:t>
            </a:r>
            <a:r>
              <a:rPr lang="ja-JP" altLang="en-US" dirty="0"/>
              <a:t>自死遺族の会（石狩）</a:t>
            </a:r>
            <a:endParaRPr lang="en-US" altLang="ja-JP" dirty="0"/>
          </a:p>
          <a:p>
            <a:pPr eaLnBrk="1" hangingPunct="1">
              <a:buClr>
                <a:srgbClr val="CC66FF"/>
              </a:buClr>
              <a:buFont typeface="Arial" panose="020B0604020202020204" pitchFamily="34" charset="0"/>
              <a:buChar char="♥"/>
              <a:defRPr/>
            </a:pPr>
            <a:r>
              <a:rPr lang="ja-JP" altLang="en-US" dirty="0" smtClean="0"/>
              <a:t>　自死</a:t>
            </a:r>
            <a:r>
              <a:rPr lang="ja-JP" altLang="en-US" dirty="0"/>
              <a:t>遺族交流会ひまわりの会（室蘭）</a:t>
            </a:r>
          </a:p>
          <a:p>
            <a:pPr eaLnBrk="1" hangingPunct="1">
              <a:buClr>
                <a:srgbClr val="CC66FF"/>
              </a:buClr>
              <a:buFont typeface="Arial" panose="020B0604020202020204" pitchFamily="34" charset="0"/>
              <a:buChar char="♥"/>
              <a:defRPr/>
            </a:pPr>
            <a:r>
              <a:rPr lang="ja-JP" altLang="en-US" dirty="0" smtClean="0"/>
              <a:t>　自死</a:t>
            </a:r>
            <a:r>
              <a:rPr lang="ja-JP" altLang="en-US" dirty="0"/>
              <a:t>遺族のつどい「道南わかちあいの会　あかり」（函館）</a:t>
            </a:r>
            <a:endParaRPr lang="en-US" altLang="ja-JP" dirty="0"/>
          </a:p>
          <a:p>
            <a:pPr eaLnBrk="1" hangingPunct="1">
              <a:buClr>
                <a:srgbClr val="CC66FF"/>
              </a:buClr>
              <a:buFont typeface="Arial" panose="020B0604020202020204" pitchFamily="34" charset="0"/>
              <a:buChar char="♥"/>
              <a:defRPr/>
            </a:pPr>
            <a:r>
              <a:rPr lang="ja-JP" altLang="en-US" dirty="0" smtClean="0"/>
              <a:t>　旭川</a:t>
            </a:r>
            <a:r>
              <a:rPr lang="ja-JP" altLang="en-US" dirty="0"/>
              <a:t>自死遺族わかちあいの会（旭川）</a:t>
            </a:r>
            <a:endParaRPr lang="en-US" altLang="ja-JP" dirty="0"/>
          </a:p>
          <a:p>
            <a:pPr eaLnBrk="1" hangingPunct="1">
              <a:buClr>
                <a:srgbClr val="CC66FF"/>
              </a:buClr>
              <a:buFont typeface="Arial" panose="020B0604020202020204" pitchFamily="34" charset="0"/>
              <a:buChar char="♥"/>
              <a:defRPr/>
            </a:pPr>
            <a:r>
              <a:rPr lang="ja-JP" altLang="en-US" dirty="0" smtClean="0"/>
              <a:t>　自死</a:t>
            </a:r>
            <a:r>
              <a:rPr lang="ja-JP" altLang="en-US" dirty="0"/>
              <a:t>遺族のための「わかちあいの会</a:t>
            </a:r>
            <a:r>
              <a:rPr lang="en-US" altLang="ja-JP" dirty="0"/>
              <a:t>With(</a:t>
            </a:r>
            <a:r>
              <a:rPr lang="ja-JP" altLang="en-US" dirty="0"/>
              <a:t>ウィズ</a:t>
            </a:r>
            <a:r>
              <a:rPr lang="en-US" altLang="ja-JP" dirty="0"/>
              <a:t>)</a:t>
            </a:r>
            <a:r>
              <a:rPr lang="ja-JP" altLang="en-US" dirty="0"/>
              <a:t>」（網走）</a:t>
            </a:r>
            <a:endParaRPr lang="en-US" altLang="ja-JP" dirty="0"/>
          </a:p>
          <a:p>
            <a:pPr eaLnBrk="1" hangingPunct="1">
              <a:buClr>
                <a:srgbClr val="CC66FF"/>
              </a:buClr>
              <a:buFont typeface="Arial" panose="020B0604020202020204" pitchFamily="34" charset="0"/>
              <a:buChar char="♥"/>
              <a:defRPr/>
            </a:pPr>
            <a:r>
              <a:rPr lang="ja-JP" altLang="en-US" dirty="0" smtClean="0"/>
              <a:t>　そよ</a:t>
            </a:r>
            <a:r>
              <a:rPr lang="ja-JP" altLang="en-US" dirty="0"/>
              <a:t>風の会（帯広）</a:t>
            </a:r>
            <a:endParaRPr lang="en-US" altLang="ja-JP" dirty="0"/>
          </a:p>
          <a:p>
            <a:pPr eaLnBrk="1" hangingPunct="1">
              <a:buClr>
                <a:srgbClr val="CC66FF"/>
              </a:buClr>
              <a:buFont typeface="Arial" panose="020B0604020202020204" pitchFamily="34" charset="0"/>
              <a:buChar char="♥"/>
              <a:defRPr/>
            </a:pPr>
            <a:r>
              <a:rPr lang="ja-JP" altLang="en-US" dirty="0" smtClean="0"/>
              <a:t>　自死</a:t>
            </a:r>
            <a:r>
              <a:rPr lang="ja-JP" altLang="en-US" dirty="0"/>
              <a:t>遺族のための交流会（当センター内）</a:t>
            </a:r>
            <a:r>
              <a:rPr lang="ja-JP" altLang="en-US" dirty="0" smtClean="0"/>
              <a:t>など</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a:xfrm>
            <a:off x="500063" y="357188"/>
            <a:ext cx="8286750" cy="939800"/>
          </a:xfrm>
        </p:spPr>
        <p:txBody>
          <a:bodyPr/>
          <a:lstStyle/>
          <a:p>
            <a:pPr eaLnBrk="1" hangingPunct="1"/>
            <a:r>
              <a:rPr lang="ja-JP" altLang="en-US" sz="3200" b="1" dirty="0" smtClean="0">
                <a:latin typeface="HGP創英角ﾎﾟｯﾌﾟ体" panose="040B0A00000000000000" pitchFamily="50" charset="-128"/>
                <a:ea typeface="HGP創英角ﾎﾟｯﾌﾟ体" panose="040B0A00000000000000" pitchFamily="50" charset="-128"/>
              </a:rPr>
              <a:t>６．北海道地域自殺対策推進センターの概要</a:t>
            </a:r>
            <a:endParaRPr lang="ja-JP" altLang="en-US" sz="3200" dirty="0" smtClean="0">
              <a:latin typeface="HGP創英角ﾎﾟｯﾌﾟ体" panose="040B0A00000000000000" pitchFamily="50" charset="-128"/>
              <a:ea typeface="HGP創英角ﾎﾟｯﾌﾟ体" panose="040B0A00000000000000" pitchFamily="50" charset="-128"/>
            </a:endParaRPr>
          </a:p>
        </p:txBody>
      </p:sp>
      <p:sp>
        <p:nvSpPr>
          <p:cNvPr id="80899" name="コンテンツ プレースホルダ 2"/>
          <p:cNvSpPr>
            <a:spLocks noGrp="1"/>
          </p:cNvSpPr>
          <p:nvPr>
            <p:ph idx="1"/>
          </p:nvPr>
        </p:nvSpPr>
        <p:spPr>
          <a:xfrm>
            <a:off x="642938" y="1630363"/>
            <a:ext cx="8001000" cy="5072062"/>
          </a:xfrm>
        </p:spPr>
        <p:txBody>
          <a:bodyPr/>
          <a:lstStyle/>
          <a:p>
            <a:pPr eaLnBrk="1" hangingPunct="1"/>
            <a:r>
              <a:rPr lang="ja-JP" altLang="en-US" sz="2600" dirty="0" smtClean="0">
                <a:latin typeface="HG丸ｺﾞｼｯｸM-PRO" panose="020F0600000000000000" pitchFamily="50" charset="-128"/>
                <a:ea typeface="HG丸ｺﾞｼｯｸM-PRO" panose="020F0600000000000000" pitchFamily="50" charset="-128"/>
              </a:rPr>
              <a:t>平成</a:t>
            </a:r>
            <a:r>
              <a:rPr lang="en-US" altLang="ja-JP" sz="2600" dirty="0" smtClean="0">
                <a:latin typeface="HG丸ｺﾞｼｯｸM-PRO" panose="020F0600000000000000" pitchFamily="50" charset="-128"/>
                <a:ea typeface="HG丸ｺﾞｼｯｸM-PRO" panose="020F0600000000000000" pitchFamily="50" charset="-128"/>
              </a:rPr>
              <a:t>21</a:t>
            </a:r>
            <a:r>
              <a:rPr lang="ja-JP" altLang="en-US" sz="2600" dirty="0" smtClean="0">
                <a:latin typeface="HG丸ｺﾞｼｯｸM-PRO" panose="020F0600000000000000" pitchFamily="50" charset="-128"/>
                <a:ea typeface="HG丸ｺﾞｼｯｸM-PRO" panose="020F0600000000000000" pitchFamily="50" charset="-128"/>
              </a:rPr>
              <a:t>年</a:t>
            </a:r>
            <a:r>
              <a:rPr lang="en-US" altLang="ja-JP" sz="2600" dirty="0" smtClean="0">
                <a:latin typeface="HG丸ｺﾞｼｯｸM-PRO" panose="020F0600000000000000" pitchFamily="50" charset="-128"/>
                <a:ea typeface="HG丸ｺﾞｼｯｸM-PRO" panose="020F0600000000000000" pitchFamily="50" charset="-128"/>
              </a:rPr>
              <a:t>4</a:t>
            </a:r>
            <a:r>
              <a:rPr lang="ja-JP" altLang="en-US" sz="2600" dirty="0" smtClean="0">
                <a:latin typeface="HG丸ｺﾞｼｯｸM-PRO" panose="020F0600000000000000" pitchFamily="50" charset="-128"/>
                <a:ea typeface="HG丸ｺﾞｼｯｸM-PRO" panose="020F0600000000000000" pitchFamily="50" charset="-128"/>
              </a:rPr>
              <a:t>月設置</a:t>
            </a:r>
            <a:endParaRPr lang="en-US" altLang="ja-JP" sz="2600" dirty="0" smtClean="0">
              <a:latin typeface="HG丸ｺﾞｼｯｸM-PRO" panose="020F0600000000000000" pitchFamily="50" charset="-128"/>
              <a:ea typeface="HG丸ｺﾞｼｯｸM-PRO" panose="020F0600000000000000" pitchFamily="50" charset="-128"/>
            </a:endParaRPr>
          </a:p>
          <a:p>
            <a:pPr eaLnBrk="1" hangingPunct="1"/>
            <a:r>
              <a:rPr lang="ja-JP" altLang="en-US" sz="2600" dirty="0" smtClean="0">
                <a:latin typeface="HG丸ｺﾞｼｯｸM-PRO" panose="020F0600000000000000" pitchFamily="50" charset="-128"/>
                <a:ea typeface="HG丸ｺﾞｼｯｸM-PRO" panose="020F0600000000000000" pitchFamily="50" charset="-128"/>
              </a:rPr>
              <a:t>「北海道</a:t>
            </a:r>
            <a:r>
              <a:rPr lang="ja-JP" altLang="en-US" sz="2600" dirty="0">
                <a:latin typeface="HG丸ｺﾞｼｯｸM-PRO" panose="020F0600000000000000" pitchFamily="50" charset="-128"/>
                <a:ea typeface="HG丸ｺﾞｼｯｸM-PRO" panose="020F0600000000000000" pitchFamily="50" charset="-128"/>
              </a:rPr>
              <a:t>地域自殺予防情報</a:t>
            </a:r>
            <a:r>
              <a:rPr lang="ja-JP" altLang="en-US" sz="2600" dirty="0" smtClean="0">
                <a:latin typeface="HG丸ｺﾞｼｯｸM-PRO" panose="020F0600000000000000" pitchFamily="50" charset="-128"/>
                <a:ea typeface="HG丸ｺﾞｼｯｸM-PRO" panose="020F0600000000000000" pitchFamily="50" charset="-128"/>
              </a:rPr>
              <a:t>センター」の名称で北海道立精神保健福祉センターの技術センターとしての機能に加えて、自殺関連問題に特化した有益な情報収集、管理、発信をしていく情報センター機能を拡充するため設置。平成</a:t>
            </a:r>
            <a:r>
              <a:rPr lang="en-US" altLang="ja-JP" sz="2600" dirty="0" smtClean="0">
                <a:latin typeface="HG丸ｺﾞｼｯｸM-PRO" panose="020F0600000000000000" pitchFamily="50" charset="-128"/>
                <a:ea typeface="HG丸ｺﾞｼｯｸM-PRO" panose="020F0600000000000000" pitchFamily="50" charset="-128"/>
              </a:rPr>
              <a:t>28</a:t>
            </a:r>
            <a:r>
              <a:rPr lang="ja-JP" altLang="en-US" sz="2600" dirty="0" smtClean="0">
                <a:latin typeface="HG丸ｺﾞｼｯｸM-PRO" panose="020F0600000000000000" pitchFamily="50" charset="-128"/>
                <a:ea typeface="HG丸ｺﾞｼｯｸM-PRO" panose="020F0600000000000000" pitchFamily="50" charset="-128"/>
              </a:rPr>
              <a:t>年</a:t>
            </a:r>
            <a:r>
              <a:rPr lang="en-US" altLang="ja-JP" sz="2600" dirty="0" smtClean="0">
                <a:latin typeface="HG丸ｺﾞｼｯｸM-PRO" panose="020F0600000000000000" pitchFamily="50" charset="-128"/>
                <a:ea typeface="HG丸ｺﾞｼｯｸM-PRO" panose="020F0600000000000000" pitchFamily="50" charset="-128"/>
              </a:rPr>
              <a:t>4</a:t>
            </a:r>
            <a:r>
              <a:rPr lang="ja-JP" altLang="en-US" sz="2600" dirty="0" smtClean="0">
                <a:latin typeface="HG丸ｺﾞｼｯｸM-PRO" panose="020F0600000000000000" pitchFamily="50" charset="-128"/>
                <a:ea typeface="HG丸ｺﾞｼｯｸM-PRO" panose="020F0600000000000000" pitchFamily="50" charset="-128"/>
              </a:rPr>
              <a:t>月に「北海道地域自殺対策推進センター」に改称。</a:t>
            </a:r>
          </a:p>
          <a:p>
            <a:pPr eaLnBrk="1" hangingPunct="1"/>
            <a:r>
              <a:rPr lang="ja-JP" altLang="en-US" sz="2600" dirty="0" smtClean="0">
                <a:latin typeface="HG丸ｺﾞｼｯｸM-PRO" panose="020F0600000000000000" pitchFamily="50" charset="-128"/>
                <a:ea typeface="HG丸ｺﾞｼｯｸM-PRO" panose="020F0600000000000000" pitchFamily="50" charset="-128"/>
              </a:rPr>
              <a:t>心理職の非常勤</a:t>
            </a:r>
            <a:r>
              <a:rPr lang="en-US" altLang="ja-JP" sz="2600" dirty="0" smtClean="0">
                <a:latin typeface="HG丸ｺﾞｼｯｸM-PRO" panose="020F0600000000000000" pitchFamily="50" charset="-128"/>
                <a:ea typeface="HG丸ｺﾞｼｯｸM-PRO" panose="020F0600000000000000" pitchFamily="50" charset="-128"/>
              </a:rPr>
              <a:t>2</a:t>
            </a:r>
            <a:r>
              <a:rPr lang="ja-JP" altLang="en-US" sz="2600" dirty="0" smtClean="0">
                <a:latin typeface="HG丸ｺﾞｼｯｸM-PRO" panose="020F0600000000000000" pitchFamily="50" charset="-128"/>
                <a:ea typeface="HG丸ｺﾞｼｯｸM-PRO" panose="020F0600000000000000" pitchFamily="50" charset="-128"/>
              </a:rPr>
              <a:t>名配置</a:t>
            </a:r>
            <a:endParaRPr lang="en-US" altLang="ja-JP" sz="2600" dirty="0" smtClean="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2600" dirty="0" smtClean="0">
                <a:latin typeface="HG丸ｺﾞｼｯｸM-PRO" panose="020F0600000000000000" pitchFamily="50" charset="-128"/>
                <a:ea typeface="HG丸ｺﾞｼｯｸM-PRO" panose="020F0600000000000000" pitchFamily="50" charset="-128"/>
              </a:rPr>
              <a:t>　①地域自殺予防情報発信</a:t>
            </a:r>
            <a:endParaRPr lang="en-US" altLang="ja-JP" sz="2600" dirty="0" smtClean="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2600" dirty="0" smtClean="0">
                <a:latin typeface="HG丸ｺﾞｼｯｸM-PRO" panose="020F0600000000000000" pitchFamily="50" charset="-128"/>
                <a:ea typeface="HG丸ｺﾞｼｯｸM-PRO" panose="020F0600000000000000" pitchFamily="50" charset="-128"/>
              </a:rPr>
              <a:t>　②人材育成</a:t>
            </a:r>
            <a:endParaRPr lang="en-US" altLang="ja-JP" sz="2600" dirty="0" smtClean="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2600" dirty="0" smtClean="0">
                <a:latin typeface="HG丸ｺﾞｼｯｸM-PRO" panose="020F0600000000000000" pitchFamily="50" charset="-128"/>
                <a:ea typeface="HG丸ｺﾞｼｯｸM-PRO" panose="020F0600000000000000" pitchFamily="50" charset="-128"/>
              </a:rPr>
              <a:t>　③その他</a:t>
            </a:r>
            <a:endParaRPr lang="en-US" altLang="ja-JP" sz="2600" dirty="0" smtClean="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ja-JP" altLang="en-US" sz="1600" dirty="0" smtClean="0"/>
          </a:p>
        </p:txBody>
      </p:sp>
      <p:sp>
        <p:nvSpPr>
          <p:cNvPr id="6" name="右中かっこ 5"/>
          <p:cNvSpPr/>
          <p:nvPr/>
        </p:nvSpPr>
        <p:spPr>
          <a:xfrm>
            <a:off x="4929188" y="5096594"/>
            <a:ext cx="357187" cy="14287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80901" name="テキスト ボックス 8"/>
          <p:cNvSpPr txBox="1">
            <a:spLocks noChangeArrowheads="1"/>
          </p:cNvSpPr>
          <p:nvPr/>
        </p:nvSpPr>
        <p:spPr bwMode="auto">
          <a:xfrm>
            <a:off x="5429250" y="5335041"/>
            <a:ext cx="27860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2400" dirty="0">
                <a:latin typeface="HG丸ｺﾞｼｯｸM-PRO" panose="020F0600000000000000" pitchFamily="50" charset="-128"/>
                <a:ea typeface="HG丸ｺﾞｼｯｸM-PRO" panose="020F0600000000000000" pitchFamily="50" charset="-128"/>
              </a:rPr>
              <a:t>自殺や自殺予防に関する様々な業務</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267200"/>
            <a:ext cx="421163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p:cNvSpPr>
            <a:spLocks noGrp="1" noChangeArrowheads="1"/>
          </p:cNvSpPr>
          <p:nvPr>
            <p:ph type="title"/>
          </p:nvPr>
        </p:nvSpPr>
        <p:spPr>
          <a:xfrm>
            <a:off x="285750" y="357188"/>
            <a:ext cx="8715375" cy="1071562"/>
          </a:xfrm>
        </p:spPr>
        <p:txBody>
          <a:bodyPr/>
          <a:lstStyle/>
          <a:p>
            <a:pPr algn="ctr" eaLnBrk="1" hangingPunct="1"/>
            <a:r>
              <a:rPr lang="ja-JP" altLang="en-US" sz="4000" b="1" dirty="0" smtClean="0">
                <a:latin typeface="HGS創英角ﾎﾟｯﾌﾟ体" panose="040B0A00000000000000" pitchFamily="50" charset="-128"/>
                <a:ea typeface="HGS創英角ﾎﾟｯﾌﾟ体" panose="040B0A00000000000000" pitchFamily="50" charset="-128"/>
              </a:rPr>
              <a:t>自殺者をひとりでも減らそう！</a:t>
            </a:r>
            <a:r>
              <a:rPr lang="en-US" altLang="ja-JP" sz="4000" b="1" dirty="0" smtClean="0">
                <a:latin typeface="HGS創英角ﾎﾟｯﾌﾟ体" panose="040B0A00000000000000" pitchFamily="50" charset="-128"/>
                <a:ea typeface="HGS創英角ﾎﾟｯﾌﾟ体" panose="040B0A00000000000000" pitchFamily="50" charset="-128"/>
              </a:rPr>
              <a:t/>
            </a:r>
            <a:br>
              <a:rPr lang="en-US" altLang="ja-JP" sz="4000" b="1" dirty="0" smtClean="0">
                <a:latin typeface="HGS創英角ﾎﾟｯﾌﾟ体" panose="040B0A00000000000000" pitchFamily="50" charset="-128"/>
                <a:ea typeface="HGS創英角ﾎﾟｯﾌﾟ体" panose="040B0A00000000000000" pitchFamily="50" charset="-128"/>
              </a:rPr>
            </a:br>
            <a:r>
              <a:rPr lang="ja-JP" altLang="en-US" sz="2400" dirty="0" smtClean="0">
                <a:ea typeface="HGP創英角ﾎﾟｯﾌﾟ体" panose="040B0A00000000000000" pitchFamily="50" charset="-128"/>
              </a:rPr>
              <a:t>北海道地域自殺対策推進センター</a:t>
            </a:r>
            <a:endParaRPr lang="en-US" altLang="ja-JP" sz="2400" dirty="0" smtClean="0">
              <a:ea typeface="HGP創英角ﾎﾟｯﾌﾟ体" panose="040B0A00000000000000" pitchFamily="50" charset="-128"/>
            </a:endParaRPr>
          </a:p>
        </p:txBody>
      </p:sp>
      <p:sp>
        <p:nvSpPr>
          <p:cNvPr id="5123" name="Rectangle 3"/>
          <p:cNvSpPr>
            <a:spLocks noGrp="1" noChangeArrowheads="1"/>
          </p:cNvSpPr>
          <p:nvPr>
            <p:ph idx="1"/>
          </p:nvPr>
        </p:nvSpPr>
        <p:spPr>
          <a:xfrm>
            <a:off x="500063" y="1785938"/>
            <a:ext cx="8229600" cy="3963987"/>
          </a:xfrm>
        </p:spPr>
        <p:txBody>
          <a:bodyPr/>
          <a:lstStyle/>
          <a:p>
            <a:pPr eaLnBrk="1" hangingPunct="1">
              <a:defRPr/>
            </a:pPr>
            <a:r>
              <a:rPr lang="ja-JP" altLang="en-US" b="1" dirty="0" smtClean="0">
                <a:latin typeface="HG丸ｺﾞｼｯｸM-PRO" pitchFamily="50" charset="-128"/>
                <a:ea typeface="HG丸ｺﾞｼｯｸM-PRO" pitchFamily="50" charset="-128"/>
              </a:rPr>
              <a:t>ホームページがあります！</a:t>
            </a:r>
          </a:p>
          <a:p>
            <a:pPr marL="449263" indent="0" eaLnBrk="1" hangingPunct="1">
              <a:buFontTx/>
              <a:buNone/>
              <a:defRPr/>
            </a:pPr>
            <a:r>
              <a:rPr lang="ja-JP" altLang="en-US" sz="2400" dirty="0" smtClean="0">
                <a:ea typeface="ＤＨＰ平成明朝体W3" pitchFamily="2" charset="-128"/>
              </a:rPr>
              <a:t>・北海道における自殺の統計資料</a:t>
            </a:r>
          </a:p>
          <a:p>
            <a:pPr marL="449263" indent="0" eaLnBrk="1" hangingPunct="1">
              <a:buFontTx/>
              <a:buNone/>
              <a:defRPr/>
            </a:pPr>
            <a:endParaRPr lang="en-US" altLang="ja-JP" sz="2400" dirty="0" smtClean="0">
              <a:ea typeface="ＤＨＰ平成明朝体W3" pitchFamily="2" charset="-128"/>
            </a:endParaRPr>
          </a:p>
          <a:p>
            <a:pPr eaLnBrk="1" hangingPunct="1">
              <a:buFontTx/>
              <a:buNone/>
              <a:defRPr/>
            </a:pPr>
            <a:endParaRPr lang="ja-JP" altLang="en-US" sz="2000" dirty="0" smtClean="0"/>
          </a:p>
          <a:p>
            <a:pPr eaLnBrk="1" hangingPunct="1">
              <a:defRPr/>
            </a:pPr>
            <a:r>
              <a:rPr lang="ja-JP" altLang="en-US" b="1" dirty="0" smtClean="0">
                <a:latin typeface="HG丸ｺﾞｼｯｸM-PRO" pitchFamily="50" charset="-128"/>
                <a:ea typeface="HG丸ｺﾞｼｯｸM-PRO" pitchFamily="50" charset="-128"/>
              </a:rPr>
              <a:t>メールマガジンを配信しています！</a:t>
            </a:r>
          </a:p>
          <a:p>
            <a:pPr marL="449263" indent="0" eaLnBrk="1" hangingPunct="1">
              <a:buFontTx/>
              <a:buNone/>
              <a:defRPr/>
            </a:pPr>
            <a:r>
              <a:rPr lang="ja-JP" altLang="en-US" sz="2400" dirty="0" smtClean="0">
                <a:ea typeface="ＤＨＰ平成明朝体W3" pitchFamily="2" charset="-128"/>
              </a:rPr>
              <a:t>・メールマガジン「</a:t>
            </a:r>
            <a:r>
              <a:rPr lang="en-US" altLang="ja-JP" sz="2400" dirty="0" smtClean="0">
                <a:ea typeface="ＤＨＰ平成明朝体W3" pitchFamily="2" charset="-128"/>
              </a:rPr>
              <a:t>Andante</a:t>
            </a:r>
            <a:r>
              <a:rPr lang="ja-JP" altLang="en-US" sz="2400" dirty="0" smtClean="0">
                <a:ea typeface="ＤＨＰ平成明朝体W3" pitchFamily="2" charset="-128"/>
              </a:rPr>
              <a:t>」の配信</a:t>
            </a:r>
            <a:endParaRPr lang="en-US" altLang="ja-JP" sz="2400" dirty="0" smtClean="0">
              <a:ea typeface="ＤＨＰ平成明朝体W3" pitchFamily="2" charset="-128"/>
            </a:endParaRPr>
          </a:p>
          <a:p>
            <a:pPr marL="449263" indent="0" eaLnBrk="1" hangingPunct="1">
              <a:buFontTx/>
              <a:buNone/>
              <a:defRPr/>
            </a:pPr>
            <a:r>
              <a:rPr lang="ja-JP" altLang="en-US" sz="2400" dirty="0" smtClean="0">
                <a:ea typeface="ＤＨＰ平成明朝体W3" pitchFamily="2" charset="-128"/>
              </a:rPr>
              <a:t>・毎月末に配信</a:t>
            </a:r>
          </a:p>
          <a:p>
            <a:pPr marL="449263" indent="0" eaLnBrk="1" hangingPunct="1">
              <a:buFontTx/>
              <a:buNone/>
              <a:defRPr/>
            </a:pPr>
            <a:r>
              <a:rPr lang="ja-JP" altLang="en-US" sz="2400" dirty="0" smtClean="0">
                <a:ea typeface="ＤＨＰ平成明朝体W3" pitchFamily="2" charset="-128"/>
              </a:rPr>
              <a:t>・登録は無料　</a:t>
            </a:r>
          </a:p>
        </p:txBody>
      </p:sp>
      <p:sp>
        <p:nvSpPr>
          <p:cNvPr id="82949" name="Rectangle 5"/>
          <p:cNvSpPr>
            <a:spLocks noChangeArrowheads="1"/>
          </p:cNvSpPr>
          <p:nvPr/>
        </p:nvSpPr>
        <p:spPr bwMode="auto">
          <a:xfrm>
            <a:off x="500063" y="6092825"/>
            <a:ext cx="82486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None/>
            </a:pPr>
            <a:r>
              <a:rPr lang="en-US" altLang="ja-JP" sz="1600" dirty="0">
                <a:solidFill>
                  <a:schemeClr val="tx2"/>
                </a:solidFill>
                <a:latin typeface="Times New Roman" panose="02020603050405020304" pitchFamily="18" charset="0"/>
                <a:cs typeface="Times New Roman" panose="02020603050405020304" pitchFamily="18" charset="0"/>
              </a:rPr>
              <a:t>URL</a:t>
            </a:r>
            <a:r>
              <a:rPr lang="ja-JP" altLang="en-US" sz="1600" dirty="0" smtClean="0">
                <a:solidFill>
                  <a:schemeClr val="tx2"/>
                </a:solidFill>
                <a:latin typeface="Times New Roman" panose="02020603050405020304" pitchFamily="18" charset="0"/>
                <a:cs typeface="Times New Roman" panose="02020603050405020304" pitchFamily="18" charset="0"/>
              </a:rPr>
              <a:t>：</a:t>
            </a:r>
            <a:r>
              <a:rPr lang="en-US" altLang="ja-JP" sz="1600" dirty="0">
                <a:solidFill>
                  <a:schemeClr val="tx2"/>
                </a:solidFill>
                <a:latin typeface="Times New Roman" panose="02020603050405020304" pitchFamily="18" charset="0"/>
                <a:cs typeface="Times New Roman" panose="02020603050405020304" pitchFamily="18" charset="0"/>
              </a:rPr>
              <a:t> https://www.pref.hokkaido.lg.jp/hf/sfc/88706.html</a:t>
            </a:r>
            <a:endParaRPr lang="en-US" altLang="ja-JP" sz="16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コンテンツ プレースホルダ 2"/>
          <p:cNvSpPr>
            <a:spLocks noGrp="1"/>
          </p:cNvSpPr>
          <p:nvPr>
            <p:ph idx="1"/>
          </p:nvPr>
        </p:nvSpPr>
        <p:spPr>
          <a:xfrm>
            <a:off x="714375" y="857250"/>
            <a:ext cx="7500938" cy="5357813"/>
          </a:xfrm>
        </p:spPr>
        <p:txBody>
          <a:bodyPr/>
          <a:lstStyle/>
          <a:p>
            <a:pPr>
              <a:buFont typeface="Arial" panose="020B0604020202020204" pitchFamily="34" charset="0"/>
              <a:buNone/>
            </a:pPr>
            <a:r>
              <a:rPr lang="ja-JP" altLang="en-US" smtClean="0">
                <a:ea typeface="ＤＦ平成明朝体W3" panose="02020309000000000000" pitchFamily="17" charset="-128"/>
              </a:rPr>
              <a:t>　　より多くの方に</a:t>
            </a:r>
            <a:endParaRPr lang="en-US" altLang="ja-JP" smtClean="0">
              <a:ea typeface="ＤＦ平成明朝体W3" panose="02020309000000000000" pitchFamily="17" charset="-128"/>
            </a:endParaRPr>
          </a:p>
          <a:p>
            <a:pPr>
              <a:buFont typeface="Arial" panose="020B0604020202020204" pitchFamily="34" charset="0"/>
              <a:buNone/>
            </a:pPr>
            <a:r>
              <a:rPr lang="ja-JP" altLang="en-US" smtClean="0">
                <a:ea typeface="ＤＦ平成明朝体W3" panose="02020309000000000000" pitchFamily="17" charset="-128"/>
              </a:rPr>
              <a:t>　　自殺について知っていただき、</a:t>
            </a:r>
            <a:endParaRPr lang="en-US" altLang="ja-JP" smtClean="0">
              <a:ea typeface="ＤＦ平成明朝体W3" panose="02020309000000000000" pitchFamily="17" charset="-128"/>
            </a:endParaRPr>
          </a:p>
          <a:p>
            <a:pPr>
              <a:buFont typeface="Arial" panose="020B0604020202020204" pitchFamily="34" charset="0"/>
              <a:buNone/>
            </a:pPr>
            <a:r>
              <a:rPr lang="ja-JP" altLang="en-US" smtClean="0">
                <a:ea typeface="ＤＦ平成明朝体W3" panose="02020309000000000000" pitchFamily="17" charset="-128"/>
              </a:rPr>
              <a:t>　　心を傾けていただいて、</a:t>
            </a:r>
            <a:endParaRPr lang="en-US" altLang="ja-JP" smtClean="0">
              <a:ea typeface="ＤＦ平成明朝体W3" panose="02020309000000000000" pitchFamily="17" charset="-128"/>
            </a:endParaRPr>
          </a:p>
          <a:p>
            <a:pPr>
              <a:buFont typeface="Arial" panose="020B0604020202020204" pitchFamily="34" charset="0"/>
              <a:buNone/>
            </a:pPr>
            <a:r>
              <a:rPr lang="ja-JP" altLang="en-US" smtClean="0">
                <a:ea typeface="ＤＦ平成明朝体W3" panose="02020309000000000000" pitchFamily="17" charset="-128"/>
              </a:rPr>
              <a:t>　　ひとりでも多くの自殺者を</a:t>
            </a:r>
            <a:endParaRPr lang="en-US" altLang="ja-JP" smtClean="0">
              <a:ea typeface="ＤＦ平成明朝体W3" panose="02020309000000000000" pitchFamily="17" charset="-128"/>
            </a:endParaRPr>
          </a:p>
          <a:p>
            <a:pPr>
              <a:buFont typeface="Arial" panose="020B0604020202020204" pitchFamily="34" charset="0"/>
              <a:buNone/>
            </a:pPr>
            <a:r>
              <a:rPr lang="ja-JP" altLang="en-US" smtClean="0">
                <a:ea typeface="ＤＦ平成明朝体W3" panose="02020309000000000000" pitchFamily="17" charset="-128"/>
              </a:rPr>
              <a:t>　　減らすことができるよう</a:t>
            </a:r>
            <a:endParaRPr lang="en-US" altLang="ja-JP" smtClean="0">
              <a:ea typeface="ＤＦ平成明朝体W3" panose="02020309000000000000" pitchFamily="17" charset="-128"/>
            </a:endParaRPr>
          </a:p>
          <a:p>
            <a:pPr>
              <a:buFont typeface="Arial" panose="020B0604020202020204" pitchFamily="34" charset="0"/>
              <a:buNone/>
            </a:pPr>
            <a:r>
              <a:rPr lang="ja-JP" altLang="en-US" smtClean="0">
                <a:ea typeface="ＤＦ平成明朝体W3" panose="02020309000000000000" pitchFamily="17" charset="-128"/>
              </a:rPr>
              <a:t>　　取り組んでいます。</a:t>
            </a:r>
            <a:endParaRPr lang="en-US" altLang="ja-JP" smtClean="0">
              <a:ea typeface="ＤＦ平成明朝体W3" panose="02020309000000000000" pitchFamily="17" charset="-128"/>
            </a:endParaRPr>
          </a:p>
          <a:p>
            <a:pPr>
              <a:buFont typeface="Arial" panose="020B0604020202020204" pitchFamily="34" charset="0"/>
              <a:buNone/>
            </a:pPr>
            <a:endParaRPr lang="en-US" altLang="ja-JP" sz="1800" smtClean="0"/>
          </a:p>
          <a:p>
            <a:pPr>
              <a:buFont typeface="Arial" panose="020B0604020202020204" pitchFamily="34" charset="0"/>
              <a:buNone/>
            </a:pPr>
            <a:r>
              <a:rPr lang="ja-JP" altLang="en-US" sz="4400" smtClean="0"/>
              <a:t>ご清聴ありがとうございました。</a:t>
            </a:r>
          </a:p>
        </p:txBody>
      </p:sp>
      <p:sp>
        <p:nvSpPr>
          <p:cNvPr id="84997" name="AutoShape 7"/>
          <p:cNvSpPr>
            <a:spLocks noChangeArrowheads="1"/>
          </p:cNvSpPr>
          <p:nvPr/>
        </p:nvSpPr>
        <p:spPr bwMode="auto">
          <a:xfrm>
            <a:off x="6875463" y="969963"/>
            <a:ext cx="288925" cy="287337"/>
          </a:xfrm>
          <a:prstGeom prst="flowChartConnector">
            <a:avLst/>
          </a:prstGeom>
          <a:gradFill rotWithShape="1">
            <a:gsLst>
              <a:gs pos="0">
                <a:srgbClr val="99CCFF"/>
              </a:gs>
              <a:gs pos="100000">
                <a:schemeClr val="accent1">
                  <a:alpha val="93999"/>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2400">
              <a:latin typeface="Calibri" panose="020F0502020204030204" pitchFamily="34" charset="0"/>
            </a:endParaRPr>
          </a:p>
        </p:txBody>
      </p:sp>
      <p:sp>
        <p:nvSpPr>
          <p:cNvPr id="6" name="AutoShape 13"/>
          <p:cNvSpPr>
            <a:spLocks noChangeArrowheads="1"/>
          </p:cNvSpPr>
          <p:nvPr/>
        </p:nvSpPr>
        <p:spPr bwMode="auto">
          <a:xfrm>
            <a:off x="5929313" y="500063"/>
            <a:ext cx="504825" cy="503237"/>
          </a:xfrm>
          <a:prstGeom prst="flowChartConnector">
            <a:avLst/>
          </a:prstGeom>
          <a:gradFill rotWithShape="1">
            <a:gsLst>
              <a:gs pos="0">
                <a:schemeClr val="accent1">
                  <a:lumMod val="20000"/>
                  <a:lumOff val="80000"/>
                </a:schemeClr>
              </a:gs>
              <a:gs pos="100000">
                <a:schemeClr val="accent1">
                  <a:alpha val="93999"/>
                </a:schemeClr>
              </a:gs>
            </a:gsLst>
            <a:lin ang="18900000" scaled="1"/>
          </a:gradFill>
          <a:ln w="9525">
            <a:noFill/>
            <a:round/>
            <a:headEnd/>
            <a:tailEnd/>
          </a:ln>
        </p:spPr>
        <p:txBody>
          <a:bodyPr wrap="none" anchor="ctr"/>
          <a:lstStyle/>
          <a:p>
            <a:pPr eaLnBrk="1" hangingPunct="1">
              <a:defRPr/>
            </a:pPr>
            <a:endParaRPr lang="ja-JP" altLang="en-US">
              <a:latin typeface="Calibri" pitchFamily="34" charset="0"/>
              <a:ea typeface="ＭＳ Ｐゴシック" charset="-128"/>
            </a:endParaRPr>
          </a:p>
        </p:txBody>
      </p:sp>
      <p:sp>
        <p:nvSpPr>
          <p:cNvPr id="84999" name="AutoShape 14"/>
          <p:cNvSpPr>
            <a:spLocks noChangeArrowheads="1"/>
          </p:cNvSpPr>
          <p:nvPr/>
        </p:nvSpPr>
        <p:spPr bwMode="auto">
          <a:xfrm>
            <a:off x="7500938" y="1500188"/>
            <a:ext cx="144462" cy="142875"/>
          </a:xfrm>
          <a:prstGeom prst="flowChartConnector">
            <a:avLst/>
          </a:prstGeom>
          <a:gradFill rotWithShape="1">
            <a:gsLst>
              <a:gs pos="0">
                <a:srgbClr val="6699FF"/>
              </a:gs>
              <a:gs pos="100000">
                <a:schemeClr val="accent1">
                  <a:alpha val="93999"/>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2400">
              <a:latin typeface="Calibri" panose="020F0502020204030204" pitchFamily="34" charset="0"/>
            </a:endParaRPr>
          </a:p>
        </p:txBody>
      </p:sp>
      <p:sp>
        <p:nvSpPr>
          <p:cNvPr id="8" name="AutoShape 8"/>
          <p:cNvSpPr>
            <a:spLocks noChangeArrowheads="1"/>
          </p:cNvSpPr>
          <p:nvPr/>
        </p:nvSpPr>
        <p:spPr bwMode="auto">
          <a:xfrm>
            <a:off x="6572250" y="5429250"/>
            <a:ext cx="144463" cy="144463"/>
          </a:xfrm>
          <a:prstGeom prst="flowChartConnector">
            <a:avLst/>
          </a:prstGeom>
          <a:gradFill rotWithShape="1">
            <a:gsLst>
              <a:gs pos="0">
                <a:schemeClr val="accent5">
                  <a:lumMod val="40000"/>
                  <a:lumOff val="60000"/>
                </a:schemeClr>
              </a:gs>
              <a:gs pos="100000">
                <a:schemeClr val="accent1">
                  <a:alpha val="93999"/>
                </a:schemeClr>
              </a:gs>
            </a:gsLst>
            <a:lin ang="18900000" scaled="1"/>
          </a:gradFill>
          <a:ln w="9525">
            <a:noFill/>
            <a:round/>
            <a:headEnd/>
            <a:tailEnd/>
          </a:ln>
        </p:spPr>
        <p:txBody>
          <a:bodyPr wrap="none" anchor="ctr"/>
          <a:lstStyle/>
          <a:p>
            <a:pPr eaLnBrk="1" hangingPunct="1">
              <a:defRPr/>
            </a:pPr>
            <a:endParaRPr lang="ja-JP" altLang="en-US">
              <a:latin typeface="Calibri" pitchFamily="34" charset="0"/>
              <a:ea typeface="ＭＳ Ｐゴシック" charset="-128"/>
            </a:endParaRPr>
          </a:p>
        </p:txBody>
      </p:sp>
      <p:sp>
        <p:nvSpPr>
          <p:cNvPr id="85001" name="AutoShape 9"/>
          <p:cNvSpPr>
            <a:spLocks noChangeArrowheads="1"/>
          </p:cNvSpPr>
          <p:nvPr/>
        </p:nvSpPr>
        <p:spPr bwMode="auto">
          <a:xfrm>
            <a:off x="7000875" y="4643438"/>
            <a:ext cx="144463" cy="144462"/>
          </a:xfrm>
          <a:prstGeom prst="flowChartConnector">
            <a:avLst/>
          </a:prstGeom>
          <a:gradFill rotWithShape="1">
            <a:gsLst>
              <a:gs pos="0">
                <a:srgbClr val="00B0F0"/>
              </a:gs>
              <a:gs pos="100000">
                <a:schemeClr val="accent1">
                  <a:alpha val="93999"/>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2400">
              <a:latin typeface="Calibri" panose="020F0502020204030204" pitchFamily="34" charset="0"/>
            </a:endParaRPr>
          </a:p>
        </p:txBody>
      </p:sp>
      <p:sp>
        <p:nvSpPr>
          <p:cNvPr id="10" name="AutoShape 10"/>
          <p:cNvSpPr>
            <a:spLocks noChangeArrowheads="1"/>
          </p:cNvSpPr>
          <p:nvPr/>
        </p:nvSpPr>
        <p:spPr bwMode="auto">
          <a:xfrm>
            <a:off x="7358063" y="4214813"/>
            <a:ext cx="288925" cy="287337"/>
          </a:xfrm>
          <a:prstGeom prst="flowChartConnector">
            <a:avLst/>
          </a:prstGeom>
          <a:gradFill rotWithShape="1">
            <a:gsLst>
              <a:gs pos="0">
                <a:schemeClr val="accent1">
                  <a:lumMod val="20000"/>
                  <a:lumOff val="80000"/>
                </a:schemeClr>
              </a:gs>
              <a:gs pos="100000">
                <a:schemeClr val="accent1">
                  <a:alpha val="93999"/>
                </a:schemeClr>
              </a:gs>
            </a:gsLst>
            <a:lin ang="18900000" scaled="1"/>
          </a:gradFill>
          <a:ln w="9525">
            <a:noFill/>
            <a:round/>
            <a:headEnd/>
            <a:tailEnd/>
          </a:ln>
        </p:spPr>
        <p:txBody>
          <a:bodyPr wrap="none" anchor="ctr"/>
          <a:lstStyle/>
          <a:p>
            <a:pPr eaLnBrk="1" hangingPunct="1">
              <a:defRPr/>
            </a:pPr>
            <a:endParaRPr lang="ja-JP" altLang="en-US">
              <a:latin typeface="Calibri" pitchFamily="34" charset="0"/>
              <a:ea typeface="ＭＳ Ｐゴシック" charset="-128"/>
            </a:endParaRPr>
          </a:p>
        </p:txBody>
      </p:sp>
      <p:sp>
        <p:nvSpPr>
          <p:cNvPr id="11" name="AutoShape 11"/>
          <p:cNvSpPr>
            <a:spLocks noChangeArrowheads="1"/>
          </p:cNvSpPr>
          <p:nvPr/>
        </p:nvSpPr>
        <p:spPr bwMode="auto">
          <a:xfrm>
            <a:off x="7146925" y="3495675"/>
            <a:ext cx="360363" cy="358775"/>
          </a:xfrm>
          <a:prstGeom prst="flowChartConnector">
            <a:avLst/>
          </a:prstGeom>
          <a:gradFill rotWithShape="1">
            <a:gsLst>
              <a:gs pos="0">
                <a:schemeClr val="tx2">
                  <a:lumMod val="20000"/>
                  <a:lumOff val="80000"/>
                </a:schemeClr>
              </a:gs>
              <a:gs pos="100000">
                <a:schemeClr val="accent1">
                  <a:alpha val="93999"/>
                </a:schemeClr>
              </a:gs>
            </a:gsLst>
            <a:lin ang="18900000" scaled="1"/>
          </a:gradFill>
          <a:ln w="9525">
            <a:noFill/>
            <a:round/>
            <a:headEnd/>
            <a:tailEnd/>
          </a:ln>
        </p:spPr>
        <p:txBody>
          <a:bodyPr wrap="none" anchor="ctr"/>
          <a:lstStyle/>
          <a:p>
            <a:pPr eaLnBrk="1" hangingPunct="1">
              <a:defRPr/>
            </a:pPr>
            <a:endParaRPr lang="ja-JP" altLang="en-US">
              <a:latin typeface="Calibri" pitchFamily="34" charset="0"/>
              <a:ea typeface="ＭＳ Ｐゴシック" charset="-128"/>
            </a:endParaRPr>
          </a:p>
        </p:txBody>
      </p:sp>
      <p:sp>
        <p:nvSpPr>
          <p:cNvPr id="12" name="AutoShape 12"/>
          <p:cNvSpPr>
            <a:spLocks noChangeArrowheads="1"/>
          </p:cNvSpPr>
          <p:nvPr/>
        </p:nvSpPr>
        <p:spPr bwMode="auto">
          <a:xfrm>
            <a:off x="6715125" y="4000500"/>
            <a:ext cx="288925" cy="287338"/>
          </a:xfrm>
          <a:prstGeom prst="flowChartConnector">
            <a:avLst/>
          </a:prstGeom>
          <a:gradFill rotWithShape="1">
            <a:gsLst>
              <a:gs pos="0">
                <a:schemeClr val="accent1">
                  <a:lumMod val="20000"/>
                  <a:lumOff val="80000"/>
                </a:schemeClr>
              </a:gs>
              <a:gs pos="100000">
                <a:schemeClr val="accent1">
                  <a:alpha val="93999"/>
                </a:schemeClr>
              </a:gs>
            </a:gsLst>
            <a:lin ang="18900000" scaled="1"/>
          </a:gradFill>
          <a:ln w="9525">
            <a:noFill/>
            <a:round/>
            <a:headEnd/>
            <a:tailEnd/>
          </a:ln>
        </p:spPr>
        <p:txBody>
          <a:bodyPr wrap="none" anchor="ctr"/>
          <a:lstStyle/>
          <a:p>
            <a:pPr eaLnBrk="1" hangingPunct="1">
              <a:defRPr/>
            </a:pPr>
            <a:endParaRPr lang="ja-JP" altLang="en-US">
              <a:latin typeface="Calibri" pitchFamily="34" charset="0"/>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9144000" cy="6858000"/>
          </a:xfrm>
          <a:prstGeom prst="rect">
            <a:avLst/>
          </a:prstGeom>
          <a:gradFill rotWithShape="1">
            <a:gsLst>
              <a:gs pos="0">
                <a:schemeClr val="bg1"/>
              </a:gs>
              <a:gs pos="100000">
                <a:srgbClr val="FF99CC">
                  <a:alpha val="29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ja-JP" sz="4000">
              <a:solidFill>
                <a:schemeClr val="tx2"/>
              </a:solidFill>
              <a:ea typeface="HGS創英角ﾎﾟｯﾌﾟ体" panose="040B0A00000000000000" pitchFamily="50" charset="-128"/>
            </a:endParaRPr>
          </a:p>
        </p:txBody>
      </p:sp>
      <p:sp>
        <p:nvSpPr>
          <p:cNvPr id="12291" name="Rectangle 2"/>
          <p:cNvSpPr>
            <a:spLocks noGrp="1" noChangeArrowheads="1"/>
          </p:cNvSpPr>
          <p:nvPr>
            <p:ph type="title"/>
          </p:nvPr>
        </p:nvSpPr>
        <p:spPr>
          <a:xfrm>
            <a:off x="928688" y="500063"/>
            <a:ext cx="7143750" cy="935037"/>
          </a:xfrm>
        </p:spPr>
        <p:txBody>
          <a:bodyPr/>
          <a:lstStyle/>
          <a:p>
            <a:pPr marL="3144838" indent="-3144838" eaLnBrk="1" hangingPunct="1"/>
            <a:r>
              <a:rPr lang="ja-JP" altLang="en-US" sz="4000" dirty="0" smtClean="0">
                <a:latin typeface="HGS創英角ﾎﾟｯﾌﾟ体" panose="040B0A00000000000000" pitchFamily="50" charset="-128"/>
                <a:ea typeface="HGS創英角ﾎﾟｯﾌﾟ体" panose="040B0A00000000000000" pitchFamily="50" charset="-128"/>
              </a:rPr>
              <a:t>１．国際的に見た日本の自殺</a:t>
            </a:r>
          </a:p>
        </p:txBody>
      </p:sp>
      <p:pic>
        <p:nvPicPr>
          <p:cNvPr id="12292" name="Picture 4" descr="パネル用"/>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127125" y="1571625"/>
            <a:ext cx="6802438" cy="48926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29754"/>
            <a:ext cx="9144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ChangeArrowheads="1"/>
          </p:cNvSpPr>
          <p:nvPr/>
        </p:nvSpPr>
        <p:spPr bwMode="auto">
          <a:xfrm>
            <a:off x="3250406" y="6102352"/>
            <a:ext cx="5616624"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en-US" altLang="ja-JP" sz="1800" b="0" dirty="0" smtClean="0">
                <a:solidFill>
                  <a:schemeClr val="tx1">
                    <a:lumMod val="95000"/>
                    <a:lumOff val="5000"/>
                  </a:schemeClr>
                </a:solidFill>
              </a:rPr>
              <a:t>WHO『</a:t>
            </a:r>
            <a:r>
              <a:rPr lang="ja-JP" altLang="en-US" sz="1800" b="0" dirty="0">
                <a:solidFill>
                  <a:schemeClr val="tx1">
                    <a:lumMod val="95000"/>
                    <a:lumOff val="5000"/>
                  </a:schemeClr>
                </a:solidFill>
              </a:rPr>
              <a:t>自殺を予防する　世界の優先課題</a:t>
            </a:r>
            <a:r>
              <a:rPr lang="en-US" altLang="ja-JP" sz="1800" b="0" dirty="0" smtClean="0">
                <a:solidFill>
                  <a:schemeClr val="tx1">
                    <a:lumMod val="95000"/>
                    <a:lumOff val="5000"/>
                  </a:schemeClr>
                </a:solidFill>
              </a:rPr>
              <a:t>』</a:t>
            </a:r>
            <a:r>
              <a:rPr lang="ja-JP" altLang="en-US" sz="1800" b="0" dirty="0" smtClean="0">
                <a:solidFill>
                  <a:schemeClr val="tx1">
                    <a:lumMod val="95000"/>
                    <a:lumOff val="5000"/>
                  </a:schemeClr>
                </a:solidFill>
              </a:rPr>
              <a:t>（２０１４）</a:t>
            </a:r>
            <a:endParaRPr lang="ja-JP" altLang="en-US" sz="1800" b="0" dirty="0">
              <a:solidFill>
                <a:schemeClr val="tx1">
                  <a:lumMod val="95000"/>
                  <a:lumOff val="5000"/>
                </a:schemeClr>
              </a:solidFill>
            </a:endParaRPr>
          </a:p>
        </p:txBody>
      </p:sp>
      <p:sp>
        <p:nvSpPr>
          <p:cNvPr id="5" name="タイトル 1"/>
          <p:cNvSpPr txBox="1">
            <a:spLocks/>
          </p:cNvSpPr>
          <p:nvPr/>
        </p:nvSpPr>
        <p:spPr>
          <a:xfrm>
            <a:off x="457200" y="274638"/>
            <a:ext cx="8229600" cy="777875"/>
          </a:xfrm>
          <a:prstGeom prst="rect">
            <a:avLst/>
          </a:prstGeom>
        </p:spPr>
        <p:txBody>
          <a:bodyPr/>
          <a:lstStyle/>
          <a:p>
            <a:pPr algn="ctr" eaLnBrk="1" hangingPunct="1">
              <a:defRPr/>
            </a:pPr>
            <a:r>
              <a:rPr lang="ja-JP" altLang="en-US" sz="4000" dirty="0">
                <a:latin typeface="HGP創英角ﾎﾟｯﾌﾟ体" panose="040B0A00000000000000" pitchFamily="50" charset="-128"/>
                <a:ea typeface="HGP創英角ﾎﾟｯﾌﾟ体" panose="040B0A00000000000000" pitchFamily="50" charset="-128"/>
                <a:cs typeface="+mj-cs"/>
              </a:rPr>
              <a:t>世界の自殺死亡率</a:t>
            </a:r>
            <a:r>
              <a:rPr lang="en-US" altLang="ja-JP" sz="4000" dirty="0">
                <a:latin typeface="HGP創英角ﾎﾟｯﾌﾟ体" panose="040B0A00000000000000" pitchFamily="50" charset="-128"/>
                <a:ea typeface="HGP創英角ﾎﾟｯﾌﾟ体" panose="040B0A00000000000000" pitchFamily="50" charset="-128"/>
                <a:cs typeface="+mj-cs"/>
              </a:rPr>
              <a:t>(</a:t>
            </a:r>
            <a:r>
              <a:rPr lang="ja-JP" altLang="en-US" sz="4000" dirty="0">
                <a:latin typeface="HGP創英角ﾎﾟｯﾌﾟ体" panose="040B0A00000000000000" pitchFamily="50" charset="-128"/>
                <a:ea typeface="HGP創英角ﾎﾟｯﾌﾟ体" panose="040B0A00000000000000" pitchFamily="50" charset="-128"/>
                <a:cs typeface="+mj-cs"/>
              </a:rPr>
              <a:t>地図</a:t>
            </a:r>
            <a:r>
              <a:rPr lang="en-US" altLang="ja-JP" sz="4000" dirty="0">
                <a:latin typeface="HGP創英角ﾎﾟｯﾌﾟ体" panose="040B0A00000000000000" pitchFamily="50" charset="-128"/>
                <a:ea typeface="HGP創英角ﾎﾟｯﾌﾟ体" panose="040B0A00000000000000" pitchFamily="50" charset="-128"/>
                <a:cs typeface="+mj-cs"/>
              </a:rPr>
              <a:t>)</a:t>
            </a:r>
            <a:endParaRPr lang="ja-JP" altLang="en-US" sz="4000" dirty="0">
              <a:latin typeface="HGP創英角ﾎﾟｯﾌﾟ体" panose="040B0A00000000000000" pitchFamily="50" charset="-128"/>
              <a:ea typeface="HGP創英角ﾎﾟｯﾌﾟ体" panose="040B0A00000000000000" pitchFamily="50" charset="-128"/>
              <a:cs typeface="+mj-cs"/>
            </a:endParaRPr>
          </a:p>
        </p:txBody>
      </p:sp>
      <p:sp>
        <p:nvSpPr>
          <p:cNvPr id="6" name="角丸四角形 5"/>
          <p:cNvSpPr/>
          <p:nvPr/>
        </p:nvSpPr>
        <p:spPr>
          <a:xfrm>
            <a:off x="3250406" y="4876800"/>
            <a:ext cx="2643188" cy="1071563"/>
          </a:xfrm>
          <a:prstGeom prst="roundRect">
            <a:avLst/>
          </a:prstGeom>
          <a:solidFill>
            <a:schemeClr val="bg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smtClean="0">
                <a:solidFill>
                  <a:schemeClr val="tx1"/>
                </a:solidFill>
              </a:rPr>
              <a:t>約</a:t>
            </a:r>
            <a:r>
              <a:rPr lang="en-US" altLang="ja-JP" sz="2000" dirty="0" smtClean="0">
                <a:solidFill>
                  <a:schemeClr val="tx1"/>
                </a:solidFill>
              </a:rPr>
              <a:t>90</a:t>
            </a:r>
            <a:r>
              <a:rPr lang="ja-JP" altLang="en-US" sz="2000" dirty="0" smtClean="0">
                <a:solidFill>
                  <a:schemeClr val="tx1"/>
                </a:solidFill>
              </a:rPr>
              <a:t>の国と地域中、日本の自殺率は</a:t>
            </a:r>
            <a:endParaRPr lang="en-US" altLang="ja-JP" sz="2000" dirty="0" smtClean="0">
              <a:solidFill>
                <a:schemeClr val="tx1"/>
              </a:solidFill>
            </a:endParaRPr>
          </a:p>
          <a:p>
            <a:pPr algn="ctr" eaLnBrk="1" hangingPunct="1">
              <a:defRPr/>
            </a:pPr>
            <a:r>
              <a:rPr lang="ja-JP" altLang="en-US" sz="2800" dirty="0" smtClean="0">
                <a:solidFill>
                  <a:schemeClr val="tx1"/>
                </a:solidFill>
              </a:rPr>
              <a:t>６位、</a:t>
            </a:r>
            <a:r>
              <a:rPr lang="ja-JP" altLang="en-US" sz="2000" dirty="0" smtClean="0">
                <a:solidFill>
                  <a:schemeClr val="tx1"/>
                </a:solidFill>
              </a:rPr>
              <a:t>女性は</a:t>
            </a:r>
            <a:r>
              <a:rPr lang="en-US" altLang="ja-JP" sz="2800" dirty="0" smtClean="0">
                <a:solidFill>
                  <a:schemeClr val="tx1"/>
                </a:solidFill>
              </a:rPr>
              <a:t>3</a:t>
            </a:r>
            <a:r>
              <a:rPr lang="ja-JP" altLang="en-US" sz="2800" dirty="0" smtClean="0">
                <a:solidFill>
                  <a:schemeClr val="tx1"/>
                </a:solidFill>
              </a:rPr>
              <a:t>位</a:t>
            </a:r>
            <a:endParaRPr lang="ja-JP" alt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779034266"/>
              </p:ext>
            </p:extLst>
          </p:nvPr>
        </p:nvGraphicFramePr>
        <p:xfrm>
          <a:off x="107504" y="1484784"/>
          <a:ext cx="885698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8" name="タイトル 1"/>
          <p:cNvSpPr txBox="1">
            <a:spLocks/>
          </p:cNvSpPr>
          <p:nvPr/>
        </p:nvSpPr>
        <p:spPr>
          <a:xfrm>
            <a:off x="457200" y="548680"/>
            <a:ext cx="8229600" cy="777875"/>
          </a:xfrm>
          <a:prstGeom prst="rect">
            <a:avLst/>
          </a:prstGeom>
        </p:spPr>
        <p:txBody>
          <a:bodyPr/>
          <a:lstStyle/>
          <a:p>
            <a:pPr algn="ctr" eaLnBrk="1" hangingPunct="1">
              <a:defRPr/>
            </a:pPr>
            <a:r>
              <a:rPr lang="ja-JP" altLang="en-US" sz="4000" dirty="0" smtClean="0">
                <a:latin typeface="HGP創英角ﾎﾟｯﾌﾟ体" panose="040B0A00000000000000" pitchFamily="50" charset="-128"/>
                <a:ea typeface="HGP創英角ﾎﾟｯﾌﾟ体" panose="040B0A00000000000000" pitchFamily="50" charset="-128"/>
                <a:cs typeface="+mj-cs"/>
              </a:rPr>
              <a:t>先進国（</a:t>
            </a:r>
            <a:r>
              <a:rPr lang="en-US" altLang="ja-JP" sz="4000" dirty="0" smtClean="0">
                <a:latin typeface="HGP創英角ﾎﾟｯﾌﾟ体" panose="040B0A00000000000000" pitchFamily="50" charset="-128"/>
                <a:ea typeface="HGP創英角ﾎﾟｯﾌﾟ体" panose="040B0A00000000000000" pitchFamily="50" charset="-128"/>
                <a:cs typeface="+mj-cs"/>
              </a:rPr>
              <a:t>G7)</a:t>
            </a:r>
            <a:r>
              <a:rPr lang="ja-JP" altLang="en-US" sz="4000" dirty="0" smtClean="0">
                <a:latin typeface="HGP創英角ﾎﾟｯﾌﾟ体" panose="040B0A00000000000000" pitchFamily="50" charset="-128"/>
                <a:ea typeface="HGP創英角ﾎﾟｯﾌﾟ体" panose="040B0A00000000000000" pitchFamily="50" charset="-128"/>
                <a:cs typeface="+mj-cs"/>
              </a:rPr>
              <a:t>の</a:t>
            </a:r>
            <a:r>
              <a:rPr lang="ja-JP" altLang="en-US" sz="4000" dirty="0">
                <a:latin typeface="HGP創英角ﾎﾟｯﾌﾟ体" panose="040B0A00000000000000" pitchFamily="50" charset="-128"/>
                <a:ea typeface="HGP創英角ﾎﾟｯﾌﾟ体" panose="040B0A00000000000000" pitchFamily="50" charset="-128"/>
                <a:cs typeface="+mj-cs"/>
              </a:rPr>
              <a:t>自殺</a:t>
            </a:r>
            <a:r>
              <a:rPr lang="ja-JP" altLang="en-US" sz="4000" dirty="0" smtClean="0">
                <a:latin typeface="HGP創英角ﾎﾟｯﾌﾟ体" panose="040B0A00000000000000" pitchFamily="50" charset="-128"/>
                <a:ea typeface="HGP創英角ﾎﾟｯﾌﾟ体" panose="040B0A00000000000000" pitchFamily="50" charset="-128"/>
                <a:cs typeface="+mj-cs"/>
              </a:rPr>
              <a:t>死亡率</a:t>
            </a:r>
            <a:endParaRPr lang="ja-JP" altLang="en-US" sz="4000" dirty="0">
              <a:latin typeface="HGP創英角ﾎﾟｯﾌﾟ体" panose="040B0A00000000000000" pitchFamily="50" charset="-128"/>
              <a:ea typeface="HGP創英角ﾎﾟｯﾌﾟ体" panose="040B0A00000000000000" pitchFamily="50" charset="-128"/>
              <a:cs typeface="+mj-cs"/>
            </a:endParaRPr>
          </a:p>
        </p:txBody>
      </p:sp>
      <p:sp>
        <p:nvSpPr>
          <p:cNvPr id="9" name="Rectangle 6"/>
          <p:cNvSpPr>
            <a:spLocks noChangeArrowheads="1"/>
          </p:cNvSpPr>
          <p:nvPr/>
        </p:nvSpPr>
        <p:spPr bwMode="auto">
          <a:xfrm>
            <a:off x="5032972" y="5891386"/>
            <a:ext cx="36258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a:t>
            </a:r>
            <a:r>
              <a:rPr lang="en-US" altLang="ja-JP" sz="1800" b="0" dirty="0" smtClean="0">
                <a:solidFill>
                  <a:schemeClr val="tx1">
                    <a:lumMod val="95000"/>
                    <a:lumOff val="5000"/>
                  </a:schemeClr>
                </a:solidFill>
              </a:rPr>
              <a:t>『</a:t>
            </a:r>
            <a:r>
              <a:rPr lang="ja-JP" altLang="en-US" sz="1800" b="0" dirty="0" smtClean="0">
                <a:solidFill>
                  <a:schemeClr val="tx1">
                    <a:lumMod val="95000"/>
                    <a:lumOff val="5000"/>
                  </a:schemeClr>
                </a:solidFill>
              </a:rPr>
              <a:t>令和</a:t>
            </a:r>
            <a:r>
              <a:rPr lang="en-US" altLang="ja-JP" sz="1800" b="0" dirty="0">
                <a:solidFill>
                  <a:schemeClr val="tx1">
                    <a:lumMod val="95000"/>
                    <a:lumOff val="5000"/>
                  </a:schemeClr>
                </a:solidFill>
              </a:rPr>
              <a:t>4</a:t>
            </a:r>
            <a:r>
              <a:rPr lang="ja-JP" altLang="en-US" sz="1800" b="0" dirty="0" smtClean="0">
                <a:solidFill>
                  <a:schemeClr val="tx1">
                    <a:lumMod val="95000"/>
                    <a:lumOff val="5000"/>
                  </a:schemeClr>
                </a:solidFill>
              </a:rPr>
              <a:t>年版</a:t>
            </a:r>
            <a:r>
              <a:rPr lang="ja-JP" altLang="en-US" sz="1800" b="0" dirty="0" smtClean="0">
                <a:solidFill>
                  <a:schemeClr val="tx1">
                    <a:lumMod val="95000"/>
                    <a:lumOff val="5000"/>
                  </a:schemeClr>
                </a:solidFill>
              </a:rPr>
              <a:t>　自殺対策白書</a:t>
            </a:r>
            <a:r>
              <a:rPr lang="en-US" altLang="ja-JP" sz="1800" b="0" dirty="0" smtClean="0">
                <a:solidFill>
                  <a:schemeClr val="tx1">
                    <a:lumMod val="95000"/>
                    <a:lumOff val="5000"/>
                  </a:schemeClr>
                </a:solidFill>
              </a:rPr>
              <a:t>』</a:t>
            </a:r>
            <a:endParaRPr lang="ja-JP" altLang="en-US" sz="1800" b="0" dirty="0">
              <a:solidFill>
                <a:schemeClr val="tx1">
                  <a:lumMod val="95000"/>
                  <a:lumOff val="5000"/>
                </a:schemeClr>
              </a:solidFill>
            </a:endParaRPr>
          </a:p>
        </p:txBody>
      </p:sp>
    </p:spTree>
    <p:extLst>
      <p:ext uri="{BB962C8B-B14F-4D97-AF65-F5344CB8AC3E}">
        <p14:creationId xmlns:p14="http://schemas.microsoft.com/office/powerpoint/2010/main" val="335410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自殺に関する各種統計データ</a:t>
            </a:r>
            <a:endParaRPr kumimoji="1" lang="ja-JP" altLang="en-US" dirty="0">
              <a:latin typeface="HGP創英角ﾎﾟｯﾌﾟ体" panose="040B0A00000000000000" pitchFamily="50" charset="-128"/>
              <a:ea typeface="HGP創英角ﾎﾟｯﾌﾟ体" panose="040B0A00000000000000" pitchFamily="50" charset="-128"/>
            </a:endParaRPr>
          </a:p>
        </p:txBody>
      </p:sp>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2881187172"/>
              </p:ext>
            </p:extLst>
          </p:nvPr>
        </p:nvGraphicFramePr>
        <p:xfrm>
          <a:off x="179513" y="2060848"/>
          <a:ext cx="8784974" cy="3456384"/>
        </p:xfrm>
        <a:graphic>
          <a:graphicData uri="http://schemas.openxmlformats.org/drawingml/2006/table">
            <a:tbl>
              <a:tblPr/>
              <a:tblGrid>
                <a:gridCol w="1123502">
                  <a:extLst>
                    <a:ext uri="{9D8B030D-6E8A-4147-A177-3AD203B41FA5}">
                      <a16:colId xmlns:a16="http://schemas.microsoft.com/office/drawing/2014/main" val="20000"/>
                    </a:ext>
                  </a:extLst>
                </a:gridCol>
                <a:gridCol w="2490655">
                  <a:extLst>
                    <a:ext uri="{9D8B030D-6E8A-4147-A177-3AD203B41FA5}">
                      <a16:colId xmlns:a16="http://schemas.microsoft.com/office/drawing/2014/main" val="20001"/>
                    </a:ext>
                  </a:extLst>
                </a:gridCol>
                <a:gridCol w="2680162">
                  <a:extLst>
                    <a:ext uri="{9D8B030D-6E8A-4147-A177-3AD203B41FA5}">
                      <a16:colId xmlns:a16="http://schemas.microsoft.com/office/drawing/2014/main" val="20002"/>
                    </a:ext>
                  </a:extLst>
                </a:gridCol>
                <a:gridCol w="2490655">
                  <a:extLst>
                    <a:ext uri="{9D8B030D-6E8A-4147-A177-3AD203B41FA5}">
                      <a16:colId xmlns:a16="http://schemas.microsoft.com/office/drawing/2014/main" val="20003"/>
                    </a:ext>
                  </a:extLst>
                </a:gridCol>
              </a:tblGrid>
              <a:tr h="940773">
                <a:tc>
                  <a:txBody>
                    <a:bodyPr/>
                    <a:lstStyle/>
                    <a:p>
                      <a:pPr algn="l" fontAlgn="ctr"/>
                      <a:r>
                        <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9510" marR="9510" marT="951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rPr>
                        <a:t>警察庁</a:t>
                      </a: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
                      </a:r>
                      <a:b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生活安全の確保に関する統計等＞自殺者数</a:t>
                      </a:r>
                      <a:endPar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10" marR="9510" marT="951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ja-JP"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rPr>
                        <a:t>厚生労働省</a:t>
                      </a:r>
                      <a: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
                      </a:r>
                      <a:br>
                        <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地域における自殺の基礎資料</a:t>
                      </a:r>
                      <a:endParaRPr lang="ja-JP"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zh-TW" altLang="en-US" sz="2000" b="0" i="0" u="none" strike="noStrike">
                          <a:solidFill>
                            <a:srgbClr val="000000"/>
                          </a:solidFill>
                          <a:effectLst/>
                          <a:latin typeface="HG丸ｺﾞｼｯｸM-PRO" panose="020F0600000000000000" pitchFamily="50" charset="-128"/>
                          <a:ea typeface="HG丸ｺﾞｼｯｸM-PRO" panose="020F0600000000000000" pitchFamily="50" charset="-128"/>
                        </a:rPr>
                        <a:t>厚生労働省</a:t>
                      </a:r>
                      <a:r>
                        <a:rPr lang="zh-TW"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t/>
                      </a:r>
                      <a:br>
                        <a:rPr lang="zh-TW"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rPr>
                      </a:br>
                      <a:r>
                        <a:rPr lang="zh-TW"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人口動態統計＞自殺</a:t>
                      </a:r>
                      <a:endParaRPr lang="zh-TW" altLang="en-US" sz="11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10" marR="9510" marT="951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0"/>
                  </a:ext>
                </a:extLst>
              </a:tr>
              <a:tr h="1101393">
                <a:tc>
                  <a:txBody>
                    <a:bodyPr/>
                    <a:lstStyle/>
                    <a:p>
                      <a:pPr algn="ctr"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計上方法</a:t>
                      </a:r>
                    </a:p>
                  </a:txBody>
                  <a:tcPr marL="9510" marR="9510" marT="951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rPr>
                        <a:t>発見日・発見地</a:t>
                      </a:r>
                    </a:p>
                  </a:txBody>
                  <a:tcPr marL="9510" marR="9510" marT="951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自殺日・住居地</a:t>
                      </a:r>
                      <a:b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自殺日・発見地</a:t>
                      </a:r>
                      <a:b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発見日・住居地</a:t>
                      </a:r>
                      <a:b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発見日・発見地</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rPr>
                        <a:t>自殺日・住居地</a:t>
                      </a:r>
                    </a:p>
                  </a:txBody>
                  <a:tcPr marL="9510" marR="9510" marT="951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1119">
                <a:tc>
                  <a:txBody>
                    <a:bodyPr/>
                    <a:lstStyle/>
                    <a:p>
                      <a:pPr algn="ctr"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対象</a:t>
                      </a:r>
                    </a:p>
                  </a:txBody>
                  <a:tcPr marL="9510" marR="9510" marT="951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rPr>
                        <a:t>日本における外国人を含む</a:t>
                      </a:r>
                    </a:p>
                  </a:txBody>
                  <a:tcPr marL="9510" marR="9510" marT="951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rPr>
                        <a:t>日本における外国人を含む</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日本における日本人</a:t>
                      </a:r>
                    </a:p>
                  </a:txBody>
                  <a:tcPr marL="9510" marR="9510" marT="951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3099">
                <a:tc>
                  <a:txBody>
                    <a:bodyPr/>
                    <a:lstStyle/>
                    <a:p>
                      <a:pPr algn="ctr"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特徴</a:t>
                      </a:r>
                    </a:p>
                  </a:txBody>
                  <a:tcPr marL="9510" marR="9510" marT="951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05496"/>
                    </a:solidFill>
                  </a:tcPr>
                </a:tc>
                <a:tc>
                  <a:txBody>
                    <a:bodyPr/>
                    <a:lstStyle/>
                    <a:p>
                      <a:pPr algn="l" fontAlgn="ctr"/>
                      <a:r>
                        <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rPr>
                        <a:t>速報性がある</a:t>
                      </a:r>
                      <a:br>
                        <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rPr>
                        <a:t>確定値の全国データは分類が非常に細かい。</a:t>
                      </a:r>
                    </a:p>
                  </a:txBody>
                  <a:tcPr marL="9510" marR="9510" marT="951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rPr>
                        <a:t>全国、都道府県別、市町村別に細かい項目で集計。</a:t>
                      </a:r>
                    </a:p>
                  </a:txBody>
                  <a:tcPr marL="9510" marR="9510"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自殺は死因分類</a:t>
                      </a:r>
                      <a:r>
                        <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20200</a:t>
                      </a:r>
                    </a:p>
                  </a:txBody>
                  <a:tcPr marL="9510" marR="9510" marT="951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9381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0"/>
            <a:ext cx="9144000" cy="6858000"/>
          </a:xfrm>
          <a:prstGeom prst="rect">
            <a:avLst/>
          </a:prstGeom>
          <a:gradFill rotWithShape="1">
            <a:gsLst>
              <a:gs pos="0">
                <a:schemeClr val="bg1"/>
              </a:gs>
              <a:gs pos="100000">
                <a:srgbClr val="FF99CC">
                  <a:alpha val="29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ja-JP" sz="4000">
              <a:solidFill>
                <a:schemeClr val="tx2"/>
              </a:solidFill>
              <a:ea typeface="HGS創英角ﾎﾟｯﾌﾟ体" panose="040B0A00000000000000" pitchFamily="50" charset="-128"/>
            </a:endParaRPr>
          </a:p>
        </p:txBody>
      </p:sp>
      <p:sp>
        <p:nvSpPr>
          <p:cNvPr id="7172" name="Rectangle 2"/>
          <p:cNvSpPr>
            <a:spLocks noGrp="1" noChangeArrowheads="1"/>
          </p:cNvSpPr>
          <p:nvPr>
            <p:ph type="title"/>
          </p:nvPr>
        </p:nvSpPr>
        <p:spPr>
          <a:xfrm>
            <a:off x="928688" y="500063"/>
            <a:ext cx="7143750" cy="935037"/>
          </a:xfrm>
        </p:spPr>
        <p:txBody>
          <a:bodyPr rtlCol="0">
            <a:normAutofit/>
          </a:bodyPr>
          <a:lstStyle/>
          <a:p>
            <a:pPr marL="3144838" indent="-3144838" eaLnBrk="1" fontAlgn="auto" hangingPunct="1">
              <a:spcAft>
                <a:spcPts val="0"/>
              </a:spcAft>
              <a:defRPr/>
            </a:pPr>
            <a:r>
              <a:rPr lang="ja-JP" altLang="en-US" sz="4000" dirty="0">
                <a:latin typeface="HGS創英角ﾎﾟｯﾌﾟ体" pitchFamily="50" charset="-128"/>
                <a:ea typeface="HGS創英角ﾎﾟｯﾌﾟ体" pitchFamily="50" charset="-128"/>
              </a:rPr>
              <a:t>２</a:t>
            </a:r>
            <a:r>
              <a:rPr lang="ja-JP" altLang="en-US" sz="4000" dirty="0" smtClean="0">
                <a:latin typeface="HGS創英角ﾎﾟｯﾌﾟ体" pitchFamily="50" charset="-128"/>
                <a:ea typeface="HGS創英角ﾎﾟｯﾌﾟ体" pitchFamily="50" charset="-128"/>
              </a:rPr>
              <a:t>．全国の自殺者数の推移</a:t>
            </a:r>
          </a:p>
        </p:txBody>
      </p:sp>
      <p:pic>
        <p:nvPicPr>
          <p:cNvPr id="17412" name="Picture 4" descr="パネル用"/>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127125" y="1571625"/>
            <a:ext cx="6802438" cy="48926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p:cNvPicPr>
          <p:nvPr/>
        </p:nvPicPr>
        <p:blipFill>
          <a:blip r:embed="rId2"/>
          <a:stretch>
            <a:fillRect/>
          </a:stretch>
        </p:blipFill>
        <p:spPr>
          <a:xfrm>
            <a:off x="323528" y="1455528"/>
            <a:ext cx="8507416" cy="4824000"/>
          </a:xfrm>
          <a:prstGeom prst="rect">
            <a:avLst/>
          </a:prstGeom>
        </p:spPr>
      </p:pic>
      <p:sp>
        <p:nvSpPr>
          <p:cNvPr id="2" name="タイトル 1"/>
          <p:cNvSpPr>
            <a:spLocks noGrp="1"/>
          </p:cNvSpPr>
          <p:nvPr>
            <p:ph type="title"/>
          </p:nvPr>
        </p:nvSpPr>
        <p:spPr/>
        <p:txBody>
          <a:bodyPr/>
          <a:lstStyle/>
          <a:p>
            <a:pPr algn="ctr"/>
            <a:r>
              <a:rPr lang="ja-JP" altLang="en-US" sz="4000" dirty="0">
                <a:latin typeface="HGS創英角ﾎﾟｯﾌﾟ体" panose="040B0A00000000000000" pitchFamily="50" charset="-128"/>
                <a:ea typeface="HGS創英角ﾎﾟｯﾌﾟ体" panose="040B0A00000000000000" pitchFamily="50" charset="-128"/>
              </a:rPr>
              <a:t>日本の自殺者数の推移</a:t>
            </a:r>
            <a:endParaRPr kumimoji="1" lang="ja-JP" altLang="en-US" dirty="0"/>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3691270"/>
            <a:ext cx="1505587" cy="817850"/>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7784" y="2419429"/>
            <a:ext cx="1543572" cy="1121761"/>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2285153"/>
            <a:ext cx="1463167" cy="999831"/>
          </a:xfrm>
          <a:prstGeom prst="rect">
            <a:avLst/>
          </a:prstGeom>
        </p:spPr>
      </p:pic>
      <p:sp>
        <p:nvSpPr>
          <p:cNvPr id="10" name="角丸四角形吹き出し 9"/>
          <p:cNvSpPr/>
          <p:nvPr/>
        </p:nvSpPr>
        <p:spPr bwMode="auto">
          <a:xfrm>
            <a:off x="5220072" y="4128552"/>
            <a:ext cx="2808312" cy="1532696"/>
          </a:xfrm>
          <a:prstGeom prst="wedgeRoundRectCallout">
            <a:avLst>
              <a:gd name="adj1" fmla="val 48850"/>
              <a:gd name="adj2" fmla="val -82327"/>
              <a:gd name="adj3" fmla="val 16667"/>
            </a:avLst>
          </a:prstGeom>
          <a:solidFill>
            <a:srgbClr val="FFFFFF">
              <a:alpha val="49000"/>
            </a:srgbClr>
          </a:solidFill>
          <a:ln w="9525">
            <a:solidFill>
              <a:srgbClr val="000000"/>
            </a:solidFill>
            <a:miter lim="800000"/>
            <a:headEnd/>
            <a:tailEnd/>
          </a:ln>
        </p:spPr>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令和</a:t>
            </a:r>
            <a:r>
              <a:rPr lang="en-US" altLang="ja-JP" dirty="0">
                <a:latin typeface="HG丸ｺﾞｼｯｸM-PRO" panose="020F0600000000000000" pitchFamily="50" charset="-128"/>
                <a:ea typeface="HG丸ｺﾞｼｯｸM-PRO" panose="020F0600000000000000" pitchFamily="50" charset="-128"/>
              </a:rPr>
              <a:t>4</a:t>
            </a:r>
            <a:r>
              <a:rPr lang="ja-JP" altLang="en-US" dirty="0" smtClean="0">
                <a:latin typeface="HG丸ｺﾞｼｯｸM-PRO" panose="020F0600000000000000" pitchFamily="50" charset="-128"/>
                <a:ea typeface="HG丸ｺﾞｼｯｸM-PRO" panose="020F0600000000000000" pitchFamily="50" charset="-128"/>
              </a:rPr>
              <a:t>年</a:t>
            </a:r>
            <a:endParaRPr lang="en-US" altLang="ja-JP" dirty="0">
              <a:latin typeface="HG丸ｺﾞｼｯｸM-PRO" panose="020F0600000000000000" pitchFamily="50" charset="-128"/>
              <a:ea typeface="HG丸ｺﾞｼｯｸM-PRO" panose="020F0600000000000000" pitchFamily="50" charset="-128"/>
            </a:endParaRPr>
          </a:p>
          <a:p>
            <a:pPr algn="ctr"/>
            <a:r>
              <a:rPr lang="en-US" altLang="ja-JP" dirty="0" smtClean="0">
                <a:latin typeface="HG丸ｺﾞｼｯｸM-PRO" panose="020F0600000000000000" pitchFamily="50" charset="-128"/>
                <a:ea typeface="HG丸ｺﾞｼｯｸM-PRO" panose="020F0600000000000000" pitchFamily="50" charset="-128"/>
              </a:rPr>
              <a:t>21,881</a:t>
            </a:r>
            <a:r>
              <a:rPr lang="ja-JP" altLang="en-US" dirty="0" smtClean="0">
                <a:latin typeface="HG丸ｺﾞｼｯｸM-PRO" panose="020F0600000000000000" pitchFamily="50" charset="-128"/>
                <a:ea typeface="HG丸ｺﾞｼｯｸM-PRO" panose="020F0600000000000000" pitchFamily="50" charset="-128"/>
              </a:rPr>
              <a:t>人</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（警察庁確定値</a:t>
            </a:r>
            <a:r>
              <a:rPr lang="ja-JP" altLang="en-US" dirty="0" smtClean="0">
                <a:latin typeface="HG丸ｺﾞｼｯｸM-PRO" panose="020F0600000000000000" pitchFamily="50" charset="-128"/>
                <a:ea typeface="HG丸ｺﾞｼｯｸM-PRO" panose="020F0600000000000000" pitchFamily="50" charset="-128"/>
              </a:rPr>
              <a:t>）</a:t>
            </a:r>
            <a:endParaRPr lang="ja-JP" altLang="en-US" dirty="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bwMode="auto">
          <a:xfrm>
            <a:off x="2753684" y="1196752"/>
            <a:ext cx="3688714" cy="914400"/>
          </a:xfrm>
          <a:prstGeom prst="rect">
            <a:avLst/>
          </a:prstGeom>
          <a:solidFill>
            <a:srgbClr val="FFCC66"/>
          </a:solidFill>
          <a:ln>
            <a:headEnd/>
            <a:tailEn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t>毎日、</a:t>
            </a:r>
            <a:r>
              <a:rPr kumimoji="1" lang="ja-JP" altLang="en-US" sz="2000" dirty="0" smtClean="0"/>
              <a:t>約</a:t>
            </a:r>
            <a:r>
              <a:rPr lang="en-US" altLang="ja-JP" sz="2000" dirty="0" smtClean="0"/>
              <a:t>60</a:t>
            </a:r>
            <a:r>
              <a:rPr kumimoji="1" lang="ja-JP" altLang="en-US" sz="2000" dirty="0" smtClean="0"/>
              <a:t>人</a:t>
            </a:r>
            <a:r>
              <a:rPr kumimoji="1" lang="ja-JP" altLang="en-US" sz="2000" dirty="0" smtClean="0"/>
              <a:t>が</a:t>
            </a:r>
            <a:endParaRPr kumimoji="1" lang="en-US" altLang="ja-JP" sz="2000" dirty="0" smtClean="0"/>
          </a:p>
          <a:p>
            <a:pPr algn="ctr"/>
            <a:r>
              <a:rPr kumimoji="1" lang="ja-JP" altLang="en-US" sz="2000" dirty="0" smtClean="0"/>
              <a:t>自殺で亡くなっている</a:t>
            </a:r>
            <a:endParaRPr kumimoji="1" lang="ja-JP" altLang="en-US" sz="2000" dirty="0"/>
          </a:p>
        </p:txBody>
      </p:sp>
      <p:sp>
        <p:nvSpPr>
          <p:cNvPr id="11" name="Rectangle 6"/>
          <p:cNvSpPr>
            <a:spLocks noChangeArrowheads="1"/>
          </p:cNvSpPr>
          <p:nvPr/>
        </p:nvSpPr>
        <p:spPr bwMode="auto">
          <a:xfrm>
            <a:off x="6167280" y="6165106"/>
            <a:ext cx="259946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Font typeface="Wingdings" panose="05000000000000000000" pitchFamily="2" charset="2"/>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0" dirty="0" smtClean="0">
                <a:solidFill>
                  <a:schemeClr val="tx1">
                    <a:lumMod val="95000"/>
                    <a:lumOff val="5000"/>
                  </a:schemeClr>
                </a:solidFill>
              </a:rPr>
              <a:t>資料：警察庁「自殺統計」</a:t>
            </a:r>
            <a:endParaRPr lang="ja-JP" altLang="en-US" sz="1800" b="0" dirty="0">
              <a:solidFill>
                <a:schemeClr val="tx1">
                  <a:lumMod val="95000"/>
                  <a:lumOff val="5000"/>
                </a:schemeClr>
              </a:solidFill>
            </a:endParaRPr>
          </a:p>
        </p:txBody>
      </p:sp>
    </p:spTree>
    <p:extLst>
      <p:ext uri="{BB962C8B-B14F-4D97-AF65-F5344CB8AC3E}">
        <p14:creationId xmlns:p14="http://schemas.microsoft.com/office/powerpoint/2010/main" val="24676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a:solidFill>
            <a:srgbClr val="000000"/>
          </a:solidFill>
          <a:miter lim="800000"/>
          <a:headEnd/>
          <a:tailEnd/>
        </a:ln>
      </a:spPr>
      <a:bodyPr/>
      <a:lstStyle>
        <a:defPPr>
          <a:buFontTx/>
          <a:buChar char="•"/>
          <a:defRPr sz="2000" dirty="0"/>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13654</TotalTime>
  <Words>2052</Words>
  <Application>Microsoft Office PowerPoint</Application>
  <PresentationFormat>画面に合わせる (4:3)</PresentationFormat>
  <Paragraphs>261</Paragraphs>
  <Slides>33</Slides>
  <Notes>16</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33</vt:i4>
      </vt:variant>
    </vt:vector>
  </HeadingPairs>
  <TitlesOfParts>
    <vt:vector size="49" baseType="lpstr">
      <vt:lpstr>ＡＲＰ丸ゴシック体Ｍ</vt:lpstr>
      <vt:lpstr>ＤＦ特太ゴシック体</vt:lpstr>
      <vt:lpstr>ＤＦ平成明朝体W3</vt:lpstr>
      <vt:lpstr>ＤＨＰ平成明朝体W3</vt:lpstr>
      <vt:lpstr>HGP創英角ﾎﾟｯﾌﾟ体</vt:lpstr>
      <vt:lpstr>HGS創英角ﾎﾟｯﾌﾟ体</vt:lpstr>
      <vt:lpstr>HG丸ｺﾞｼｯｸM-PRO</vt:lpstr>
      <vt:lpstr>HG創英角ﾎﾟｯﾌﾟ体</vt:lpstr>
      <vt:lpstr>ＭＳ Ｐゴシック</vt:lpstr>
      <vt:lpstr>ＭＳ Ｐ明朝</vt:lpstr>
      <vt:lpstr>Arial</vt:lpstr>
      <vt:lpstr>Calibri</vt:lpstr>
      <vt:lpstr>Times New Roman</vt:lpstr>
      <vt:lpstr>Wingdings</vt:lpstr>
      <vt:lpstr>Watermark</vt:lpstr>
      <vt:lpstr>1_Office テーマ</vt:lpstr>
      <vt:lpstr>北海道における 自殺の現状について</vt:lpstr>
      <vt:lpstr>PowerPoint プレゼンテーション</vt:lpstr>
      <vt:lpstr>目次</vt:lpstr>
      <vt:lpstr>１．国際的に見た日本の自殺</vt:lpstr>
      <vt:lpstr>PowerPoint プレゼンテーション</vt:lpstr>
      <vt:lpstr>PowerPoint プレゼンテーション</vt:lpstr>
      <vt:lpstr>自殺に関する各種統計データ</vt:lpstr>
      <vt:lpstr>２．全国の自殺者数の推移</vt:lpstr>
      <vt:lpstr>日本の自殺者数の推移</vt:lpstr>
      <vt:lpstr>日本の一年間の自殺者数イメージ</vt:lpstr>
      <vt:lpstr>年齢階級別自殺者数(全国)</vt:lpstr>
      <vt:lpstr>PowerPoint プレゼンテーション</vt:lpstr>
      <vt:lpstr>全国の自殺原因・動機</vt:lpstr>
      <vt:lpstr>日本の自殺　まとめ</vt:lpstr>
      <vt:lpstr>３.　北海道の自殺の実態</vt:lpstr>
      <vt:lpstr>北海道の自殺者数の推移</vt:lpstr>
      <vt:lpstr>北海道の年齢階級別自殺者数</vt:lpstr>
      <vt:lpstr>北海道の年齢階層別自殺率推移</vt:lpstr>
      <vt:lpstr>北海道の自殺の原因・動機別</vt:lpstr>
      <vt:lpstr>北海道の自殺の職の有無別</vt:lpstr>
      <vt:lpstr>北海道の自殺死亡者数と 交通事故死亡者数の推移</vt:lpstr>
      <vt:lpstr>北海道の自殺　まとめ</vt:lpstr>
      <vt:lpstr>４．メディア・インターネットと自殺</vt:lpstr>
      <vt:lpstr>PowerPoint プレゼンテーション</vt:lpstr>
      <vt:lpstr>PowerPoint プレゼンテーション</vt:lpstr>
      <vt:lpstr>PowerPoint プレゼンテーション</vt:lpstr>
      <vt:lpstr>５．自死遺族について</vt:lpstr>
      <vt:lpstr>自死遺族について</vt:lpstr>
      <vt:lpstr>自死遺族の感情的苦悩</vt:lpstr>
      <vt:lpstr>自死遺族のためのグループ</vt:lpstr>
      <vt:lpstr>６．北海道地域自殺対策推進センターの概要</vt:lpstr>
      <vt:lpstr>自殺者をひとりでも減らそう！ 北海道地域自殺対策推進センター</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北海道における自殺について</dc:title>
  <dc:creator>YZ050002</dc:creator>
  <cp:lastModifiedBy>多賀＿恵一</cp:lastModifiedBy>
  <cp:revision>807</cp:revision>
  <cp:lastPrinted>2022-07-06T05:18:08Z</cp:lastPrinted>
  <dcterms:created xsi:type="dcterms:W3CDTF">2009-08-31T23:36:26Z</dcterms:created>
  <dcterms:modified xsi:type="dcterms:W3CDTF">2023-06-07T05:59:48Z</dcterms:modified>
</cp:coreProperties>
</file>