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handoutMasterIdLst>
    <p:handoutMasterId r:id="rId15"/>
  </p:handoutMasterIdLst>
  <p:sldIdLst>
    <p:sldId id="256" r:id="rId2"/>
    <p:sldId id="347" r:id="rId3"/>
    <p:sldId id="360" r:id="rId4"/>
    <p:sldId id="361" r:id="rId5"/>
    <p:sldId id="368" r:id="rId6"/>
    <p:sldId id="362" r:id="rId7"/>
    <p:sldId id="356" r:id="rId8"/>
    <p:sldId id="363" r:id="rId9"/>
    <p:sldId id="364" r:id="rId10"/>
    <p:sldId id="365" r:id="rId11"/>
    <p:sldId id="366" r:id="rId12"/>
    <p:sldId id="367" r:id="rId13"/>
    <p:sldId id="359" r:id="rId1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21" autoAdjust="0"/>
    <p:restoredTop sz="94660"/>
  </p:normalViewPr>
  <p:slideViewPr>
    <p:cSldViewPr snapToGrid="0">
      <p:cViewPr varScale="1">
        <p:scale>
          <a:sx n="75" d="100"/>
          <a:sy n="75" d="100"/>
        </p:scale>
        <p:origin x="60"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590DB29-8004-42F6-A05C-BF7A439B082E}" type="datetimeFigureOut">
              <a:rPr kumimoji="1" lang="ja-JP" altLang="en-US" smtClean="0"/>
              <a:t>2022/6/10</a:t>
            </a:fld>
            <a:endParaRPr kumimoji="1" lang="ja-JP" altLang="en-US"/>
          </a:p>
        </p:txBody>
      </p:sp>
      <p:sp>
        <p:nvSpPr>
          <p:cNvPr id="4" name="フッター プレースホルダー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6003E81-462D-4195-92C7-B7C87ACE4DAC}" type="slidenum">
              <a:rPr kumimoji="1" lang="ja-JP" altLang="en-US" smtClean="0"/>
              <a:t>‹#›</a:t>
            </a:fld>
            <a:endParaRPr kumimoji="1" lang="ja-JP" altLang="en-US"/>
          </a:p>
        </p:txBody>
      </p:sp>
    </p:spTree>
    <p:extLst>
      <p:ext uri="{BB962C8B-B14F-4D97-AF65-F5344CB8AC3E}">
        <p14:creationId xmlns:p14="http://schemas.microsoft.com/office/powerpoint/2010/main" val="13150627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62C67A0-6F2C-4A8F-97F0-C9A578A77C15}" type="datetimeFigureOut">
              <a:rPr kumimoji="1" lang="ja-JP" altLang="en-US" smtClean="0"/>
              <a:t>2022/6/10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31F1B3B-6E60-419F-9C4D-0893781A99C8}" type="slidenum">
              <a:rPr kumimoji="1" lang="ja-JP" altLang="en-US" smtClean="0"/>
              <a:t>‹#›</a:t>
            </a:fld>
            <a:endParaRPr kumimoji="1" lang="ja-JP" altLang="en-US"/>
          </a:p>
        </p:txBody>
      </p:sp>
    </p:spTree>
    <p:extLst>
      <p:ext uri="{BB962C8B-B14F-4D97-AF65-F5344CB8AC3E}">
        <p14:creationId xmlns:p14="http://schemas.microsoft.com/office/powerpoint/2010/main" val="3366081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2C67A0-6F2C-4A8F-97F0-C9A578A77C15}" type="datetimeFigureOut">
              <a:rPr kumimoji="1" lang="ja-JP" altLang="en-US" smtClean="0"/>
              <a:t>2022/6/10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1F1B3B-6E60-419F-9C4D-0893781A99C8}" type="slidenum">
              <a:rPr kumimoji="1" lang="ja-JP" altLang="en-US" smtClean="0"/>
              <a:t>‹#›</a:t>
            </a:fld>
            <a:endParaRPr kumimoji="1" lang="ja-JP" altLang="en-US"/>
          </a:p>
        </p:txBody>
      </p:sp>
    </p:spTree>
    <p:extLst>
      <p:ext uri="{BB962C8B-B14F-4D97-AF65-F5344CB8AC3E}">
        <p14:creationId xmlns:p14="http://schemas.microsoft.com/office/powerpoint/2010/main" val="909874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2C67A0-6F2C-4A8F-97F0-C9A578A77C15}" type="datetimeFigureOut">
              <a:rPr kumimoji="1" lang="ja-JP" altLang="en-US" smtClean="0"/>
              <a:t>2022/6/10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1F1B3B-6E60-419F-9C4D-0893781A99C8}" type="slidenum">
              <a:rPr kumimoji="1" lang="ja-JP" altLang="en-US" smtClean="0"/>
              <a:t>‹#›</a:t>
            </a:fld>
            <a:endParaRPr kumimoji="1" lang="ja-JP"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34618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962C67A0-6F2C-4A8F-97F0-C9A578A77C15}" type="datetimeFigureOut">
              <a:rPr kumimoji="1" lang="ja-JP" altLang="en-US" smtClean="0"/>
              <a:t>2022/6/10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1F1B3B-6E60-419F-9C4D-0893781A99C8}" type="slidenum">
              <a:rPr kumimoji="1" lang="ja-JP" altLang="en-US" smtClean="0"/>
              <a:t>‹#›</a:t>
            </a:fld>
            <a:endParaRPr kumimoji="1" lang="ja-JP" altLang="en-US"/>
          </a:p>
        </p:txBody>
      </p:sp>
    </p:spTree>
    <p:extLst>
      <p:ext uri="{BB962C8B-B14F-4D97-AF65-F5344CB8AC3E}">
        <p14:creationId xmlns:p14="http://schemas.microsoft.com/office/powerpoint/2010/main" val="1178500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962C67A0-6F2C-4A8F-97F0-C9A578A77C15}" type="datetimeFigureOut">
              <a:rPr kumimoji="1" lang="ja-JP" altLang="en-US" smtClean="0"/>
              <a:t>2022/6/10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1F1B3B-6E60-419F-9C4D-0893781A99C8}" type="slidenum">
              <a:rPr kumimoji="1" lang="ja-JP" altLang="en-US" smtClean="0"/>
              <a:t>‹#›</a:t>
            </a:fld>
            <a:endParaRPr kumimoji="1" lang="ja-JP"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616210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962C67A0-6F2C-4A8F-97F0-C9A578A77C15}" type="datetimeFigureOut">
              <a:rPr kumimoji="1" lang="ja-JP" altLang="en-US" smtClean="0"/>
              <a:t>2022/6/10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1F1B3B-6E60-419F-9C4D-0893781A99C8}" type="slidenum">
              <a:rPr kumimoji="1" lang="ja-JP" altLang="en-US" smtClean="0"/>
              <a:t>‹#›</a:t>
            </a:fld>
            <a:endParaRPr kumimoji="1" lang="ja-JP" altLang="en-US"/>
          </a:p>
        </p:txBody>
      </p:sp>
    </p:spTree>
    <p:extLst>
      <p:ext uri="{BB962C8B-B14F-4D97-AF65-F5344CB8AC3E}">
        <p14:creationId xmlns:p14="http://schemas.microsoft.com/office/powerpoint/2010/main" val="40701368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2C67A0-6F2C-4A8F-97F0-C9A578A77C15}" type="datetimeFigureOut">
              <a:rPr kumimoji="1" lang="ja-JP" altLang="en-US" smtClean="0"/>
              <a:t>2022/6/10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1F1B3B-6E60-419F-9C4D-0893781A99C8}" type="slidenum">
              <a:rPr kumimoji="1" lang="ja-JP" altLang="en-US" smtClean="0"/>
              <a:t>‹#›</a:t>
            </a:fld>
            <a:endParaRPr kumimoji="1" lang="ja-JP" altLang="en-US"/>
          </a:p>
        </p:txBody>
      </p:sp>
    </p:spTree>
    <p:extLst>
      <p:ext uri="{BB962C8B-B14F-4D97-AF65-F5344CB8AC3E}">
        <p14:creationId xmlns:p14="http://schemas.microsoft.com/office/powerpoint/2010/main" val="32674665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2C67A0-6F2C-4A8F-97F0-C9A578A77C15}" type="datetimeFigureOut">
              <a:rPr kumimoji="1" lang="ja-JP" altLang="en-US" smtClean="0"/>
              <a:t>2022/6/10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1F1B3B-6E60-419F-9C4D-0893781A99C8}" type="slidenum">
              <a:rPr kumimoji="1" lang="ja-JP" altLang="en-US" smtClean="0"/>
              <a:t>‹#›</a:t>
            </a:fld>
            <a:endParaRPr kumimoji="1" lang="ja-JP" altLang="en-US"/>
          </a:p>
        </p:txBody>
      </p:sp>
    </p:spTree>
    <p:extLst>
      <p:ext uri="{BB962C8B-B14F-4D97-AF65-F5344CB8AC3E}">
        <p14:creationId xmlns:p14="http://schemas.microsoft.com/office/powerpoint/2010/main" val="2591009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2C67A0-6F2C-4A8F-97F0-C9A578A77C15}" type="datetimeFigureOut">
              <a:rPr kumimoji="1" lang="ja-JP" altLang="en-US" smtClean="0"/>
              <a:t>2022/6/10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1F1B3B-6E60-419F-9C4D-0893781A99C8}" type="slidenum">
              <a:rPr kumimoji="1" lang="ja-JP" altLang="en-US" smtClean="0"/>
              <a:t>‹#›</a:t>
            </a:fld>
            <a:endParaRPr kumimoji="1" lang="ja-JP" altLang="en-US"/>
          </a:p>
        </p:txBody>
      </p:sp>
    </p:spTree>
    <p:extLst>
      <p:ext uri="{BB962C8B-B14F-4D97-AF65-F5344CB8AC3E}">
        <p14:creationId xmlns:p14="http://schemas.microsoft.com/office/powerpoint/2010/main" val="405400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2C67A0-6F2C-4A8F-97F0-C9A578A77C15}" type="datetimeFigureOut">
              <a:rPr kumimoji="1" lang="ja-JP" altLang="en-US" smtClean="0"/>
              <a:t>2022/6/10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1F1B3B-6E60-419F-9C4D-0893781A99C8}" type="slidenum">
              <a:rPr kumimoji="1" lang="ja-JP" altLang="en-US" smtClean="0"/>
              <a:t>‹#›</a:t>
            </a:fld>
            <a:endParaRPr kumimoji="1" lang="ja-JP" altLang="en-US"/>
          </a:p>
        </p:txBody>
      </p:sp>
    </p:spTree>
    <p:extLst>
      <p:ext uri="{BB962C8B-B14F-4D97-AF65-F5344CB8AC3E}">
        <p14:creationId xmlns:p14="http://schemas.microsoft.com/office/powerpoint/2010/main" val="758862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2C67A0-6F2C-4A8F-97F0-C9A578A77C15}" type="datetimeFigureOut">
              <a:rPr kumimoji="1" lang="ja-JP" altLang="en-US" smtClean="0"/>
              <a:t>2022/6/10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31F1B3B-6E60-419F-9C4D-0893781A99C8}" type="slidenum">
              <a:rPr kumimoji="1" lang="ja-JP" altLang="en-US" smtClean="0"/>
              <a:t>‹#›</a:t>
            </a:fld>
            <a:endParaRPr kumimoji="1" lang="ja-JP" altLang="en-US"/>
          </a:p>
        </p:txBody>
      </p:sp>
    </p:spTree>
    <p:extLst>
      <p:ext uri="{BB962C8B-B14F-4D97-AF65-F5344CB8AC3E}">
        <p14:creationId xmlns:p14="http://schemas.microsoft.com/office/powerpoint/2010/main" val="4008673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62C67A0-6F2C-4A8F-97F0-C9A578A77C15}" type="datetimeFigureOut">
              <a:rPr kumimoji="1" lang="ja-JP" altLang="en-US" smtClean="0"/>
              <a:t>2022/6/10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31F1B3B-6E60-419F-9C4D-0893781A99C8}" type="slidenum">
              <a:rPr kumimoji="1" lang="ja-JP" altLang="en-US" smtClean="0"/>
              <a:t>‹#›</a:t>
            </a:fld>
            <a:endParaRPr kumimoji="1" lang="ja-JP" altLang="en-US"/>
          </a:p>
        </p:txBody>
      </p:sp>
    </p:spTree>
    <p:extLst>
      <p:ext uri="{BB962C8B-B14F-4D97-AF65-F5344CB8AC3E}">
        <p14:creationId xmlns:p14="http://schemas.microsoft.com/office/powerpoint/2010/main" val="1866119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62C67A0-6F2C-4A8F-97F0-C9A578A77C15}" type="datetimeFigureOut">
              <a:rPr kumimoji="1" lang="ja-JP" altLang="en-US" smtClean="0"/>
              <a:t>2022/6/10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31F1B3B-6E60-419F-9C4D-0893781A99C8}" type="slidenum">
              <a:rPr kumimoji="1" lang="ja-JP" altLang="en-US" smtClean="0"/>
              <a:t>‹#›</a:t>
            </a:fld>
            <a:endParaRPr kumimoji="1" lang="ja-JP" altLang="en-US"/>
          </a:p>
        </p:txBody>
      </p:sp>
    </p:spTree>
    <p:extLst>
      <p:ext uri="{BB962C8B-B14F-4D97-AF65-F5344CB8AC3E}">
        <p14:creationId xmlns:p14="http://schemas.microsoft.com/office/powerpoint/2010/main" val="711474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2C67A0-6F2C-4A8F-97F0-C9A578A77C15}" type="datetimeFigureOut">
              <a:rPr kumimoji="1" lang="ja-JP" altLang="en-US" smtClean="0"/>
              <a:t>2022/6/10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31F1B3B-6E60-419F-9C4D-0893781A99C8}" type="slidenum">
              <a:rPr kumimoji="1" lang="ja-JP" altLang="en-US" smtClean="0"/>
              <a:t>‹#›</a:t>
            </a:fld>
            <a:endParaRPr kumimoji="1" lang="ja-JP" altLang="en-US"/>
          </a:p>
        </p:txBody>
      </p:sp>
    </p:spTree>
    <p:extLst>
      <p:ext uri="{BB962C8B-B14F-4D97-AF65-F5344CB8AC3E}">
        <p14:creationId xmlns:p14="http://schemas.microsoft.com/office/powerpoint/2010/main" val="2961627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2C67A0-6F2C-4A8F-97F0-C9A578A77C15}" type="datetimeFigureOut">
              <a:rPr kumimoji="1" lang="ja-JP" altLang="en-US" smtClean="0"/>
              <a:t>2022/6/10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31F1B3B-6E60-419F-9C4D-0893781A99C8}" type="slidenum">
              <a:rPr kumimoji="1" lang="ja-JP" altLang="en-US" smtClean="0"/>
              <a:t>‹#›</a:t>
            </a:fld>
            <a:endParaRPr kumimoji="1" lang="ja-JP" altLang="en-US"/>
          </a:p>
        </p:txBody>
      </p:sp>
    </p:spTree>
    <p:extLst>
      <p:ext uri="{BB962C8B-B14F-4D97-AF65-F5344CB8AC3E}">
        <p14:creationId xmlns:p14="http://schemas.microsoft.com/office/powerpoint/2010/main" val="935280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2C67A0-6F2C-4A8F-97F0-C9A578A77C15}" type="datetimeFigureOut">
              <a:rPr kumimoji="1" lang="ja-JP" altLang="en-US" smtClean="0"/>
              <a:t>2022/6/10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1F1B3B-6E60-419F-9C4D-0893781A99C8}" type="slidenum">
              <a:rPr kumimoji="1" lang="ja-JP" altLang="en-US" smtClean="0"/>
              <a:t>‹#›</a:t>
            </a:fld>
            <a:endParaRPr kumimoji="1" lang="ja-JP" altLang="en-US"/>
          </a:p>
        </p:txBody>
      </p:sp>
    </p:spTree>
    <p:extLst>
      <p:ext uri="{BB962C8B-B14F-4D97-AF65-F5344CB8AC3E}">
        <p14:creationId xmlns:p14="http://schemas.microsoft.com/office/powerpoint/2010/main" val="144427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62C67A0-6F2C-4A8F-97F0-C9A578A77C15}" type="datetimeFigureOut">
              <a:rPr kumimoji="1" lang="ja-JP" altLang="en-US" smtClean="0"/>
              <a:t>2022/6/10</a:t>
            </a:fld>
            <a:endParaRPr kumimoji="1" lang="ja-JP"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31F1B3B-6E60-419F-9C4D-0893781A99C8}" type="slidenum">
              <a:rPr kumimoji="1" lang="ja-JP" altLang="en-US" smtClean="0"/>
              <a:t>‹#›</a:t>
            </a:fld>
            <a:endParaRPr kumimoji="1" lang="ja-JP" altLang="en-US"/>
          </a:p>
        </p:txBody>
      </p:sp>
    </p:spTree>
    <p:extLst>
      <p:ext uri="{BB962C8B-B14F-4D97-AF65-F5344CB8AC3E}">
        <p14:creationId xmlns:p14="http://schemas.microsoft.com/office/powerpoint/2010/main" val="1838841425"/>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5" r:id="rId13"/>
    <p:sldLayoutId id="2147483986" r:id="rId14"/>
    <p:sldLayoutId id="2147483987" r:id="rId15"/>
    <p:sldLayoutId id="2147483988"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rotWithShape="1">
          <a:blip r:embed="rId2" cstate="print">
            <a:extLst>
              <a:ext uri="{28A0092B-C50C-407E-A947-70E740481C1C}">
                <a14:useLocalDpi xmlns:a14="http://schemas.microsoft.com/office/drawing/2010/main" val="0"/>
              </a:ext>
            </a:extLst>
          </a:blip>
          <a:srcRect t="15194" r="1947" b="15196"/>
          <a:stretch/>
        </p:blipFill>
        <p:spPr>
          <a:xfrm>
            <a:off x="1750483" y="4191000"/>
            <a:ext cx="2486585" cy="1765300"/>
          </a:xfrm>
          <a:prstGeom prst="rect">
            <a:avLst/>
          </a:prstGeom>
        </p:spPr>
      </p:pic>
      <p:sp>
        <p:nvSpPr>
          <p:cNvPr id="2" name="タイトル 1"/>
          <p:cNvSpPr>
            <a:spLocks noGrp="1"/>
          </p:cNvSpPr>
          <p:nvPr>
            <p:ph type="title"/>
          </p:nvPr>
        </p:nvSpPr>
        <p:spPr>
          <a:xfrm>
            <a:off x="1750483" y="889000"/>
            <a:ext cx="9870017" cy="2292420"/>
          </a:xfrm>
        </p:spPr>
        <p:txBody>
          <a:bodyPr>
            <a:normAutofit fontScale="90000"/>
          </a:bodyPr>
          <a:lstStyle/>
          <a:p>
            <a:pPr algn="l"/>
            <a:r>
              <a:rPr lang="ja-JP" altLang="en-US" sz="3200" dirty="0" smtClean="0">
                <a:latin typeface="メイリオ" panose="020B0604030504040204" pitchFamily="50" charset="-128"/>
                <a:ea typeface="メイリオ" panose="020B0604030504040204" pitchFamily="50" charset="-128"/>
              </a:rPr>
              <a:t>令和</a:t>
            </a:r>
            <a:r>
              <a:rPr lang="en-US" altLang="ja-JP" sz="3200" dirty="0" smtClean="0">
                <a:latin typeface="メイリオ" panose="020B0604030504040204" pitchFamily="50" charset="-128"/>
                <a:ea typeface="メイリオ" panose="020B0604030504040204" pitchFamily="50" charset="-128"/>
              </a:rPr>
              <a:t>4</a:t>
            </a:r>
            <a:r>
              <a:rPr lang="ja-JP" altLang="en-US" sz="3200" dirty="0" smtClean="0">
                <a:latin typeface="メイリオ" panose="020B0604030504040204" pitchFamily="50" charset="-128"/>
                <a:ea typeface="メイリオ" panose="020B0604030504040204" pitchFamily="50" charset="-128"/>
              </a:rPr>
              <a:t>年度第１回北海道再犯防止推進会議</a:t>
            </a:r>
            <a:r>
              <a:rPr lang="en-US" altLang="ja-JP" sz="3200" dirty="0" smtClean="0">
                <a:latin typeface="メイリオ" panose="020B0604030504040204" pitchFamily="50" charset="-128"/>
                <a:ea typeface="メイリオ" panose="020B0604030504040204" pitchFamily="50" charset="-128"/>
              </a:rPr>
              <a:t/>
            </a:r>
            <a:br>
              <a:rPr lang="en-US" altLang="ja-JP" sz="3200" dirty="0" smtClean="0">
                <a:latin typeface="メイリオ" panose="020B0604030504040204" pitchFamily="50" charset="-128"/>
                <a:ea typeface="メイリオ" panose="020B0604030504040204" pitchFamily="50" charset="-128"/>
              </a:rPr>
            </a:br>
            <a:r>
              <a:rPr lang="en-US" altLang="ja-JP" sz="3200" dirty="0" smtClean="0">
                <a:latin typeface="メイリオ" panose="020B0604030504040204" pitchFamily="50" charset="-128"/>
                <a:ea typeface="メイリオ" panose="020B0604030504040204" pitchFamily="50" charset="-128"/>
              </a:rPr>
              <a:t/>
            </a:r>
            <a:br>
              <a:rPr lang="en-US" altLang="ja-JP" sz="3200" dirty="0" smtClean="0">
                <a:latin typeface="メイリオ" panose="020B0604030504040204" pitchFamily="50" charset="-128"/>
                <a:ea typeface="メイリオ" panose="020B0604030504040204" pitchFamily="50" charset="-128"/>
              </a:rPr>
            </a:br>
            <a:r>
              <a:rPr lang="ja-JP" altLang="en-US" sz="4800" dirty="0" smtClean="0">
                <a:latin typeface="メイリオ" panose="020B0604030504040204" pitchFamily="50" charset="-128"/>
                <a:ea typeface="メイリオ" panose="020B0604030504040204" pitchFamily="50" charset="-128"/>
              </a:rPr>
              <a:t>　　地方再犯防止推進計画について</a:t>
            </a:r>
            <a:endParaRPr kumimoji="1" lang="ja-JP" altLang="en-US" sz="4800" dirty="0">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body" idx="1"/>
          </p:nvPr>
        </p:nvSpPr>
        <p:spPr>
          <a:xfrm>
            <a:off x="5308600" y="4254500"/>
            <a:ext cx="6121399" cy="1765300"/>
          </a:xfrm>
        </p:spPr>
        <p:txBody>
          <a:bodyPr>
            <a:normAutofit lnSpcReduction="10000"/>
          </a:bodyPr>
          <a:lstStyle/>
          <a:p>
            <a:pPr marL="0" indent="0">
              <a:buNone/>
            </a:pPr>
            <a:endParaRPr lang="en-US" altLang="ja-JP" dirty="0" smtClean="0"/>
          </a:p>
          <a:p>
            <a:pPr marL="0" indent="0">
              <a:buNone/>
            </a:pPr>
            <a:r>
              <a:rPr lang="ja-JP" altLang="en-US" sz="2200" dirty="0" smtClean="0">
                <a:latin typeface="メイリオ" panose="020B0604030504040204" pitchFamily="50" charset="-128"/>
                <a:ea typeface="メイリオ" panose="020B0604030504040204" pitchFamily="50" charset="-128"/>
              </a:rPr>
              <a:t>　令和４年６月３日</a:t>
            </a:r>
            <a:endParaRPr lang="en-US" altLang="ja-JP" sz="2200" dirty="0" smtClean="0">
              <a:latin typeface="メイリオ" panose="020B0604030504040204" pitchFamily="50" charset="-128"/>
              <a:ea typeface="メイリオ" panose="020B0604030504040204" pitchFamily="50" charset="-128"/>
            </a:endParaRPr>
          </a:p>
          <a:p>
            <a:pPr marL="0" indent="0">
              <a:buNone/>
            </a:pPr>
            <a:r>
              <a:rPr lang="ja-JP" altLang="en-US" sz="2200" smtClean="0">
                <a:latin typeface="メイリオ" panose="020B0604030504040204" pitchFamily="50" charset="-128"/>
                <a:ea typeface="メイリオ" panose="020B0604030504040204" pitchFamily="50" charset="-128"/>
              </a:rPr>
              <a:t>　</a:t>
            </a:r>
            <a:r>
              <a:rPr lang="ja-JP" altLang="en-US" sz="2200" dirty="0" smtClean="0">
                <a:latin typeface="メイリオ" panose="020B0604030504040204" pitchFamily="50" charset="-128"/>
                <a:ea typeface="メイリオ" panose="020B0604030504040204" pitchFamily="50" charset="-128"/>
              </a:rPr>
              <a:t>　　　北海道地方更生保護委員会</a:t>
            </a:r>
            <a:endParaRPr lang="en-US" altLang="ja-JP" sz="2200" dirty="0" smtClean="0">
              <a:latin typeface="メイリオ" panose="020B0604030504040204" pitchFamily="50" charset="-128"/>
              <a:ea typeface="メイリオ" panose="020B0604030504040204" pitchFamily="50" charset="-128"/>
            </a:endParaRPr>
          </a:p>
          <a:p>
            <a:pPr marL="0" indent="0" algn="r">
              <a:buNone/>
            </a:pPr>
            <a:r>
              <a:rPr lang="ja-JP" altLang="en-US" sz="2200" dirty="0" smtClean="0">
                <a:latin typeface="メイリオ" panose="020B0604030504040204" pitchFamily="50" charset="-128"/>
                <a:ea typeface="メイリオ" panose="020B0604030504040204" pitchFamily="50" charset="-128"/>
              </a:rPr>
              <a:t>更生保護管理官　石　坂　真　美</a:t>
            </a:r>
            <a:endParaRPr lang="en-US" altLang="ja-JP" sz="2200" dirty="0" smtClean="0">
              <a:latin typeface="メイリオ" panose="020B0604030504040204" pitchFamily="50" charset="-128"/>
              <a:ea typeface="メイリオ" panose="020B0604030504040204" pitchFamily="50" charset="-128"/>
            </a:endParaRPr>
          </a:p>
          <a:p>
            <a:endParaRPr kumimoji="1" lang="en-US" altLang="ja-JP" dirty="0" smtClean="0"/>
          </a:p>
        </p:txBody>
      </p:sp>
      <p:sp>
        <p:nvSpPr>
          <p:cNvPr id="6" name="サブタイトル 2"/>
          <p:cNvSpPr txBox="1">
            <a:spLocks/>
          </p:cNvSpPr>
          <p:nvPr/>
        </p:nvSpPr>
        <p:spPr>
          <a:xfrm>
            <a:off x="1750483" y="5734050"/>
            <a:ext cx="2681817" cy="508000"/>
          </a:xfrm>
          <a:prstGeom prst="rect">
            <a:avLst/>
          </a:prstGeom>
        </p:spPr>
        <p:txBody>
          <a:bodyPr vert="horz" lIns="91440" tIns="45720" rIns="91440" bIns="45720" rtlCol="0" anchor="t">
            <a:normAutofit fontScale="47500" lnSpcReduction="20000"/>
          </a:bodyPr>
          <a:lstStyle>
            <a:lvl1pPr marL="0" indent="0" algn="ctr" defTabSz="457200" rtl="0" eaLnBrk="1" latinLnBrk="0" hangingPunct="1">
              <a:spcBef>
                <a:spcPct val="20000"/>
              </a:spcBef>
              <a:spcAft>
                <a:spcPts val="600"/>
              </a:spcAft>
              <a:buClr>
                <a:schemeClr val="accent1"/>
              </a:buClr>
              <a:buSzPct val="115000"/>
              <a:buFont typeface="Arial"/>
              <a:buNone/>
              <a:defRPr kumimoji="1" sz="24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buClr>
              <a:buSzPct val="115000"/>
              <a:buFont typeface="Arial"/>
              <a:buNone/>
              <a:defRPr kumimoji="1"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buClr>
              <a:buSzPct val="115000"/>
              <a:buFont typeface="Arial"/>
              <a:buNone/>
              <a:defRPr kumimoji="1"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buClr>
              <a:buSzPct val="115000"/>
              <a:buFont typeface="Arial"/>
              <a:buNone/>
              <a:defRPr kumimoji="1"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buClr>
              <a:buSzPct val="115000"/>
              <a:buFont typeface="Arial"/>
              <a:buNone/>
              <a:defRPr kumimoji="1"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buClr>
              <a:buSzPct val="115000"/>
              <a:buFont typeface="Arial"/>
              <a:buNone/>
              <a:defRPr kumimoji="1"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buClr>
              <a:buSzPct val="115000"/>
              <a:buFont typeface="Arial"/>
              <a:buNone/>
              <a:defRPr kumimoji="1"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buClr>
              <a:buSzPct val="115000"/>
              <a:buFont typeface="Arial"/>
              <a:buNone/>
              <a:defRPr kumimoji="1"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buClr>
              <a:buSzPct val="115000"/>
              <a:buFont typeface="Arial"/>
              <a:buNone/>
              <a:defRPr kumimoji="1" sz="1400" kern="1200" cap="none">
                <a:solidFill>
                  <a:schemeClr val="tx1">
                    <a:tint val="75000"/>
                  </a:schemeClr>
                </a:solidFill>
                <a:effectLst/>
                <a:latin typeface="+mn-lt"/>
                <a:ea typeface="+mn-ea"/>
                <a:cs typeface="+mn-cs"/>
              </a:defRPr>
            </a:lvl9pPr>
          </a:lstStyle>
          <a:p>
            <a:endParaRPr lang="en-US" altLang="ja-JP" dirty="0" smtClean="0"/>
          </a:p>
          <a:p>
            <a:pPr algn="l"/>
            <a:r>
              <a:rPr lang="ja-JP" altLang="en-US" dirty="0" smtClean="0">
                <a:latin typeface="メイリオ" panose="020B0604030504040204" pitchFamily="50" charset="-128"/>
                <a:ea typeface="メイリオ" panose="020B0604030504040204" pitchFamily="50" charset="-128"/>
              </a:rPr>
              <a:t>　　 ホゴちゃん　　　　サラちゃん</a:t>
            </a:r>
            <a:endParaRPr lang="en-US" altLang="ja-JP" dirty="0" smtClean="0"/>
          </a:p>
        </p:txBody>
      </p:sp>
    </p:spTree>
    <p:extLst>
      <p:ext uri="{BB962C8B-B14F-4D97-AF65-F5344CB8AC3E}">
        <p14:creationId xmlns:p14="http://schemas.microsoft.com/office/powerpoint/2010/main" val="1368070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612900" y="1778000"/>
            <a:ext cx="10172700" cy="5010150"/>
          </a:xfrm>
        </p:spPr>
        <p:txBody>
          <a:bodyPr>
            <a:normAutofit lnSpcReduction="10000"/>
          </a:bodyPr>
          <a:lstStyle/>
          <a:p>
            <a:pPr marL="0" indent="0">
              <a:buNone/>
            </a:pPr>
            <a:r>
              <a:rPr lang="ja-JP" altLang="ja-JP" sz="2200" b="1" dirty="0"/>
              <a:t>１　保護司適任者に関する情報提供及び職員の推薦等について</a:t>
            </a:r>
            <a:endParaRPr lang="ja-JP" altLang="ja-JP" sz="2200" dirty="0"/>
          </a:p>
          <a:p>
            <a:pPr marL="0" indent="0">
              <a:buNone/>
            </a:pPr>
            <a:r>
              <a:rPr lang="ja-JP" altLang="ja-JP" sz="2200" dirty="0"/>
              <a:t>（中略）</a:t>
            </a:r>
          </a:p>
          <a:p>
            <a:pPr marL="0" indent="0">
              <a:buNone/>
            </a:pPr>
            <a:r>
              <a:rPr lang="ja-JP" altLang="ja-JP" sz="2200" b="1" dirty="0" smtClean="0"/>
              <a:t>２</a:t>
            </a:r>
            <a:r>
              <a:rPr lang="ja-JP" altLang="ja-JP" sz="2200" b="1" dirty="0"/>
              <a:t>　保護司が自宅以外で面接できる場所の確保について</a:t>
            </a:r>
            <a:endParaRPr lang="ja-JP" altLang="ja-JP" sz="2200" dirty="0"/>
          </a:p>
          <a:p>
            <a:pPr marL="0" indent="0">
              <a:buNone/>
            </a:pPr>
            <a:r>
              <a:rPr lang="ja-JP" altLang="ja-JP" sz="2200" dirty="0"/>
              <a:t>（中略</a:t>
            </a:r>
            <a:r>
              <a:rPr lang="ja-JP" altLang="ja-JP" sz="2200" dirty="0" smtClean="0"/>
              <a:t>）</a:t>
            </a:r>
            <a:r>
              <a:rPr lang="en-US" altLang="ja-JP" sz="2200" dirty="0"/>
              <a:t> </a:t>
            </a:r>
            <a:endParaRPr lang="ja-JP" altLang="ja-JP" sz="2200" dirty="0"/>
          </a:p>
          <a:p>
            <a:pPr marL="0" indent="0">
              <a:buNone/>
            </a:pPr>
            <a:r>
              <a:rPr lang="ja-JP" altLang="ja-JP" sz="2200" b="1" dirty="0"/>
              <a:t>３　保護司を始めとする更生保護ボランティアに対する顕彰等について</a:t>
            </a:r>
            <a:endParaRPr lang="ja-JP" altLang="ja-JP" sz="2200" dirty="0"/>
          </a:p>
          <a:p>
            <a:pPr marL="0" indent="0">
              <a:buNone/>
            </a:pPr>
            <a:r>
              <a:rPr lang="ja-JP" altLang="ja-JP" sz="2200" dirty="0"/>
              <a:t>（中略）</a:t>
            </a:r>
          </a:p>
          <a:p>
            <a:pPr marL="0" indent="0">
              <a:buNone/>
            </a:pPr>
            <a:r>
              <a:rPr lang="ja-JP" altLang="ja-JP" sz="2200" b="1" dirty="0" smtClean="0"/>
              <a:t>４</a:t>
            </a:r>
            <a:r>
              <a:rPr lang="ja-JP" altLang="ja-JP" sz="2200" b="1" dirty="0"/>
              <a:t>　保護司確保に協力した事業主に対する優遇措置について</a:t>
            </a:r>
            <a:endParaRPr lang="ja-JP" altLang="ja-JP" sz="2200" dirty="0"/>
          </a:p>
          <a:p>
            <a:pPr marL="0" indent="0">
              <a:buNone/>
            </a:pPr>
            <a:r>
              <a:rPr lang="ja-JP" altLang="ja-JP" sz="2200" dirty="0"/>
              <a:t>（中略</a:t>
            </a:r>
            <a:r>
              <a:rPr lang="ja-JP" altLang="ja-JP" sz="2200" dirty="0" smtClean="0"/>
              <a:t>）</a:t>
            </a:r>
            <a:r>
              <a:rPr lang="en-US" altLang="ja-JP" sz="2200" dirty="0"/>
              <a:t> </a:t>
            </a:r>
            <a:endParaRPr lang="ja-JP" altLang="ja-JP" sz="2200" dirty="0"/>
          </a:p>
          <a:p>
            <a:pPr marL="0" indent="0">
              <a:buNone/>
            </a:pPr>
            <a:r>
              <a:rPr lang="ja-JP" altLang="ja-JP" sz="2200" b="1" dirty="0"/>
              <a:t>５　地方再犯防止推進計画の策定等における配慮について</a:t>
            </a:r>
            <a:endParaRPr lang="ja-JP" altLang="ja-JP" sz="2200" dirty="0"/>
          </a:p>
          <a:p>
            <a:pPr marL="0" indent="0">
              <a:buNone/>
            </a:pPr>
            <a:r>
              <a:rPr lang="ja-JP" altLang="ja-JP" sz="2200" dirty="0"/>
              <a:t>「地方再犯防止推進計画の策定又は見直しに際して</a:t>
            </a:r>
            <a:r>
              <a:rPr lang="ja-JP" altLang="ja-JP" sz="2200" dirty="0" smtClean="0"/>
              <a:t>は</a:t>
            </a:r>
            <a:r>
              <a:rPr lang="ja-JP" altLang="en-US" sz="2200" dirty="0" smtClean="0"/>
              <a:t>、</a:t>
            </a:r>
            <a:r>
              <a:rPr lang="ja-JP" altLang="ja-JP" sz="2200" dirty="0" smtClean="0"/>
              <a:t>上記</a:t>
            </a:r>
            <a:r>
              <a:rPr lang="ja-JP" altLang="ja-JP" sz="2200" dirty="0"/>
              <a:t>１ないし４の依頼事項に関する方針を計画に盛り込むことに</a:t>
            </a:r>
            <a:r>
              <a:rPr lang="ja-JP" altLang="ja-JP" sz="2200" dirty="0" smtClean="0"/>
              <a:t>ついて</a:t>
            </a:r>
            <a:r>
              <a:rPr lang="ja-JP" altLang="en-US" sz="2200" dirty="0" smtClean="0"/>
              <a:t>、</a:t>
            </a:r>
            <a:r>
              <a:rPr lang="ja-JP" altLang="ja-JP" sz="2200" dirty="0" smtClean="0"/>
              <a:t>御検討</a:t>
            </a:r>
            <a:r>
              <a:rPr lang="ja-JP" altLang="ja-JP" sz="2200" dirty="0"/>
              <a:t>御協力いただきたいこと。</a:t>
            </a:r>
            <a:r>
              <a:rPr lang="ja-JP" altLang="ja-JP" sz="2200" dirty="0" smtClean="0"/>
              <a:t>」</a:t>
            </a:r>
            <a:r>
              <a:rPr lang="ja-JP" altLang="en-US" sz="2200" dirty="0" smtClean="0">
                <a:latin typeface="メイリオ" panose="020B0604030504040204" pitchFamily="50" charset="-128"/>
                <a:ea typeface="メイリオ" panose="020B0604030504040204" pitchFamily="50" charset="-128"/>
              </a:rPr>
              <a:t>　　　　　　　　　　　　</a:t>
            </a:r>
            <a:r>
              <a:rPr lang="ja-JP" altLang="en-US" sz="1700" dirty="0" smtClean="0">
                <a:latin typeface="メイリオ" panose="020B0604030504040204" pitchFamily="50" charset="-128"/>
                <a:ea typeface="メイリオ" panose="020B0604030504040204" pitchFamily="50" charset="-128"/>
              </a:rPr>
              <a:t>　　　　　　　　　　　　   　</a:t>
            </a:r>
            <a:endParaRPr lang="en-US" altLang="ja-JP" sz="1700" dirty="0" smtClean="0">
              <a:latin typeface="メイリオ" panose="020B0604030504040204" pitchFamily="50" charset="-128"/>
              <a:ea typeface="メイリオ" panose="020B0604030504040204" pitchFamily="50" charset="-128"/>
            </a:endParaRPr>
          </a:p>
        </p:txBody>
      </p:sp>
      <p:sp>
        <p:nvSpPr>
          <p:cNvPr id="2" name="タイトル 1"/>
          <p:cNvSpPr>
            <a:spLocks noGrp="1"/>
          </p:cNvSpPr>
          <p:nvPr>
            <p:ph type="title" idx="4294967295"/>
          </p:nvPr>
        </p:nvSpPr>
        <p:spPr>
          <a:xfrm>
            <a:off x="1612900" y="590550"/>
            <a:ext cx="9474200" cy="1041400"/>
          </a:xfrm>
        </p:spPr>
        <p:txBody>
          <a:bodyPr>
            <a:normAutofit fontScale="90000"/>
          </a:bodyPr>
          <a:lstStyle/>
          <a:p>
            <a:r>
              <a:rPr lang="ja-JP" altLang="en-US" sz="3600" dirty="0" smtClean="0">
                <a:latin typeface="+mj-ea"/>
              </a:rPr>
              <a:t>３　保護司活動促進を支える柱としての地方再犯</a:t>
            </a:r>
            <a:r>
              <a:rPr lang="en-US" altLang="ja-JP" sz="3600" dirty="0" smtClean="0">
                <a:latin typeface="+mj-ea"/>
              </a:rPr>
              <a:t/>
            </a:r>
            <a:br>
              <a:rPr lang="en-US" altLang="ja-JP" sz="3600" dirty="0" smtClean="0">
                <a:latin typeface="+mj-ea"/>
              </a:rPr>
            </a:br>
            <a:r>
              <a:rPr lang="ja-JP" altLang="en-US" sz="3600" dirty="0" smtClean="0">
                <a:latin typeface="+mj-ea"/>
              </a:rPr>
              <a:t>　防止推進計画の位置付け（２／２）</a:t>
            </a:r>
            <a:endParaRPr kumimoji="1" lang="ja-JP" altLang="en-US" sz="3600" dirty="0">
              <a:latin typeface="+mj-ea"/>
            </a:endParaRPr>
          </a:p>
        </p:txBody>
      </p:sp>
    </p:spTree>
    <p:extLst>
      <p:ext uri="{BB962C8B-B14F-4D97-AF65-F5344CB8AC3E}">
        <p14:creationId xmlns:p14="http://schemas.microsoft.com/office/powerpoint/2010/main" val="1432602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479550" y="1847850"/>
            <a:ext cx="10172700" cy="4527550"/>
          </a:xfrm>
        </p:spPr>
        <p:txBody>
          <a:bodyPr>
            <a:normAutofit/>
          </a:bodyPr>
          <a:lstStyle/>
          <a:p>
            <a:pPr marL="0" indent="0">
              <a:buNone/>
            </a:pPr>
            <a:r>
              <a:rPr lang="ja-JP" altLang="en-US" sz="2200" b="1" dirty="0" smtClean="0"/>
              <a:t>（１）</a:t>
            </a:r>
            <a:r>
              <a:rPr lang="ja-JP" altLang="en-US" sz="2200" b="1" dirty="0"/>
              <a:t>当該計画が再犯防止推進計画を包含していることの明記に関する</a:t>
            </a:r>
            <a:r>
              <a:rPr lang="ja-JP" altLang="en-US" sz="2200" b="1" dirty="0" smtClean="0"/>
              <a:t>部分</a:t>
            </a:r>
            <a:r>
              <a:rPr lang="ja-JP" altLang="en-US" sz="2200" dirty="0" smtClean="0"/>
              <a:t>　</a:t>
            </a:r>
            <a:endParaRPr lang="en-US" altLang="ja-JP" sz="2200" dirty="0" smtClean="0"/>
          </a:p>
          <a:p>
            <a:pPr marL="0" indent="0">
              <a:buNone/>
            </a:pPr>
            <a:r>
              <a:rPr lang="ja-JP" altLang="en-US" sz="2200" dirty="0" smtClean="0"/>
              <a:t>　　　（</a:t>
            </a:r>
            <a:r>
              <a:rPr lang="ja-JP" altLang="en-US" sz="2200" b="1" dirty="0"/>
              <a:t>地方再犯防止推進計画策定の手引き（改訂版）令和３年３月　</a:t>
            </a:r>
            <a:r>
              <a:rPr lang="ja-JP" altLang="en-US" sz="2200" b="1" dirty="0" smtClean="0"/>
              <a:t>抜粋</a:t>
            </a:r>
            <a:r>
              <a:rPr lang="ja-JP" altLang="en-US" sz="2200" dirty="0" smtClean="0"/>
              <a:t>）　</a:t>
            </a:r>
            <a:endParaRPr lang="en-US" altLang="ja-JP" sz="2200" dirty="0" smtClean="0"/>
          </a:p>
          <a:p>
            <a:pPr marL="0" indent="0">
              <a:buNone/>
            </a:pPr>
            <a:r>
              <a:rPr lang="ja-JP" altLang="en-US" sz="2200" dirty="0" smtClean="0"/>
              <a:t>　“この○○計画は、</a:t>
            </a:r>
            <a:r>
              <a:rPr lang="ja-JP" altLang="en-US" sz="2200" dirty="0"/>
              <a:t>再犯</a:t>
            </a:r>
            <a:r>
              <a:rPr lang="ja-JP" altLang="en-US" sz="2200" dirty="0" smtClean="0"/>
              <a:t>の防止</a:t>
            </a:r>
            <a:r>
              <a:rPr lang="ja-JP" altLang="en-US" sz="2200" dirty="0"/>
              <a:t>等</a:t>
            </a:r>
            <a:r>
              <a:rPr lang="ja-JP" altLang="en-US" sz="2200" dirty="0" smtClean="0"/>
              <a:t>の推進に関する法律第８条の規定に基づき、具体的な施策を計画的に推進するために策定する「</a:t>
            </a:r>
            <a:r>
              <a:rPr lang="ja-JP" altLang="ja-JP" sz="2200" dirty="0" smtClean="0"/>
              <a:t>地方</a:t>
            </a:r>
            <a:r>
              <a:rPr lang="ja-JP" altLang="ja-JP" sz="2200" dirty="0"/>
              <a:t>再犯防止推進</a:t>
            </a:r>
            <a:r>
              <a:rPr lang="ja-JP" altLang="ja-JP" sz="2200" dirty="0" smtClean="0"/>
              <a:t>計画</a:t>
            </a:r>
            <a:r>
              <a:rPr lang="ja-JP" altLang="en-US" sz="2200" dirty="0" smtClean="0"/>
              <a:t>」を包含するものです。”</a:t>
            </a:r>
            <a:endParaRPr lang="en-US" altLang="ja-JP" sz="2200" dirty="0" smtClean="0"/>
          </a:p>
          <a:p>
            <a:pPr marL="0" indent="0">
              <a:buNone/>
            </a:pPr>
            <a:r>
              <a:rPr lang="ja-JP" altLang="en-US" sz="2200" dirty="0"/>
              <a:t>　</a:t>
            </a:r>
            <a:r>
              <a:rPr lang="ja-JP" altLang="en-US" sz="2200" dirty="0" smtClean="0"/>
              <a:t>“本計画は、再犯の防止等の推進に関する法律第８条第１項に規定する「地方再犯防止推進計画」を兼ねるものとします。”</a:t>
            </a:r>
            <a:endParaRPr lang="en-US" altLang="ja-JP" sz="2200" dirty="0" smtClean="0"/>
          </a:p>
          <a:p>
            <a:pPr marL="0" indent="0">
              <a:buNone/>
            </a:pPr>
            <a:r>
              <a:rPr lang="ja-JP" altLang="en-US" sz="2200" dirty="0"/>
              <a:t>　</a:t>
            </a:r>
            <a:r>
              <a:rPr lang="ja-JP" altLang="en-US" sz="2200" dirty="0" smtClean="0"/>
              <a:t>“本計画における「施策〇　再犯防止の推進」は、再犯の防止等の推進に関する法律第８条における「市町村における再犯の防止等に関する施策の推進に関する計画」として位置づけられます。”</a:t>
            </a:r>
            <a:endParaRPr lang="en-US" altLang="ja-JP" sz="2200" dirty="0" smtClean="0"/>
          </a:p>
          <a:p>
            <a:pPr marL="0" indent="0">
              <a:buNone/>
            </a:pPr>
            <a:r>
              <a:rPr lang="ja-JP" altLang="en-US" sz="2200" dirty="0" smtClean="0">
                <a:latin typeface="メイリオ" panose="020B0604030504040204" pitchFamily="50" charset="-128"/>
                <a:ea typeface="メイリオ" panose="020B0604030504040204" pitchFamily="50" charset="-128"/>
              </a:rPr>
              <a:t>　　　　　　　　　　　　　　　　　　　　　   　　　　　　　　　　･･･等々</a:t>
            </a:r>
            <a:endParaRPr lang="en-US" altLang="ja-JP" sz="2200" dirty="0" smtClean="0">
              <a:latin typeface="メイリオ" panose="020B0604030504040204" pitchFamily="50" charset="-128"/>
              <a:ea typeface="メイリオ" panose="020B0604030504040204" pitchFamily="50" charset="-128"/>
            </a:endParaRPr>
          </a:p>
        </p:txBody>
      </p:sp>
      <p:sp>
        <p:nvSpPr>
          <p:cNvPr id="2" name="タイトル 1"/>
          <p:cNvSpPr>
            <a:spLocks noGrp="1"/>
          </p:cNvSpPr>
          <p:nvPr>
            <p:ph type="title" idx="4294967295"/>
          </p:nvPr>
        </p:nvSpPr>
        <p:spPr>
          <a:xfrm>
            <a:off x="1828800" y="679450"/>
            <a:ext cx="9474200" cy="768350"/>
          </a:xfrm>
        </p:spPr>
        <p:txBody>
          <a:bodyPr>
            <a:normAutofit fontScale="90000"/>
          </a:bodyPr>
          <a:lstStyle/>
          <a:p>
            <a:r>
              <a:rPr lang="ja-JP" altLang="en-US" dirty="0" smtClean="0">
                <a:latin typeface="+mj-ea"/>
              </a:rPr>
              <a:t>４</a:t>
            </a:r>
            <a:r>
              <a:rPr lang="ja-JP" altLang="en-US" sz="3600" dirty="0" smtClean="0">
                <a:latin typeface="+mj-ea"/>
              </a:rPr>
              <a:t>　他の計画と一体的に策定する場合の記載例等</a:t>
            </a:r>
            <a:endParaRPr kumimoji="1" lang="ja-JP" altLang="en-US" sz="3600" dirty="0">
              <a:latin typeface="+mj-ea"/>
            </a:endParaRPr>
          </a:p>
        </p:txBody>
      </p:sp>
    </p:spTree>
    <p:extLst>
      <p:ext uri="{BB962C8B-B14F-4D97-AF65-F5344CB8AC3E}">
        <p14:creationId xmlns:p14="http://schemas.microsoft.com/office/powerpoint/2010/main" val="4120804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092200" y="1458709"/>
            <a:ext cx="10528300" cy="3650274"/>
          </a:xfrm>
        </p:spPr>
        <p:txBody>
          <a:bodyPr>
            <a:normAutofit/>
          </a:bodyPr>
          <a:lstStyle/>
          <a:p>
            <a:pPr marL="0" indent="0">
              <a:buNone/>
            </a:pPr>
            <a:r>
              <a:rPr lang="ja-JP" altLang="en-US" sz="2200" b="1" dirty="0" smtClean="0"/>
              <a:t>（２）具体的な施策に関する記載例</a:t>
            </a:r>
            <a:r>
              <a:rPr lang="ja-JP" altLang="en-US" sz="2200" dirty="0" smtClean="0"/>
              <a:t>　</a:t>
            </a:r>
            <a:r>
              <a:rPr lang="ja-JP" altLang="en-US" sz="2200" dirty="0"/>
              <a:t>･･･</a:t>
            </a:r>
            <a:r>
              <a:rPr lang="ja-JP" altLang="en-US" sz="2200" dirty="0" smtClean="0"/>
              <a:t>「再犯防止に向けた取組の推進」として</a:t>
            </a:r>
            <a:endParaRPr lang="en-US" altLang="ja-JP" sz="2200" dirty="0" smtClean="0"/>
          </a:p>
          <a:p>
            <a:pPr marL="0" indent="0">
              <a:buNone/>
            </a:pPr>
            <a:r>
              <a:rPr lang="ja-JP" altLang="en-US" sz="2200" dirty="0" smtClean="0"/>
              <a:t>　“再犯を防止するために更生保護関係の支援者や団体等との協議を進め、就労や住居の確保、保護司や民間協力者の活動促進等の支援に取り組みます。”</a:t>
            </a:r>
            <a:endParaRPr lang="en-US" altLang="ja-JP" sz="2200" dirty="0" smtClean="0"/>
          </a:p>
          <a:p>
            <a:pPr marL="0" indent="0">
              <a:buNone/>
            </a:pPr>
            <a:r>
              <a:rPr lang="ja-JP" altLang="en-US" sz="2200" dirty="0"/>
              <a:t>　</a:t>
            </a:r>
            <a:r>
              <a:rPr lang="ja-JP" altLang="en-US" sz="2200" dirty="0" smtClean="0"/>
              <a:t>“犯罪をした者等も含め、状況に応じて、住居の確保等に向けた相談支援（福祉的支援）を行うとともに、生活困窮者自立支援制度における一時生活支援事業の活用により自立を図ります。”</a:t>
            </a:r>
            <a:endParaRPr lang="en-US" altLang="ja-JP" sz="2200" dirty="0" smtClean="0"/>
          </a:p>
          <a:p>
            <a:pPr marL="0" indent="0">
              <a:buNone/>
            </a:pPr>
            <a:r>
              <a:rPr lang="ja-JP" altLang="en-US" sz="2200" dirty="0" smtClean="0"/>
              <a:t>　“「社会を明るくする運動」において、保護司と連携し、運動を周知する啓発活動を行う等、犯罪や非行のない明るい地域社会を築くため、罪や非行の防止と、刑期を終えた人たちの更生に対する地域の理解促進に取り組みます。”</a:t>
            </a:r>
            <a:r>
              <a:rPr lang="ja-JP" altLang="en-US" dirty="0" smtClean="0"/>
              <a:t>　　</a:t>
            </a:r>
            <a:r>
              <a:rPr lang="ja-JP" altLang="en-US" sz="1700" dirty="0" smtClean="0">
                <a:latin typeface="メイリオ" panose="020B0604030504040204" pitchFamily="50" charset="-128"/>
                <a:ea typeface="メイリオ" panose="020B0604030504040204" pitchFamily="50" charset="-128"/>
              </a:rPr>
              <a:t>　　　　　　　　　　　　　　　　　　　　　　　   　</a:t>
            </a:r>
            <a:endParaRPr lang="en-US" altLang="ja-JP" sz="1700" dirty="0" smtClean="0">
              <a:latin typeface="メイリオ" panose="020B0604030504040204" pitchFamily="50" charset="-128"/>
              <a:ea typeface="メイリオ" panose="020B0604030504040204" pitchFamily="50" charset="-128"/>
            </a:endParaRPr>
          </a:p>
        </p:txBody>
      </p:sp>
      <p:sp>
        <p:nvSpPr>
          <p:cNvPr id="2" name="タイトル 1"/>
          <p:cNvSpPr>
            <a:spLocks noGrp="1"/>
          </p:cNvSpPr>
          <p:nvPr>
            <p:ph type="title" idx="4294967295"/>
          </p:nvPr>
        </p:nvSpPr>
        <p:spPr>
          <a:xfrm>
            <a:off x="1778000" y="690359"/>
            <a:ext cx="9474200" cy="768350"/>
          </a:xfrm>
        </p:spPr>
        <p:txBody>
          <a:bodyPr>
            <a:normAutofit fontScale="90000"/>
          </a:bodyPr>
          <a:lstStyle/>
          <a:p>
            <a:r>
              <a:rPr lang="ja-JP" altLang="en-US" dirty="0" smtClean="0">
                <a:latin typeface="+mj-ea"/>
              </a:rPr>
              <a:t>４</a:t>
            </a:r>
            <a:r>
              <a:rPr lang="ja-JP" altLang="en-US" sz="3600" dirty="0" smtClean="0">
                <a:latin typeface="+mj-ea"/>
              </a:rPr>
              <a:t>　他の計画と一体的に策定する場合の記載例等</a:t>
            </a:r>
            <a:endParaRPr kumimoji="1" lang="ja-JP" altLang="en-US" sz="3600" dirty="0">
              <a:latin typeface="+mj-ea"/>
            </a:endParaRPr>
          </a:p>
        </p:txBody>
      </p:sp>
      <p:sp>
        <p:nvSpPr>
          <p:cNvPr id="4" name="コンテンツ プレースホルダー 2"/>
          <p:cNvSpPr txBox="1">
            <a:spLocks/>
          </p:cNvSpPr>
          <p:nvPr/>
        </p:nvSpPr>
        <p:spPr>
          <a:xfrm>
            <a:off x="876300" y="5108982"/>
            <a:ext cx="10172700" cy="1329917"/>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700" dirty="0" smtClean="0">
                <a:latin typeface="メイリオ" panose="020B0604030504040204" pitchFamily="50" charset="-128"/>
                <a:ea typeface="メイリオ" panose="020B0604030504040204" pitchFamily="50" charset="-128"/>
              </a:rPr>
              <a:t>　　</a:t>
            </a:r>
            <a:endParaRPr lang="en-US" altLang="ja-JP" sz="1700" dirty="0" smtClean="0">
              <a:latin typeface="メイリオ" panose="020B0604030504040204" pitchFamily="50" charset="-128"/>
              <a:ea typeface="メイリオ" panose="020B0604030504040204" pitchFamily="50" charset="-128"/>
            </a:endParaRPr>
          </a:p>
          <a:p>
            <a:pPr marL="0" indent="0">
              <a:buNone/>
            </a:pPr>
            <a:r>
              <a:rPr lang="ja-JP" altLang="en-US" sz="1700" dirty="0">
                <a:latin typeface="メイリオ" panose="020B0604030504040204" pitchFamily="50" charset="-128"/>
                <a:ea typeface="メイリオ" panose="020B0604030504040204" pitchFamily="50" charset="-128"/>
              </a:rPr>
              <a:t>　</a:t>
            </a:r>
            <a:r>
              <a:rPr lang="ja-JP" altLang="en-US" sz="1700" dirty="0" smtClean="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･･･等々、各地方自治体の実情に即して御記載の上、</a:t>
            </a:r>
            <a:endParaRPr lang="en-US" altLang="ja-JP" sz="2400" dirty="0" smtClean="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　　　　　　　　　引き続き御協力いただければ幸いです。　</a:t>
            </a:r>
            <a:endParaRPr lang="en-US" altLang="ja-JP" sz="2400" dirty="0" smtClean="0">
              <a:latin typeface="メイリオ" panose="020B0604030504040204" pitchFamily="50" charset="-128"/>
              <a:ea typeface="メイリオ" panose="020B0604030504040204" pitchFamily="50" charset="-128"/>
            </a:endParaRPr>
          </a:p>
        </p:txBody>
      </p:sp>
      <p:pic>
        <p:nvPicPr>
          <p:cNvPr id="5" name="図 4"/>
          <p:cNvPicPr>
            <a:picLocks noChangeAspect="1"/>
          </p:cNvPicPr>
          <p:nvPr/>
        </p:nvPicPr>
        <p:blipFill rotWithShape="1">
          <a:blip r:embed="rId2" cstate="print">
            <a:extLst>
              <a:ext uri="{28A0092B-C50C-407E-A947-70E740481C1C}">
                <a14:useLocalDpi xmlns:a14="http://schemas.microsoft.com/office/drawing/2010/main" val="0"/>
              </a:ext>
            </a:extLst>
          </a:blip>
          <a:srcRect l="4448" t="49444" r="81187" b="30047"/>
          <a:stretch/>
        </p:blipFill>
        <p:spPr>
          <a:xfrm>
            <a:off x="10227356" y="5108983"/>
            <a:ext cx="1024844" cy="1034234"/>
          </a:xfrm>
          <a:prstGeom prst="rect">
            <a:avLst/>
          </a:prstGeom>
        </p:spPr>
      </p:pic>
    </p:spTree>
    <p:extLst>
      <p:ext uri="{BB962C8B-B14F-4D97-AF65-F5344CB8AC3E}">
        <p14:creationId xmlns:p14="http://schemas.microsoft.com/office/powerpoint/2010/main" val="1456621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4294967295"/>
          </p:nvPr>
        </p:nvSpPr>
        <p:spPr>
          <a:xfrm>
            <a:off x="1141412" y="2603500"/>
            <a:ext cx="6351588" cy="3683000"/>
          </a:xfrm>
        </p:spPr>
        <p:txBody>
          <a:bodyPr>
            <a:normAutofit fontScale="92500"/>
          </a:bodyPr>
          <a:lstStyle/>
          <a:p>
            <a:pPr marL="0" indent="0">
              <a:lnSpc>
                <a:spcPts val="2900"/>
              </a:lnSpc>
              <a:buNone/>
            </a:pPr>
            <a:r>
              <a:rPr lang="ja-JP" altLang="en-US" dirty="0" smtClean="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地方再犯防止推進計画等についての個別の御説明も可能ですので、各自治体を管轄している</a:t>
            </a:r>
            <a:r>
              <a:rPr lang="ja-JP" altLang="en-US" sz="2400" b="1" dirty="0" smtClean="0">
                <a:latin typeface="メイリオ" panose="020B0604030504040204" pitchFamily="50" charset="-128"/>
                <a:ea typeface="メイリオ" panose="020B0604030504040204" pitchFamily="50" charset="-128"/>
              </a:rPr>
              <a:t>各保護観察所まで、ぜひ御一報ください！</a:t>
            </a:r>
            <a:endParaRPr lang="en-US" altLang="ja-JP" sz="2400" b="1" dirty="0" smtClean="0">
              <a:latin typeface="メイリオ" panose="020B0604030504040204" pitchFamily="50" charset="-128"/>
              <a:ea typeface="メイリオ" panose="020B0604030504040204" pitchFamily="50" charset="-128"/>
            </a:endParaRPr>
          </a:p>
          <a:p>
            <a:pPr marL="0" indent="0">
              <a:buNone/>
            </a:pPr>
            <a:endParaRPr lang="en-US" altLang="ja-JP" sz="2400" dirty="0" smtClean="0">
              <a:latin typeface="メイリオ" panose="020B0604030504040204" pitchFamily="50" charset="-128"/>
              <a:ea typeface="メイリオ" panose="020B0604030504040204" pitchFamily="50" charset="-128"/>
            </a:endParaRPr>
          </a:p>
          <a:p>
            <a:pPr marL="0" indent="0">
              <a:buNone/>
            </a:pPr>
            <a:r>
              <a:rPr lang="ja-JP" altLang="en-US" sz="2400" dirty="0" smtClean="0">
                <a:latin typeface="メイリオ" panose="020B0604030504040204" pitchFamily="50" charset="-128"/>
                <a:ea typeface="メイリオ" panose="020B0604030504040204" pitchFamily="50" charset="-128"/>
              </a:rPr>
              <a:t>　札幌保護観察所　０１１－２６１－９２２５</a:t>
            </a:r>
            <a:endParaRPr lang="en-US" altLang="ja-JP" sz="2400" dirty="0" smtClean="0">
              <a:latin typeface="メイリオ" panose="020B0604030504040204" pitchFamily="50" charset="-128"/>
              <a:ea typeface="メイリオ" panose="020B0604030504040204" pitchFamily="50" charset="-128"/>
            </a:endParaRPr>
          </a:p>
          <a:p>
            <a:pPr marL="0" indent="0">
              <a:buNone/>
            </a:pPr>
            <a:r>
              <a:rPr lang="ja-JP" altLang="en-US" sz="2400" dirty="0" smtClean="0">
                <a:latin typeface="メイリオ" panose="020B0604030504040204" pitchFamily="50" charset="-128"/>
                <a:ea typeface="メイリオ" panose="020B0604030504040204" pitchFamily="50" charset="-128"/>
              </a:rPr>
              <a:t>　函館保護観察所　０１３８－２６－０４３１</a:t>
            </a:r>
            <a:endParaRPr lang="en-US" altLang="ja-JP" sz="2400" dirty="0" smtClean="0">
              <a:latin typeface="メイリオ" panose="020B0604030504040204" pitchFamily="50" charset="-128"/>
              <a:ea typeface="メイリオ" panose="020B0604030504040204" pitchFamily="50" charset="-128"/>
            </a:endParaRPr>
          </a:p>
          <a:p>
            <a:pPr marL="0" indent="0">
              <a:buNone/>
            </a:pPr>
            <a:r>
              <a:rPr lang="ja-JP" altLang="en-US" sz="2400" dirty="0" smtClean="0">
                <a:latin typeface="メイリオ" panose="020B0604030504040204" pitchFamily="50" charset="-128"/>
                <a:ea typeface="メイリオ" panose="020B0604030504040204" pitchFamily="50" charset="-128"/>
              </a:rPr>
              <a:t>　旭川保護観察所　０１６６－５１－９３７６</a:t>
            </a:r>
            <a:endParaRPr lang="en-US" altLang="ja-JP" sz="2400" dirty="0" smtClean="0">
              <a:latin typeface="メイリオ" panose="020B0604030504040204" pitchFamily="50" charset="-128"/>
              <a:ea typeface="メイリオ" panose="020B0604030504040204" pitchFamily="50" charset="-128"/>
            </a:endParaRPr>
          </a:p>
          <a:p>
            <a:pPr marL="0" indent="0">
              <a:buNone/>
            </a:pPr>
            <a:r>
              <a:rPr lang="ja-JP" altLang="en-US" sz="2400" dirty="0" smtClean="0">
                <a:latin typeface="メイリオ" panose="020B0604030504040204" pitchFamily="50" charset="-128"/>
                <a:ea typeface="メイリオ" panose="020B0604030504040204" pitchFamily="50" charset="-128"/>
              </a:rPr>
              <a:t>　釧路保護観察所　０１５４－２３－３２００</a:t>
            </a:r>
            <a:endParaRPr lang="en-US" altLang="ja-JP" sz="2400" dirty="0" smtClean="0"/>
          </a:p>
        </p:txBody>
      </p:sp>
      <p:sp>
        <p:nvSpPr>
          <p:cNvPr id="2" name="タイトル 1"/>
          <p:cNvSpPr>
            <a:spLocks noGrp="1"/>
          </p:cNvSpPr>
          <p:nvPr>
            <p:ph type="title" idx="4294967295"/>
          </p:nvPr>
        </p:nvSpPr>
        <p:spPr>
          <a:xfrm>
            <a:off x="1549400" y="666750"/>
            <a:ext cx="8051800" cy="914400"/>
          </a:xfrm>
        </p:spPr>
        <p:txBody>
          <a:bodyPr>
            <a:normAutofit/>
          </a:bodyPr>
          <a:lstStyle/>
          <a:p>
            <a:r>
              <a:rPr lang="ja-JP" altLang="en-US" sz="3600" dirty="0" smtClean="0"/>
              <a:t>５　最後に･･･</a:t>
            </a:r>
            <a:endParaRPr kumimoji="1" lang="ja-JP" altLang="en-US" sz="3600" dirty="0"/>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54925" y="2482850"/>
            <a:ext cx="3892550" cy="3892550"/>
          </a:xfrm>
          <a:prstGeom prst="rect">
            <a:avLst/>
          </a:prstGeom>
        </p:spPr>
      </p:pic>
      <p:sp>
        <p:nvSpPr>
          <p:cNvPr id="5" name="コンテンツ プレースホルダー 2"/>
          <p:cNvSpPr txBox="1">
            <a:spLocks/>
          </p:cNvSpPr>
          <p:nvPr/>
        </p:nvSpPr>
        <p:spPr>
          <a:xfrm>
            <a:off x="1141412" y="1371600"/>
            <a:ext cx="9653588" cy="111125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smtClean="0">
                <a:latin typeface="メイリオ" panose="020B0604030504040204" pitchFamily="50" charset="-128"/>
                <a:ea typeface="メイリオ" panose="020B0604030504040204" pitchFamily="50" charset="-128"/>
              </a:rPr>
              <a:t>　</a:t>
            </a:r>
            <a:r>
              <a:rPr lang="ja-JP" altLang="en-US" sz="2200" dirty="0" smtClean="0">
                <a:latin typeface="メイリオ" panose="020B0604030504040204" pitchFamily="50" charset="-128"/>
                <a:ea typeface="メイリオ" panose="020B0604030504040204" pitchFamily="50" charset="-128"/>
              </a:rPr>
              <a:t>犯罪や非行をしてしまった方も、いつか地域に戻ります。その方々が、再び犯罪や非行をしてしまわないよう、国、地方公共団体、民間の方々で、連携を取って参りたいと考えています。</a:t>
            </a:r>
            <a:endParaRPr lang="en-US" altLang="ja-JP" sz="2200" dirty="0" smtClean="0"/>
          </a:p>
        </p:txBody>
      </p:sp>
    </p:spTree>
    <p:extLst>
      <p:ext uri="{BB962C8B-B14F-4D97-AF65-F5344CB8AC3E}">
        <p14:creationId xmlns:p14="http://schemas.microsoft.com/office/powerpoint/2010/main" val="940787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825500" y="1333500"/>
            <a:ext cx="10998200" cy="5232400"/>
          </a:xfrm>
        </p:spPr>
        <p:txBody>
          <a:bodyPr>
            <a:normAutofit lnSpcReduction="10000"/>
          </a:bodyPr>
          <a:lstStyle/>
          <a:p>
            <a:pPr marL="0" indent="0">
              <a:buNone/>
            </a:pPr>
            <a:r>
              <a:rPr lang="ja-JP" altLang="ja-JP" sz="2800" b="1" dirty="0"/>
              <a:t>（１）再犯</a:t>
            </a:r>
            <a:r>
              <a:rPr lang="ja-JP" altLang="ja-JP" sz="2800" b="1" dirty="0" smtClean="0"/>
              <a:t>防止</a:t>
            </a:r>
            <a:r>
              <a:rPr lang="ja-JP" altLang="en-US" sz="2800" b="1" dirty="0" smtClean="0"/>
              <a:t>推進法（令和３年版犯罪白書から引用）</a:t>
            </a:r>
            <a:endParaRPr lang="en-US" altLang="ja-JP" sz="2800" b="1" dirty="0" smtClean="0"/>
          </a:p>
          <a:p>
            <a:pPr marL="0" indent="0">
              <a:buNone/>
            </a:pPr>
            <a:endParaRPr lang="en-US" altLang="ja-JP" sz="1100" dirty="0" smtClean="0"/>
          </a:p>
          <a:p>
            <a:pPr marL="0" indent="0">
              <a:buNone/>
            </a:pPr>
            <a:r>
              <a:rPr lang="ja-JP" altLang="en-US" sz="2800" dirty="0" smtClean="0"/>
              <a:t>　</a:t>
            </a:r>
            <a:r>
              <a:rPr lang="ja-JP" altLang="en-US" sz="2800" dirty="0"/>
              <a:t>　</a:t>
            </a:r>
            <a:r>
              <a:rPr lang="ja-JP" altLang="ja-JP" sz="2800" dirty="0" smtClean="0"/>
              <a:t>我が国</a:t>
            </a:r>
            <a:r>
              <a:rPr lang="ja-JP" altLang="en-US" sz="2800" dirty="0" smtClean="0"/>
              <a:t>では、</a:t>
            </a:r>
            <a:r>
              <a:rPr lang="ja-JP" altLang="ja-JP" sz="2800" dirty="0" smtClean="0"/>
              <a:t>平成１５年</a:t>
            </a:r>
            <a:r>
              <a:rPr lang="ja-JP" altLang="en-US" sz="2800" dirty="0" smtClean="0"/>
              <a:t>から</a:t>
            </a:r>
            <a:r>
              <a:rPr lang="ja-JP" altLang="ja-JP" sz="2800" b="1" dirty="0" smtClean="0"/>
              <a:t>犯罪</a:t>
            </a:r>
            <a:r>
              <a:rPr lang="ja-JP" altLang="ja-JP" sz="2800" b="1" dirty="0"/>
              <a:t>対策閣僚</a:t>
            </a:r>
            <a:r>
              <a:rPr lang="ja-JP" altLang="ja-JP" sz="2800" b="1" dirty="0" smtClean="0"/>
              <a:t>会議</a:t>
            </a:r>
            <a:r>
              <a:rPr lang="ja-JP" altLang="en-US" sz="2800" dirty="0" smtClean="0"/>
              <a:t>が随時</a:t>
            </a:r>
            <a:r>
              <a:rPr lang="ja-JP" altLang="ja-JP" sz="2800" dirty="0" smtClean="0"/>
              <a:t>開催</a:t>
            </a:r>
            <a:r>
              <a:rPr lang="ja-JP" altLang="en-US" sz="2800" dirty="0" smtClean="0"/>
              <a:t>され、</a:t>
            </a:r>
            <a:endParaRPr lang="en-US" altLang="ja-JP" sz="2800" dirty="0" smtClean="0"/>
          </a:p>
          <a:p>
            <a:pPr marL="0" indent="0">
              <a:buNone/>
            </a:pPr>
            <a:r>
              <a:rPr lang="ja-JP" altLang="en-US" sz="2800" dirty="0"/>
              <a:t>　</a:t>
            </a:r>
            <a:r>
              <a:rPr lang="ja-JP" altLang="en-US" sz="2800" dirty="0" smtClean="0"/>
              <a:t>再犯の防止は政府一丸となって取り組むべき喫緊の課題という認</a:t>
            </a:r>
            <a:endParaRPr lang="en-US" altLang="ja-JP" sz="2800" dirty="0" smtClean="0"/>
          </a:p>
          <a:p>
            <a:pPr marL="0" indent="0">
              <a:buNone/>
            </a:pPr>
            <a:r>
              <a:rPr lang="ja-JP" altLang="en-US" sz="2800" dirty="0" smtClean="0"/>
              <a:t>　識の</a:t>
            </a:r>
            <a:r>
              <a:rPr lang="ja-JP" altLang="en-US" sz="2800" dirty="0"/>
              <a:t>下</a:t>
            </a:r>
            <a:r>
              <a:rPr lang="ja-JP" altLang="en-US" sz="2800" dirty="0" smtClean="0"/>
              <a:t>、様々な再犯防止施策が進められてきました。</a:t>
            </a:r>
            <a:endParaRPr lang="en-US" altLang="ja-JP" sz="2800" dirty="0" smtClean="0"/>
          </a:p>
          <a:p>
            <a:pPr marL="0" indent="0">
              <a:buNone/>
            </a:pPr>
            <a:endParaRPr lang="en-US" altLang="ja-JP" sz="1100" dirty="0" smtClean="0"/>
          </a:p>
          <a:p>
            <a:pPr marL="0" indent="0">
              <a:buNone/>
            </a:pPr>
            <a:r>
              <a:rPr lang="ja-JP" altLang="en-US" sz="2800" dirty="0" smtClean="0"/>
              <a:t>　</a:t>
            </a:r>
            <a:r>
              <a:rPr lang="ja-JP" altLang="en-US" sz="2800" dirty="0"/>
              <a:t>　</a:t>
            </a:r>
            <a:r>
              <a:rPr lang="ja-JP" altLang="en-US" sz="2800" dirty="0" smtClean="0"/>
              <a:t>そのような中、平成２８年１２月には、議員立法により、再犯</a:t>
            </a:r>
            <a:endParaRPr lang="en-US" altLang="ja-JP" sz="2800" dirty="0" smtClean="0"/>
          </a:p>
          <a:p>
            <a:pPr marL="0" indent="0">
              <a:buNone/>
            </a:pPr>
            <a:r>
              <a:rPr lang="ja-JP" altLang="en-US" sz="2800" dirty="0"/>
              <a:t>　</a:t>
            </a:r>
            <a:r>
              <a:rPr lang="ja-JP" altLang="en-US" sz="2800" dirty="0" smtClean="0"/>
              <a:t>の防止等に関する施策に関し、基本理念を定め、国及び地方公共</a:t>
            </a:r>
            <a:endParaRPr lang="en-US" altLang="ja-JP" sz="2800" dirty="0" smtClean="0"/>
          </a:p>
          <a:p>
            <a:pPr marL="0" indent="0">
              <a:buNone/>
            </a:pPr>
            <a:r>
              <a:rPr lang="ja-JP" altLang="en-US" sz="2800" dirty="0"/>
              <a:t>　</a:t>
            </a:r>
            <a:r>
              <a:rPr lang="ja-JP" altLang="en-US" sz="2800" dirty="0" smtClean="0"/>
              <a:t>団体の責務を明らかにするとともに、再犯の防止等に関する施策</a:t>
            </a:r>
            <a:endParaRPr lang="en-US" altLang="ja-JP" sz="2800" dirty="0" smtClean="0"/>
          </a:p>
          <a:p>
            <a:pPr marL="0" indent="0">
              <a:buNone/>
            </a:pPr>
            <a:r>
              <a:rPr lang="ja-JP" altLang="en-US" sz="2800" dirty="0"/>
              <a:t>　</a:t>
            </a:r>
            <a:r>
              <a:rPr lang="ja-JP" altLang="en-US" sz="2800" dirty="0" smtClean="0"/>
              <a:t>の基本となる事項を定めた</a:t>
            </a:r>
            <a:r>
              <a:rPr lang="ja-JP" altLang="en-US" sz="2800" b="1" dirty="0" smtClean="0"/>
              <a:t>再犯防止推進法</a:t>
            </a:r>
            <a:r>
              <a:rPr lang="ja-JP" altLang="en-US" sz="2800" dirty="0" smtClean="0"/>
              <a:t>が成立し、同月に施行　</a:t>
            </a:r>
            <a:endParaRPr lang="en-US" altLang="ja-JP" sz="2800" dirty="0" smtClean="0"/>
          </a:p>
          <a:p>
            <a:pPr marL="0" indent="0">
              <a:buNone/>
            </a:pPr>
            <a:r>
              <a:rPr lang="ja-JP" altLang="en-US" sz="2800" dirty="0"/>
              <a:t>　</a:t>
            </a:r>
            <a:r>
              <a:rPr lang="ja-JP" altLang="en-US" sz="2800" dirty="0" smtClean="0"/>
              <a:t>されました。</a:t>
            </a:r>
            <a:endParaRPr lang="en-US" altLang="ja-JP" sz="2800" dirty="0" smtClean="0"/>
          </a:p>
        </p:txBody>
      </p:sp>
      <p:sp>
        <p:nvSpPr>
          <p:cNvPr id="2" name="タイトル 1"/>
          <p:cNvSpPr>
            <a:spLocks noGrp="1"/>
          </p:cNvSpPr>
          <p:nvPr>
            <p:ph type="title" idx="4294967295"/>
          </p:nvPr>
        </p:nvSpPr>
        <p:spPr>
          <a:xfrm>
            <a:off x="0" y="677863"/>
            <a:ext cx="9601200" cy="833437"/>
          </a:xfrm>
        </p:spPr>
        <p:txBody>
          <a:bodyPr>
            <a:normAutofit/>
          </a:bodyPr>
          <a:lstStyle/>
          <a:p>
            <a:r>
              <a:rPr lang="ja-JP" altLang="en-US" dirty="0" smtClean="0">
                <a:latin typeface="+mj-ea"/>
              </a:rPr>
              <a:t>　　　 １　再犯防止対策の概観</a:t>
            </a:r>
            <a:endParaRPr kumimoji="1" lang="ja-JP" altLang="en-US" dirty="0">
              <a:latin typeface="+mj-ea"/>
            </a:endParaRPr>
          </a:p>
        </p:txBody>
      </p:sp>
    </p:spTree>
    <p:extLst>
      <p:ext uri="{BB962C8B-B14F-4D97-AF65-F5344CB8AC3E}">
        <p14:creationId xmlns:p14="http://schemas.microsoft.com/office/powerpoint/2010/main" val="1296930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092200" y="1878013"/>
            <a:ext cx="10452100" cy="4173537"/>
          </a:xfrm>
        </p:spPr>
        <p:txBody>
          <a:bodyPr>
            <a:normAutofit/>
          </a:bodyPr>
          <a:lstStyle/>
          <a:p>
            <a:pPr marL="0" indent="0">
              <a:buNone/>
            </a:pPr>
            <a:r>
              <a:rPr lang="ja-JP" altLang="ja-JP" sz="2600" b="1" dirty="0"/>
              <a:t>（２）再犯防止</a:t>
            </a:r>
            <a:r>
              <a:rPr lang="ja-JP" altLang="ja-JP" sz="2600" b="1" dirty="0" smtClean="0"/>
              <a:t>推進</a:t>
            </a:r>
            <a:r>
              <a:rPr lang="ja-JP" altLang="en-US" sz="2600" b="1" dirty="0" smtClean="0"/>
              <a:t>計画（令和３年版犯罪白書からの引用）</a:t>
            </a:r>
            <a:endParaRPr lang="en-US" altLang="ja-JP" sz="2600" b="1" dirty="0" smtClean="0"/>
          </a:p>
          <a:p>
            <a:endParaRPr lang="ja-JP" altLang="ja-JP" sz="2400" dirty="0" smtClean="0"/>
          </a:p>
          <a:p>
            <a:pPr marL="0" indent="0">
              <a:buNone/>
            </a:pPr>
            <a:r>
              <a:rPr lang="ja-JP" altLang="en-US" sz="2400" dirty="0" smtClean="0"/>
              <a:t>　　</a:t>
            </a:r>
            <a:r>
              <a:rPr lang="ja-JP" altLang="ja-JP" sz="2600" dirty="0" smtClean="0"/>
              <a:t>平成２</a:t>
            </a:r>
            <a:r>
              <a:rPr lang="ja-JP" altLang="en-US" sz="2600" dirty="0" smtClean="0"/>
              <a:t>９</a:t>
            </a:r>
            <a:r>
              <a:rPr lang="ja-JP" altLang="ja-JP" sz="2600" dirty="0" smtClean="0"/>
              <a:t>年１２月</a:t>
            </a:r>
            <a:r>
              <a:rPr lang="ja-JP" altLang="en-US" sz="2600" dirty="0" smtClean="0"/>
              <a:t>、</a:t>
            </a:r>
            <a:r>
              <a:rPr lang="ja-JP" altLang="ja-JP" sz="2600" dirty="0" smtClean="0"/>
              <a:t>再犯防止推進法に基づき</a:t>
            </a:r>
            <a:r>
              <a:rPr lang="ja-JP" altLang="en-US" sz="2600" dirty="0" smtClean="0"/>
              <a:t>、</a:t>
            </a:r>
            <a:r>
              <a:rPr lang="ja-JP" altLang="ja-JP" sz="2600" dirty="0" smtClean="0"/>
              <a:t>政府は</a:t>
            </a:r>
            <a:r>
              <a:rPr lang="ja-JP" altLang="en-US" sz="2600" dirty="0" smtClean="0"/>
              <a:t>、</a:t>
            </a:r>
            <a:r>
              <a:rPr lang="ja-JP" altLang="ja-JP" sz="2600" dirty="0" smtClean="0"/>
              <a:t>再犯の防</a:t>
            </a:r>
            <a:endParaRPr lang="en-US" altLang="ja-JP" sz="2600" dirty="0" smtClean="0"/>
          </a:p>
          <a:p>
            <a:pPr marL="0" indent="0">
              <a:buNone/>
            </a:pPr>
            <a:r>
              <a:rPr lang="ja-JP" altLang="en-US" sz="2600" dirty="0"/>
              <a:t>　</a:t>
            </a:r>
            <a:r>
              <a:rPr lang="ja-JP" altLang="ja-JP" sz="2600" dirty="0" smtClean="0"/>
              <a:t>止等に関する施策の総合的かつ計画的な推進を図るため</a:t>
            </a:r>
            <a:r>
              <a:rPr lang="ja-JP" altLang="en-US" sz="2600" dirty="0" smtClean="0"/>
              <a:t>、３０年度</a:t>
            </a:r>
            <a:endParaRPr lang="en-US" altLang="ja-JP" sz="2600" dirty="0" smtClean="0"/>
          </a:p>
          <a:p>
            <a:pPr marL="0" indent="0">
              <a:buNone/>
            </a:pPr>
            <a:r>
              <a:rPr lang="ja-JP" altLang="en-US" sz="2600" dirty="0"/>
              <a:t>　</a:t>
            </a:r>
            <a:r>
              <a:rPr lang="ja-JP" altLang="en-US" sz="2600" dirty="0" smtClean="0"/>
              <a:t>からの５年間に関係府省庁が取り組む</a:t>
            </a:r>
            <a:r>
              <a:rPr lang="ja-JP" altLang="ja-JP" sz="2600" dirty="0" smtClean="0"/>
              <a:t>「</a:t>
            </a:r>
            <a:r>
              <a:rPr lang="ja-JP" altLang="ja-JP" sz="2600" b="1" dirty="0" smtClean="0"/>
              <a:t>再犯防止推進計画</a:t>
            </a:r>
            <a:r>
              <a:rPr lang="ja-JP" altLang="ja-JP" sz="2600" dirty="0" smtClean="0"/>
              <a:t>」を閣議</a:t>
            </a:r>
            <a:endParaRPr lang="en-US" altLang="ja-JP" sz="2600" dirty="0" smtClean="0"/>
          </a:p>
          <a:p>
            <a:pPr marL="0" indent="0">
              <a:buNone/>
            </a:pPr>
            <a:r>
              <a:rPr lang="ja-JP" altLang="en-US" sz="2600" dirty="0"/>
              <a:t>　</a:t>
            </a:r>
            <a:r>
              <a:rPr lang="ja-JP" altLang="ja-JP" sz="2600" dirty="0" smtClean="0"/>
              <a:t>決定し</a:t>
            </a:r>
            <a:r>
              <a:rPr lang="ja-JP" altLang="en-US" sz="2600" dirty="0" smtClean="0"/>
              <a:t>ました</a:t>
            </a:r>
            <a:r>
              <a:rPr lang="ja-JP" altLang="ja-JP" sz="2600" dirty="0" smtClean="0"/>
              <a:t>。</a:t>
            </a:r>
            <a:r>
              <a:rPr lang="ja-JP" altLang="en-US" sz="2600" dirty="0" smtClean="0"/>
              <a:t>この再犯防止推進計画は、５つの基本方針の下、７</a:t>
            </a:r>
            <a:endParaRPr lang="en-US" altLang="ja-JP" sz="2600" dirty="0" smtClean="0"/>
          </a:p>
          <a:p>
            <a:pPr marL="0" indent="0">
              <a:buNone/>
            </a:pPr>
            <a:r>
              <a:rPr lang="ja-JP" altLang="en-US" sz="2600" dirty="0"/>
              <a:t>　</a:t>
            </a:r>
            <a:r>
              <a:rPr lang="ja-JP" altLang="en-US" sz="2600" dirty="0" err="1" smtClean="0"/>
              <a:t>つの</a:t>
            </a:r>
            <a:r>
              <a:rPr lang="ja-JP" altLang="en-US" sz="2600" dirty="0" smtClean="0"/>
              <a:t>重点課題について、１１５の具体的な再犯防止策を盛り込んで</a:t>
            </a:r>
            <a:endParaRPr lang="en-US" altLang="ja-JP" sz="2600" dirty="0" smtClean="0"/>
          </a:p>
          <a:p>
            <a:pPr marL="0" indent="0">
              <a:buNone/>
            </a:pPr>
            <a:r>
              <a:rPr lang="ja-JP" altLang="en-US" sz="2600" dirty="0"/>
              <a:t>　</a:t>
            </a:r>
            <a:r>
              <a:rPr lang="ja-JP" altLang="en-US" sz="2600" dirty="0" smtClean="0"/>
              <a:t>います。</a:t>
            </a:r>
            <a:endParaRPr lang="ja-JP" altLang="ja-JP" sz="2600" dirty="0"/>
          </a:p>
        </p:txBody>
      </p:sp>
      <p:sp>
        <p:nvSpPr>
          <p:cNvPr id="2" name="タイトル 1"/>
          <p:cNvSpPr>
            <a:spLocks noGrp="1"/>
          </p:cNvSpPr>
          <p:nvPr>
            <p:ph type="title" idx="4294967295"/>
          </p:nvPr>
        </p:nvSpPr>
        <p:spPr>
          <a:xfrm>
            <a:off x="0" y="677863"/>
            <a:ext cx="9601200" cy="833437"/>
          </a:xfrm>
        </p:spPr>
        <p:txBody>
          <a:bodyPr>
            <a:normAutofit/>
          </a:bodyPr>
          <a:lstStyle/>
          <a:p>
            <a:r>
              <a:rPr lang="ja-JP" altLang="en-US" dirty="0" smtClean="0">
                <a:latin typeface="+mj-ea"/>
              </a:rPr>
              <a:t>　　　 １　再犯防止対策の概観</a:t>
            </a:r>
            <a:endParaRPr kumimoji="1" lang="ja-JP" altLang="en-US" dirty="0">
              <a:latin typeface="+mj-ea"/>
            </a:endParaRPr>
          </a:p>
        </p:txBody>
      </p:sp>
    </p:spTree>
    <p:extLst>
      <p:ext uri="{BB962C8B-B14F-4D97-AF65-F5344CB8AC3E}">
        <p14:creationId xmlns:p14="http://schemas.microsoft.com/office/powerpoint/2010/main" val="2814952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155700" y="1511300"/>
            <a:ext cx="10452100" cy="4965699"/>
          </a:xfrm>
        </p:spPr>
        <p:txBody>
          <a:bodyPr>
            <a:normAutofit/>
          </a:bodyPr>
          <a:lstStyle/>
          <a:p>
            <a:pPr marL="0" indent="0">
              <a:buNone/>
            </a:pPr>
            <a:r>
              <a:rPr lang="ja-JP" altLang="ja-JP" sz="2600" b="1" dirty="0"/>
              <a:t>（３）再犯防止対策の取組</a:t>
            </a:r>
            <a:r>
              <a:rPr lang="ja-JP" altLang="ja-JP" sz="2600" b="1" dirty="0" smtClean="0"/>
              <a:t>状況</a:t>
            </a:r>
            <a:r>
              <a:rPr lang="en-US" altLang="ja-JP" sz="2600" b="1" dirty="0" smtClean="0"/>
              <a:t> </a:t>
            </a:r>
            <a:r>
              <a:rPr lang="ja-JP" altLang="en-US" sz="2600" b="1" dirty="0" smtClean="0"/>
              <a:t>１／２（令和３年版犯罪白書からの引用。</a:t>
            </a:r>
            <a:r>
              <a:rPr lang="ja-JP" altLang="ja-JP" sz="2600" b="1" dirty="0" smtClean="0"/>
              <a:t>数値</a:t>
            </a:r>
            <a:r>
              <a:rPr lang="ja-JP" altLang="ja-JP" sz="2600" b="1" dirty="0"/>
              <a:t>のみ速報。道内の状況追記。</a:t>
            </a:r>
            <a:r>
              <a:rPr lang="ja-JP" altLang="ja-JP" sz="2600" b="1" dirty="0" smtClean="0"/>
              <a:t>）</a:t>
            </a:r>
            <a:endParaRPr lang="ja-JP" altLang="ja-JP" sz="2600" dirty="0"/>
          </a:p>
          <a:p>
            <a:pPr marL="0" indent="0">
              <a:buNone/>
            </a:pPr>
            <a:r>
              <a:rPr lang="ja-JP" altLang="en-US" sz="2600" dirty="0" smtClean="0"/>
              <a:t>　</a:t>
            </a:r>
            <a:r>
              <a:rPr lang="ja-JP" altLang="ja-JP" sz="2600" dirty="0" smtClean="0"/>
              <a:t>再犯</a:t>
            </a:r>
            <a:r>
              <a:rPr lang="ja-JP" altLang="ja-JP" sz="2600" dirty="0"/>
              <a:t>防止推進法に</a:t>
            </a:r>
            <a:r>
              <a:rPr lang="ja-JP" altLang="ja-JP" sz="2600" dirty="0" smtClean="0"/>
              <a:t>おいて</a:t>
            </a:r>
            <a:r>
              <a:rPr lang="ja-JP" altLang="en-US" sz="2600" dirty="0" smtClean="0"/>
              <a:t>、</a:t>
            </a:r>
            <a:r>
              <a:rPr lang="ja-JP" altLang="ja-JP" sz="2600" dirty="0" smtClean="0"/>
              <a:t>地方</a:t>
            </a:r>
            <a:r>
              <a:rPr lang="ja-JP" altLang="ja-JP" sz="2600" dirty="0"/>
              <a:t>公共団体</a:t>
            </a:r>
            <a:r>
              <a:rPr lang="ja-JP" altLang="ja-JP" sz="2600" dirty="0" smtClean="0"/>
              <a:t>は</a:t>
            </a:r>
            <a:r>
              <a:rPr lang="ja-JP" altLang="en-US" sz="2600" dirty="0" smtClean="0"/>
              <a:t>、</a:t>
            </a:r>
            <a:r>
              <a:rPr lang="ja-JP" altLang="ja-JP" sz="2600" dirty="0" smtClean="0"/>
              <a:t>再犯</a:t>
            </a:r>
            <a:r>
              <a:rPr lang="ja-JP" altLang="ja-JP" sz="2600" dirty="0"/>
              <a:t>防止推進計画を勘案</a:t>
            </a:r>
            <a:r>
              <a:rPr lang="ja-JP" altLang="ja-JP" sz="2600" dirty="0" smtClean="0"/>
              <a:t>し</a:t>
            </a:r>
            <a:r>
              <a:rPr lang="ja-JP" altLang="en-US" sz="2600" dirty="0" smtClean="0"/>
              <a:t>、</a:t>
            </a:r>
            <a:r>
              <a:rPr lang="ja-JP" altLang="ja-JP" sz="2600" b="1" dirty="0" smtClean="0"/>
              <a:t>地方</a:t>
            </a:r>
            <a:r>
              <a:rPr lang="ja-JP" altLang="ja-JP" sz="2600" b="1" dirty="0"/>
              <a:t>再犯防止推進計画</a:t>
            </a:r>
            <a:r>
              <a:rPr lang="ja-JP" altLang="ja-JP" sz="2600" dirty="0"/>
              <a:t>を定めるよう努めなければならないとされている</a:t>
            </a:r>
            <a:r>
              <a:rPr lang="ja-JP" altLang="ja-JP" sz="2600" dirty="0" smtClean="0"/>
              <a:t>ところ</a:t>
            </a:r>
            <a:r>
              <a:rPr lang="ja-JP" altLang="en-US" sz="2600" dirty="0" smtClean="0"/>
              <a:t>、</a:t>
            </a:r>
            <a:r>
              <a:rPr lang="ja-JP" altLang="ja-JP" sz="2600" dirty="0" smtClean="0"/>
              <a:t>令和</a:t>
            </a:r>
            <a:r>
              <a:rPr lang="ja-JP" altLang="en-US" sz="2600" dirty="0" smtClean="0"/>
              <a:t>４</a:t>
            </a:r>
            <a:r>
              <a:rPr lang="ja-JP" altLang="ja-JP" sz="2600" dirty="0" smtClean="0"/>
              <a:t>年</a:t>
            </a:r>
            <a:r>
              <a:rPr lang="ja-JP" altLang="en-US" sz="2600" dirty="0" smtClean="0"/>
              <a:t>４</a:t>
            </a:r>
            <a:r>
              <a:rPr lang="ja-JP" altLang="ja-JP" sz="2600" dirty="0" smtClean="0"/>
              <a:t>月</a:t>
            </a:r>
            <a:r>
              <a:rPr lang="ja-JP" altLang="ja-JP" sz="2600" dirty="0"/>
              <a:t>１日</a:t>
            </a:r>
            <a:r>
              <a:rPr lang="ja-JP" altLang="ja-JP" sz="2600" dirty="0" smtClean="0"/>
              <a:t>現在</a:t>
            </a:r>
            <a:r>
              <a:rPr lang="ja-JP" altLang="en-US" sz="2600" dirty="0" smtClean="0"/>
              <a:t>、３７０</a:t>
            </a:r>
            <a:r>
              <a:rPr lang="ja-JP" altLang="ja-JP" sz="2600" dirty="0" smtClean="0"/>
              <a:t>の</a:t>
            </a:r>
            <a:r>
              <a:rPr lang="ja-JP" altLang="ja-JP" sz="2600" dirty="0"/>
              <a:t>地方公共団体（都道府県が</a:t>
            </a:r>
            <a:r>
              <a:rPr lang="ja-JP" altLang="ja-JP" sz="2600" dirty="0" smtClean="0"/>
              <a:t>４</a:t>
            </a:r>
            <a:r>
              <a:rPr lang="ja-JP" altLang="en-US" sz="2600" dirty="0" smtClean="0"/>
              <a:t>７</a:t>
            </a:r>
            <a:r>
              <a:rPr lang="ja-JP" altLang="ja-JP" sz="2600" dirty="0" smtClean="0"/>
              <a:t>団体</a:t>
            </a:r>
            <a:r>
              <a:rPr lang="ja-JP" altLang="en-US" sz="2600" dirty="0" smtClean="0"/>
              <a:t>、</a:t>
            </a:r>
            <a:r>
              <a:rPr lang="ja-JP" altLang="ja-JP" sz="2600" dirty="0" smtClean="0"/>
              <a:t>市町村</a:t>
            </a:r>
            <a:r>
              <a:rPr lang="ja-JP" altLang="ja-JP" sz="2600" dirty="0"/>
              <a:t>（特別区を含む）</a:t>
            </a:r>
            <a:r>
              <a:rPr lang="ja-JP" altLang="ja-JP" sz="2600" dirty="0" smtClean="0"/>
              <a:t>が</a:t>
            </a:r>
            <a:r>
              <a:rPr lang="ja-JP" altLang="en-US" sz="2600" dirty="0" smtClean="0"/>
              <a:t>３２３</a:t>
            </a:r>
            <a:r>
              <a:rPr lang="ja-JP" altLang="ja-JP" sz="2600" dirty="0" smtClean="0"/>
              <a:t>団体</a:t>
            </a:r>
            <a:r>
              <a:rPr lang="ja-JP" altLang="ja-JP" sz="2600" dirty="0"/>
              <a:t>）に</a:t>
            </a:r>
            <a:r>
              <a:rPr lang="ja-JP" altLang="ja-JP" sz="2600" dirty="0" smtClean="0"/>
              <a:t>おいて</a:t>
            </a:r>
            <a:r>
              <a:rPr lang="ja-JP" altLang="en-US" sz="2600" dirty="0" smtClean="0"/>
              <a:t>、</a:t>
            </a:r>
            <a:r>
              <a:rPr lang="ja-JP" altLang="ja-JP" sz="2600" dirty="0" smtClean="0"/>
              <a:t>同計画</a:t>
            </a:r>
            <a:r>
              <a:rPr lang="ja-JP" altLang="ja-JP" sz="2600" dirty="0"/>
              <a:t>が策定されて</a:t>
            </a:r>
            <a:r>
              <a:rPr lang="ja-JP" altLang="ja-JP" sz="2600" dirty="0" smtClean="0"/>
              <a:t>い</a:t>
            </a:r>
            <a:r>
              <a:rPr lang="ja-JP" altLang="en-US" sz="2600" dirty="0" smtClean="0"/>
              <a:t>ます</a:t>
            </a:r>
            <a:r>
              <a:rPr lang="ja-JP" altLang="ja-JP" sz="2600" dirty="0" smtClean="0"/>
              <a:t>。</a:t>
            </a:r>
            <a:endParaRPr lang="en-US" altLang="ja-JP" sz="2600" dirty="0" smtClean="0"/>
          </a:p>
          <a:p>
            <a:pPr marL="0" indent="0">
              <a:buNone/>
            </a:pPr>
            <a:r>
              <a:rPr lang="ja-JP" altLang="en-US" sz="2600" dirty="0"/>
              <a:t>　</a:t>
            </a:r>
            <a:r>
              <a:rPr lang="ja-JP" altLang="ja-JP" sz="2600" dirty="0" smtClean="0"/>
              <a:t>北海道内は</a:t>
            </a:r>
            <a:r>
              <a:rPr lang="ja-JP" altLang="en-US" sz="2600" dirty="0" smtClean="0"/>
              <a:t>、北海道</a:t>
            </a:r>
            <a:r>
              <a:rPr lang="ja-JP" altLang="ja-JP" sz="2600" dirty="0" smtClean="0"/>
              <a:t>が</a:t>
            </a:r>
            <a:r>
              <a:rPr lang="ja-JP" altLang="ja-JP" sz="2600" dirty="0"/>
              <a:t>令和３年３月に策定した</a:t>
            </a:r>
            <a:r>
              <a:rPr lang="ja-JP" altLang="ja-JP" sz="2600" dirty="0" smtClean="0"/>
              <a:t>ほか</a:t>
            </a:r>
            <a:r>
              <a:rPr lang="ja-JP" altLang="en-US" sz="2600" dirty="0" smtClean="0"/>
              <a:t>、令和４年４月現在、</a:t>
            </a:r>
            <a:r>
              <a:rPr lang="ja-JP" altLang="en-US" sz="2600" b="1" dirty="0" smtClean="0"/>
              <a:t>帯広市、北見市、小樽市、苫小牧市、北広島市、登別市、留萌市、浦幌町</a:t>
            </a:r>
            <a:r>
              <a:rPr lang="ja-JP" altLang="en-US" sz="2600" dirty="0" smtClean="0"/>
              <a:t>の７</a:t>
            </a:r>
            <a:r>
              <a:rPr lang="ja-JP" altLang="ja-JP" sz="2600" dirty="0" smtClean="0"/>
              <a:t>市</a:t>
            </a:r>
            <a:r>
              <a:rPr lang="ja-JP" altLang="en-US" sz="2600" dirty="0" smtClean="0"/>
              <a:t>１町</a:t>
            </a:r>
            <a:r>
              <a:rPr lang="ja-JP" altLang="ja-JP" sz="2600" dirty="0" smtClean="0"/>
              <a:t>に</a:t>
            </a:r>
            <a:r>
              <a:rPr lang="ja-JP" altLang="ja-JP" sz="2600" dirty="0"/>
              <a:t>おいて策定されて</a:t>
            </a:r>
            <a:r>
              <a:rPr lang="ja-JP" altLang="ja-JP" sz="2600" dirty="0" smtClean="0"/>
              <a:t>い</a:t>
            </a:r>
            <a:r>
              <a:rPr lang="ja-JP" altLang="en-US" sz="2600" dirty="0" smtClean="0"/>
              <a:t>ます</a:t>
            </a:r>
            <a:r>
              <a:rPr lang="ja-JP" altLang="ja-JP" sz="2600" dirty="0" smtClean="0"/>
              <a:t>。</a:t>
            </a:r>
            <a:r>
              <a:rPr lang="ja-JP" altLang="en-US" sz="2600" dirty="0" smtClean="0"/>
              <a:t>（</a:t>
            </a:r>
            <a:r>
              <a:rPr lang="en-US" altLang="ja-JP" sz="2600" dirty="0" smtClean="0"/>
              <a:t>※</a:t>
            </a:r>
            <a:r>
              <a:rPr lang="ja-JP" altLang="en-US" sz="2600" dirty="0" smtClean="0"/>
              <a:t>当委員会での把握に漏れがある場合は御一報ください。）</a:t>
            </a:r>
            <a:endParaRPr lang="ja-JP" altLang="ja-JP" dirty="0"/>
          </a:p>
        </p:txBody>
      </p:sp>
      <p:sp>
        <p:nvSpPr>
          <p:cNvPr id="2" name="タイトル 1"/>
          <p:cNvSpPr>
            <a:spLocks noGrp="1"/>
          </p:cNvSpPr>
          <p:nvPr>
            <p:ph type="title" idx="4294967295"/>
          </p:nvPr>
        </p:nvSpPr>
        <p:spPr>
          <a:xfrm>
            <a:off x="0" y="677863"/>
            <a:ext cx="9601200" cy="833437"/>
          </a:xfrm>
        </p:spPr>
        <p:txBody>
          <a:bodyPr>
            <a:normAutofit/>
          </a:bodyPr>
          <a:lstStyle/>
          <a:p>
            <a:r>
              <a:rPr lang="ja-JP" altLang="en-US" dirty="0" smtClean="0">
                <a:latin typeface="+mj-ea"/>
              </a:rPr>
              <a:t>　　　 １　再犯防止対策の概観</a:t>
            </a:r>
            <a:endParaRPr kumimoji="1" lang="ja-JP" altLang="en-US" dirty="0">
              <a:latin typeface="+mj-ea"/>
            </a:endParaRPr>
          </a:p>
        </p:txBody>
      </p:sp>
    </p:spTree>
    <p:extLst>
      <p:ext uri="{BB962C8B-B14F-4D97-AF65-F5344CB8AC3E}">
        <p14:creationId xmlns:p14="http://schemas.microsoft.com/office/powerpoint/2010/main" val="1985260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193800" y="1231900"/>
            <a:ext cx="10579100" cy="5334001"/>
          </a:xfrm>
        </p:spPr>
        <p:txBody>
          <a:bodyPr>
            <a:noAutofit/>
          </a:bodyPr>
          <a:lstStyle/>
          <a:p>
            <a:pPr marL="0" indent="0">
              <a:buNone/>
            </a:pPr>
            <a:r>
              <a:rPr lang="ja-JP" altLang="ja-JP" sz="2400" b="1" dirty="0"/>
              <a:t>（３）再犯防止対策の取組</a:t>
            </a:r>
            <a:r>
              <a:rPr lang="ja-JP" altLang="ja-JP" sz="2400" b="1" dirty="0" smtClean="0"/>
              <a:t>状況</a:t>
            </a:r>
            <a:r>
              <a:rPr lang="en-US" altLang="ja-JP" sz="2400" b="1" dirty="0" smtClean="0"/>
              <a:t> </a:t>
            </a:r>
            <a:r>
              <a:rPr lang="ja-JP" altLang="en-US" sz="2400" b="1" dirty="0" smtClean="0"/>
              <a:t>２／２</a:t>
            </a:r>
            <a:r>
              <a:rPr lang="ja-JP" altLang="en-US" sz="2000" b="1" dirty="0" smtClean="0"/>
              <a:t>（令和３年版犯罪白書からの引用・抜粋</a:t>
            </a:r>
            <a:r>
              <a:rPr lang="ja-JP" altLang="ja-JP" sz="2000" b="1" dirty="0" smtClean="0"/>
              <a:t>）</a:t>
            </a:r>
            <a:endParaRPr lang="ja-JP" altLang="ja-JP" sz="2000" dirty="0"/>
          </a:p>
          <a:p>
            <a:pPr marL="0" indent="0">
              <a:buNone/>
            </a:pPr>
            <a:r>
              <a:rPr lang="ja-JP" altLang="en-US" sz="2400" dirty="0" smtClean="0"/>
              <a:t>　</a:t>
            </a:r>
            <a:r>
              <a:rPr lang="ja-JP" altLang="en-US" sz="2400" dirty="0"/>
              <a:t>　</a:t>
            </a:r>
            <a:r>
              <a:rPr lang="ja-JP" altLang="en-US" sz="2400" dirty="0" smtClean="0"/>
              <a:t>また、関係府省庁が連携協力して施策を推進し着実に成果を挙げつつ</a:t>
            </a:r>
            <a:endParaRPr lang="en-US" altLang="ja-JP" sz="2400" dirty="0" smtClean="0"/>
          </a:p>
          <a:p>
            <a:pPr marL="0" indent="0">
              <a:buNone/>
            </a:pPr>
            <a:r>
              <a:rPr lang="ja-JP" altLang="en-US" sz="2400" dirty="0"/>
              <a:t>　</a:t>
            </a:r>
            <a:r>
              <a:rPr lang="ja-JP" altLang="en-US" sz="2400" dirty="0" smtClean="0"/>
              <a:t>あるものの、他方で、出所受刑者の役４割を占める満期釈放者について、</a:t>
            </a:r>
            <a:endParaRPr lang="en-US" altLang="ja-JP" sz="2400" dirty="0" smtClean="0"/>
          </a:p>
          <a:p>
            <a:pPr marL="0" indent="0">
              <a:buNone/>
            </a:pPr>
            <a:r>
              <a:rPr lang="ja-JP" altLang="en-US" sz="2400" dirty="0"/>
              <a:t>　</a:t>
            </a:r>
            <a:r>
              <a:rPr lang="ja-JP" altLang="en-US" sz="2400" dirty="0" smtClean="0"/>
              <a:t>２年以内再入率が仮釈放者と比較して２倍以上高いなど、より重点的に</a:t>
            </a:r>
            <a:endParaRPr lang="en-US" altLang="ja-JP" sz="2400" dirty="0" smtClean="0"/>
          </a:p>
          <a:p>
            <a:pPr marL="0" indent="0">
              <a:buNone/>
            </a:pPr>
            <a:r>
              <a:rPr lang="ja-JP" altLang="en-US" sz="2400" dirty="0"/>
              <a:t>　</a:t>
            </a:r>
            <a:r>
              <a:rPr lang="ja-JP" altLang="en-US" sz="2400" dirty="0" smtClean="0"/>
              <a:t>取り組んでいくべき課題も明らかとなったことから、令和元年１２月、</a:t>
            </a:r>
            <a:endParaRPr lang="en-US" altLang="ja-JP" sz="2400" dirty="0" smtClean="0"/>
          </a:p>
          <a:p>
            <a:pPr marL="0" indent="0">
              <a:buNone/>
            </a:pPr>
            <a:r>
              <a:rPr lang="ja-JP" altLang="en-US" sz="2400" dirty="0"/>
              <a:t>　</a:t>
            </a:r>
            <a:r>
              <a:rPr lang="ja-JP" altLang="en-US" sz="2400" dirty="0" smtClean="0"/>
              <a:t>犯罪対策閣僚会議は、「</a:t>
            </a:r>
            <a:r>
              <a:rPr lang="ja-JP" altLang="en-US" sz="2400" b="1" dirty="0" smtClean="0"/>
              <a:t>再犯防止推進計画加速化プラン～満期釈放者対</a:t>
            </a:r>
            <a:endParaRPr lang="en-US" altLang="ja-JP" sz="2400" b="1" dirty="0" smtClean="0"/>
          </a:p>
          <a:p>
            <a:pPr marL="0" indent="0">
              <a:buNone/>
            </a:pPr>
            <a:r>
              <a:rPr lang="ja-JP" altLang="en-US" sz="2400" b="1" dirty="0"/>
              <a:t>　</a:t>
            </a:r>
            <a:r>
              <a:rPr lang="ja-JP" altLang="en-US" sz="2400" b="1" dirty="0" smtClean="0"/>
              <a:t>策を始めとした“息の長い”支援の充実に向けて～</a:t>
            </a:r>
            <a:r>
              <a:rPr lang="ja-JP" altLang="en-US" sz="2400" dirty="0" smtClean="0"/>
              <a:t>」を決定し、</a:t>
            </a:r>
            <a:endParaRPr lang="en-US" altLang="ja-JP" sz="2400" dirty="0" smtClean="0"/>
          </a:p>
          <a:p>
            <a:pPr marL="0" indent="0">
              <a:buNone/>
            </a:pPr>
            <a:r>
              <a:rPr lang="ja-JP" altLang="en-US" sz="2400" dirty="0"/>
              <a:t>　</a:t>
            </a:r>
            <a:r>
              <a:rPr lang="ja-JP" altLang="en-US" sz="2400" dirty="0" smtClean="0"/>
              <a:t>　　「①満期釈放者対策の充実強化」、</a:t>
            </a:r>
            <a:endParaRPr lang="en-US" altLang="ja-JP" sz="2400" dirty="0" smtClean="0"/>
          </a:p>
          <a:p>
            <a:pPr marL="0" indent="0">
              <a:buNone/>
            </a:pPr>
            <a:r>
              <a:rPr lang="ja-JP" altLang="en-US" sz="2400" dirty="0"/>
              <a:t>　</a:t>
            </a:r>
            <a:r>
              <a:rPr lang="ja-JP" altLang="en-US" sz="2400" dirty="0" smtClean="0"/>
              <a:t>　　「②地方公共団体との連携強化の推進」、</a:t>
            </a:r>
            <a:endParaRPr lang="en-US" altLang="ja-JP" sz="2400" dirty="0" smtClean="0"/>
          </a:p>
          <a:p>
            <a:pPr marL="0" indent="0">
              <a:buNone/>
            </a:pPr>
            <a:r>
              <a:rPr lang="ja-JP" altLang="en-US" sz="2400" dirty="0"/>
              <a:t>　</a:t>
            </a:r>
            <a:r>
              <a:rPr lang="ja-JP" altLang="en-US" sz="2400" dirty="0" smtClean="0"/>
              <a:t>　　「③民間</a:t>
            </a:r>
            <a:r>
              <a:rPr lang="ja-JP" altLang="en-US" sz="2400" smtClean="0"/>
              <a:t>協力者の活動の</a:t>
            </a:r>
            <a:r>
              <a:rPr lang="ja-JP" altLang="en-US" sz="2400" dirty="0" smtClean="0"/>
              <a:t>推進」</a:t>
            </a:r>
            <a:endParaRPr lang="en-US" altLang="ja-JP" sz="2400" dirty="0" smtClean="0"/>
          </a:p>
          <a:p>
            <a:pPr marL="0" indent="0">
              <a:buNone/>
            </a:pPr>
            <a:r>
              <a:rPr lang="ja-JP" altLang="en-US" sz="2400" dirty="0" smtClean="0"/>
              <a:t>　について、これらに対応した各種取組をより一層推進することとしました。</a:t>
            </a:r>
            <a:endParaRPr lang="ja-JP" altLang="ja-JP" sz="2400" dirty="0"/>
          </a:p>
        </p:txBody>
      </p:sp>
      <p:sp>
        <p:nvSpPr>
          <p:cNvPr id="2" name="タイトル 1"/>
          <p:cNvSpPr>
            <a:spLocks noGrp="1"/>
          </p:cNvSpPr>
          <p:nvPr>
            <p:ph type="title" idx="4294967295"/>
          </p:nvPr>
        </p:nvSpPr>
        <p:spPr>
          <a:xfrm>
            <a:off x="0" y="677863"/>
            <a:ext cx="9601200" cy="833437"/>
          </a:xfrm>
        </p:spPr>
        <p:txBody>
          <a:bodyPr>
            <a:normAutofit/>
          </a:bodyPr>
          <a:lstStyle/>
          <a:p>
            <a:r>
              <a:rPr lang="ja-JP" altLang="en-US" dirty="0" smtClean="0">
                <a:latin typeface="+mj-ea"/>
              </a:rPr>
              <a:t>　　　 １　再犯防止対策の概観</a:t>
            </a:r>
            <a:endParaRPr kumimoji="1" lang="ja-JP" altLang="en-US" dirty="0">
              <a:latin typeface="+mj-ea"/>
            </a:endParaRPr>
          </a:p>
        </p:txBody>
      </p:sp>
    </p:spTree>
    <p:extLst>
      <p:ext uri="{BB962C8B-B14F-4D97-AF65-F5344CB8AC3E}">
        <p14:creationId xmlns:p14="http://schemas.microsoft.com/office/powerpoint/2010/main" val="2197711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143000" y="1346200"/>
            <a:ext cx="10452100" cy="5194299"/>
          </a:xfrm>
        </p:spPr>
        <p:txBody>
          <a:bodyPr>
            <a:noAutofit/>
          </a:bodyPr>
          <a:lstStyle/>
          <a:p>
            <a:pPr marL="0" indent="0">
              <a:buNone/>
            </a:pPr>
            <a:r>
              <a:rPr lang="ja-JP" altLang="ja-JP" sz="2200" b="1" dirty="0" smtClean="0"/>
              <a:t>（</a:t>
            </a:r>
            <a:r>
              <a:rPr lang="ja-JP" altLang="en-US" sz="2200" b="1" dirty="0" smtClean="0"/>
              <a:t>４</a:t>
            </a:r>
            <a:r>
              <a:rPr lang="ja-JP" altLang="ja-JP" sz="2200" b="1" dirty="0" smtClean="0"/>
              <a:t>）</a:t>
            </a:r>
            <a:r>
              <a:rPr lang="ja-JP" altLang="en-US" sz="2200" b="1" dirty="0" smtClean="0"/>
              <a:t>法務大臣官房長から都道府県知事及び指定都市市長への通知文</a:t>
            </a:r>
            <a:endParaRPr lang="ja-JP" altLang="ja-JP" sz="2200" dirty="0" smtClean="0"/>
          </a:p>
          <a:p>
            <a:pPr marL="0" indent="0">
              <a:buNone/>
            </a:pPr>
            <a:r>
              <a:rPr lang="ja-JP" altLang="en-US" sz="2200" dirty="0" smtClean="0"/>
              <a:t>　</a:t>
            </a:r>
            <a:r>
              <a:rPr lang="ja-JP" altLang="en-US" sz="2000" dirty="0" smtClean="0"/>
              <a:t>平成２９年１２月１５日、法務省秘企第５１号により、法務省大臣官房長から、各都道府県知事及び各指定都市市長宛てに</a:t>
            </a:r>
            <a:r>
              <a:rPr lang="ja-JP" altLang="en-US" sz="2000" dirty="0"/>
              <a:t>「「再犯防止推進計画」の決定について」</a:t>
            </a:r>
            <a:r>
              <a:rPr lang="ja-JP" altLang="en-US" sz="2000" dirty="0" smtClean="0"/>
              <a:t>（通知）がなされ、再犯の防止等の推進に関する法律に基づいた再犯防止推進計画と、５つの基本方針及び７つの重点課題等について周知の上、下記のとおり締めくくられています。</a:t>
            </a:r>
            <a:endParaRPr lang="en-US" altLang="ja-JP" sz="2000" dirty="0" smtClean="0"/>
          </a:p>
          <a:p>
            <a:pPr marL="0" indent="0">
              <a:buNone/>
            </a:pPr>
            <a:endParaRPr lang="en-US" altLang="ja-JP" sz="1000" dirty="0" smtClean="0"/>
          </a:p>
          <a:p>
            <a:pPr marL="0" indent="0">
              <a:buNone/>
            </a:pPr>
            <a:r>
              <a:rPr lang="ja-JP" altLang="en-US" sz="2200" dirty="0"/>
              <a:t>　</a:t>
            </a:r>
            <a:r>
              <a:rPr lang="ja-JP" altLang="en-US" sz="2200" dirty="0" smtClean="0"/>
              <a:t>　「貴職におかれましては、本計画の趣旨を十分御了知の上、本計画に掲げた</a:t>
            </a:r>
            <a:endParaRPr lang="en-US" altLang="ja-JP" sz="2200" dirty="0" smtClean="0"/>
          </a:p>
          <a:p>
            <a:pPr marL="0" indent="0">
              <a:buNone/>
            </a:pPr>
            <a:r>
              <a:rPr lang="ja-JP" altLang="en-US" sz="2200" dirty="0"/>
              <a:t>　</a:t>
            </a:r>
            <a:r>
              <a:rPr lang="ja-JP" altLang="en-US" sz="2200" dirty="0" smtClean="0"/>
              <a:t>施策の実施に御協力いただくとともに、国との適切な役割分担を踏まえて、</a:t>
            </a:r>
            <a:r>
              <a:rPr lang="ja-JP" altLang="en-US" sz="2200" dirty="0" err="1" smtClean="0"/>
              <a:t>そ</a:t>
            </a:r>
            <a:endParaRPr lang="en-US" altLang="ja-JP" sz="2200" dirty="0" smtClean="0"/>
          </a:p>
          <a:p>
            <a:pPr marL="0" indent="0">
              <a:buNone/>
            </a:pPr>
            <a:r>
              <a:rPr lang="ja-JP" altLang="en-US" sz="2200" dirty="0"/>
              <a:t>　</a:t>
            </a:r>
            <a:r>
              <a:rPr lang="ja-JP" altLang="en-US" sz="2200" dirty="0" smtClean="0"/>
              <a:t>の地方公共団体の地域の状況に応じ、再犯の防止等に関する施策を策定及び実</a:t>
            </a:r>
            <a:endParaRPr lang="en-US" altLang="ja-JP" sz="2200" dirty="0" smtClean="0"/>
          </a:p>
          <a:p>
            <a:pPr marL="0" indent="0">
              <a:buNone/>
            </a:pPr>
            <a:r>
              <a:rPr lang="ja-JP" altLang="en-US" sz="2200" dirty="0"/>
              <a:t>　</a:t>
            </a:r>
            <a:r>
              <a:rPr lang="ja-JP" altLang="en-US" sz="2200" dirty="0" smtClean="0"/>
              <a:t>施していただきますようお願いいたします。」</a:t>
            </a:r>
            <a:endParaRPr lang="en-US" altLang="ja-JP" sz="2200" dirty="0" smtClean="0"/>
          </a:p>
          <a:p>
            <a:pPr marL="0" indent="0">
              <a:buNone/>
            </a:pPr>
            <a:endParaRPr lang="en-US" altLang="ja-JP" sz="1050" dirty="0" smtClean="0"/>
          </a:p>
          <a:p>
            <a:pPr marL="0" indent="0">
              <a:buNone/>
            </a:pPr>
            <a:r>
              <a:rPr lang="ja-JP" altLang="en-US" sz="2200" dirty="0"/>
              <a:t>　</a:t>
            </a:r>
            <a:r>
              <a:rPr lang="ja-JP" altLang="en-US" sz="2200" dirty="0" smtClean="0"/>
              <a:t>　「また、都道府県におかれましては、管下市町村に対しても本計画の趣旨に</a:t>
            </a:r>
            <a:endParaRPr lang="en-US" altLang="ja-JP" sz="2200" dirty="0" smtClean="0"/>
          </a:p>
          <a:p>
            <a:pPr marL="0" indent="0">
              <a:buNone/>
            </a:pPr>
            <a:r>
              <a:rPr lang="ja-JP" altLang="en-US" sz="2200" dirty="0"/>
              <a:t>　</a:t>
            </a:r>
            <a:r>
              <a:rPr lang="ja-JP" altLang="en-US" sz="2200" dirty="0" smtClean="0"/>
              <a:t>ついて周知くださいますようお願いいたします。」</a:t>
            </a:r>
            <a:endParaRPr lang="en-US" altLang="ja-JP" sz="2200" dirty="0" smtClean="0"/>
          </a:p>
        </p:txBody>
      </p:sp>
      <p:sp>
        <p:nvSpPr>
          <p:cNvPr id="2" name="タイトル 1"/>
          <p:cNvSpPr>
            <a:spLocks noGrp="1"/>
          </p:cNvSpPr>
          <p:nvPr>
            <p:ph type="title" idx="4294967295"/>
          </p:nvPr>
        </p:nvSpPr>
        <p:spPr>
          <a:xfrm>
            <a:off x="0" y="677863"/>
            <a:ext cx="9601200" cy="833437"/>
          </a:xfrm>
        </p:spPr>
        <p:txBody>
          <a:bodyPr>
            <a:normAutofit/>
          </a:bodyPr>
          <a:lstStyle/>
          <a:p>
            <a:r>
              <a:rPr lang="ja-JP" altLang="en-US" dirty="0" smtClean="0">
                <a:latin typeface="+mj-ea"/>
              </a:rPr>
              <a:t>　　　 １　再犯防止対策の概観</a:t>
            </a:r>
            <a:endParaRPr kumimoji="1" lang="ja-JP" altLang="en-US" dirty="0">
              <a:latin typeface="+mj-ea"/>
            </a:endParaRPr>
          </a:p>
        </p:txBody>
      </p:sp>
    </p:spTree>
    <p:extLst>
      <p:ext uri="{BB962C8B-B14F-4D97-AF65-F5344CB8AC3E}">
        <p14:creationId xmlns:p14="http://schemas.microsoft.com/office/powerpoint/2010/main" val="72255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800100" y="1524000"/>
            <a:ext cx="11010900" cy="5207000"/>
          </a:xfrm>
        </p:spPr>
        <p:txBody>
          <a:bodyPr>
            <a:normAutofit fontScale="92500"/>
          </a:bodyPr>
          <a:lstStyle/>
          <a:p>
            <a:pPr marL="0" indent="0">
              <a:buNone/>
            </a:pPr>
            <a:r>
              <a:rPr kumimoji="1" lang="ja-JP" altLang="en-US" sz="3000" dirty="0" smtClean="0"/>
              <a:t>（１）地方再犯防止推進計画とは</a:t>
            </a:r>
            <a:endParaRPr kumimoji="1" lang="en-US" altLang="ja-JP" sz="3000" dirty="0" smtClean="0"/>
          </a:p>
          <a:p>
            <a:pPr marL="0" indent="0">
              <a:buNone/>
            </a:pPr>
            <a:r>
              <a:rPr lang="ja-JP" altLang="en-US" sz="2100" dirty="0" smtClean="0">
                <a:latin typeface="メイリオ" panose="020B0604030504040204" pitchFamily="50" charset="-128"/>
              </a:rPr>
              <a:t>　　　　</a:t>
            </a:r>
            <a:r>
              <a:rPr lang="ja-JP" altLang="en-US" sz="2100" u="sng" dirty="0" smtClean="0">
                <a:latin typeface="メイリオ" panose="020B0604030504040204" pitchFamily="50" charset="-128"/>
              </a:rPr>
              <a:t>都道府県</a:t>
            </a:r>
            <a:r>
              <a:rPr lang="ja-JP" altLang="en-US" sz="2100" u="sng" dirty="0">
                <a:latin typeface="メイリオ" panose="020B0604030504040204" pitchFamily="50" charset="-128"/>
              </a:rPr>
              <a:t>又は市町村（特別区を含む）が、再犯防止等に関する施策について定める</a:t>
            </a:r>
            <a:r>
              <a:rPr lang="ja-JP" altLang="en-US" sz="2100" u="sng" dirty="0" smtClean="0">
                <a:latin typeface="メイリオ" panose="020B0604030504040204" pitchFamily="50" charset="-128"/>
              </a:rPr>
              <a:t>計画</a:t>
            </a:r>
            <a:endParaRPr lang="en-US" altLang="ja-JP" sz="2100" u="sng" dirty="0">
              <a:latin typeface="メイリオ" panose="020B0604030504040204" pitchFamily="50" charset="-128"/>
            </a:endParaRPr>
          </a:p>
          <a:p>
            <a:pPr marL="0" indent="0">
              <a:buNone/>
            </a:pPr>
            <a:r>
              <a:rPr lang="ja-JP" altLang="en-US" dirty="0" smtClean="0">
                <a:latin typeface="メイリオ" panose="020B0604030504040204" pitchFamily="50" charset="-128"/>
              </a:rPr>
              <a:t>　</a:t>
            </a:r>
            <a:endParaRPr lang="en-US" altLang="ja-JP" dirty="0" smtClean="0">
              <a:latin typeface="メイリオ" panose="020B0604030504040204" pitchFamily="50" charset="-128"/>
            </a:endParaRPr>
          </a:p>
          <a:p>
            <a:pPr marL="0" indent="0">
              <a:buNone/>
            </a:pPr>
            <a:r>
              <a:rPr lang="ja-JP" altLang="en-US" dirty="0" smtClean="0">
                <a:latin typeface="メイリオ" panose="020B0604030504040204" pitchFamily="50" charset="-128"/>
              </a:rPr>
              <a:t>　　　</a:t>
            </a:r>
            <a:r>
              <a:rPr lang="ja-JP" altLang="en-US" sz="2000" dirty="0" smtClean="0">
                <a:latin typeface="メイリオ" panose="020B0604030504040204" pitchFamily="50" charset="-128"/>
              </a:rPr>
              <a:t>「都道府県</a:t>
            </a:r>
            <a:r>
              <a:rPr lang="ja-JP" altLang="en-US" sz="2000" dirty="0" smtClean="0">
                <a:latin typeface="メイリオ" panose="020B0604030504040204" pitchFamily="50" charset="-128"/>
                <a:ea typeface="メイリオ" panose="020B0604030504040204" pitchFamily="50" charset="-128"/>
              </a:rPr>
              <a:t>及び市町村は、（国の）再犯防止推進計画を勘案して、当該都道府県または市町村</a:t>
            </a:r>
            <a:endParaRPr lang="en-US" altLang="ja-JP" sz="2000" dirty="0" smtClean="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　における再犯の防止等に関する施策の推進に関する計画を定めるよう努めなければならない」</a:t>
            </a:r>
            <a:endParaRPr lang="en-US" altLang="ja-JP" sz="2000" dirty="0" smtClean="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　（第８条第１項）</a:t>
            </a:r>
            <a:endParaRPr lang="en-US" altLang="ja-JP" sz="2000" dirty="0" smtClean="0">
              <a:latin typeface="メイリオ" panose="020B0604030504040204" pitchFamily="50" charset="-128"/>
              <a:ea typeface="メイリオ" panose="020B0604030504040204" pitchFamily="50" charset="-128"/>
            </a:endParaRPr>
          </a:p>
          <a:p>
            <a:pPr marL="0" indent="0">
              <a:buNone/>
            </a:pPr>
            <a:r>
              <a:rPr lang="ja-JP" altLang="en-US" sz="2000" dirty="0" smtClean="0">
                <a:latin typeface="メイリオ" panose="020B0604030504040204" pitchFamily="50" charset="-128"/>
                <a:ea typeface="メイリオ" panose="020B0604030504040204" pitchFamily="50" charset="-128"/>
              </a:rPr>
              <a:t>　　　「都道府県及び市町村は、地方再犯防止推進計画を定め、又は変更したときは、遅滞なく、</a:t>
            </a:r>
            <a:endParaRPr lang="en-US" altLang="ja-JP" sz="2000" dirty="0" smtClean="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　これを公表するよう努めなければならない」（第８条第２項）</a:t>
            </a:r>
            <a:endParaRPr lang="en-US" altLang="ja-JP" sz="2000" dirty="0" smtClean="0">
              <a:latin typeface="メイリオ" panose="020B0604030504040204" pitchFamily="50" charset="-128"/>
              <a:ea typeface="メイリオ" panose="020B0604030504040204" pitchFamily="50" charset="-128"/>
            </a:endParaRPr>
          </a:p>
          <a:p>
            <a:pPr marL="0" indent="0">
              <a:buNone/>
            </a:pPr>
            <a:endParaRPr lang="en-US" altLang="ja-JP" dirty="0" smtClean="0">
              <a:latin typeface="メイリオ" panose="020B0604030504040204" pitchFamily="50" charset="-128"/>
              <a:ea typeface="メイリオ" panose="020B0604030504040204" pitchFamily="50" charset="-128"/>
            </a:endParaRPr>
          </a:p>
          <a:p>
            <a:pPr marL="0" indent="0">
              <a:buNone/>
            </a:pPr>
            <a:r>
              <a:rPr lang="ja-JP" altLang="en-US" sz="2800" dirty="0" smtClean="0">
                <a:latin typeface="メイリオ" panose="020B0604030504040204" pitchFamily="50" charset="-128"/>
                <a:ea typeface="メイリオ" panose="020B0604030504040204" pitchFamily="50" charset="-128"/>
              </a:rPr>
              <a:t>　　　</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総合計画や地域福祉計画等、</a:t>
            </a:r>
            <a:endParaRPr lang="en-US" altLang="ja-JP" sz="2800" dirty="0" smtClean="0">
              <a:latin typeface="メイリオ" panose="020B0604030504040204" pitchFamily="50" charset="-128"/>
              <a:ea typeface="メイリオ" panose="020B0604030504040204" pitchFamily="50" charset="-128"/>
            </a:endParaRPr>
          </a:p>
          <a:p>
            <a:pPr marL="0" indent="0">
              <a:buNone/>
            </a:pPr>
            <a:r>
              <a:rPr lang="ja-JP" altLang="en-US" sz="2800" dirty="0" smtClean="0">
                <a:latin typeface="メイリオ" panose="020B0604030504040204" pitchFamily="50" charset="-128"/>
                <a:ea typeface="メイリオ" panose="020B0604030504040204" pitchFamily="50" charset="-128"/>
              </a:rPr>
              <a:t>　　</a:t>
            </a:r>
            <a:r>
              <a:rPr lang="ja-JP" altLang="en-US" sz="2800" dirty="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　　　　　他の計画と一体的に策定することが可能です。</a:t>
            </a:r>
            <a:r>
              <a:rPr lang="en-US" altLang="ja-JP" sz="2800" dirty="0" smtClean="0">
                <a:latin typeface="メイリオ" panose="020B0604030504040204" pitchFamily="50" charset="-128"/>
                <a:ea typeface="メイリオ" panose="020B0604030504040204" pitchFamily="50" charset="-128"/>
              </a:rPr>
              <a:t>】</a:t>
            </a:r>
            <a:r>
              <a:rPr lang="ja-JP" altLang="en-US" sz="1700" dirty="0" smtClean="0">
                <a:latin typeface="メイリオ" panose="020B0604030504040204" pitchFamily="50" charset="-128"/>
                <a:ea typeface="メイリオ" panose="020B0604030504040204" pitchFamily="50" charset="-128"/>
              </a:rPr>
              <a:t>　　　　　　　　　　　　　　　　　　　　　　　　　　　　　   　</a:t>
            </a:r>
            <a:endParaRPr lang="en-US" altLang="ja-JP" sz="1700" dirty="0" smtClean="0">
              <a:latin typeface="メイリオ" panose="020B0604030504040204" pitchFamily="50" charset="-128"/>
              <a:ea typeface="メイリオ" panose="020B0604030504040204" pitchFamily="50" charset="-128"/>
            </a:endParaRPr>
          </a:p>
        </p:txBody>
      </p:sp>
      <p:sp>
        <p:nvSpPr>
          <p:cNvPr id="2" name="タイトル 1"/>
          <p:cNvSpPr>
            <a:spLocks noGrp="1"/>
          </p:cNvSpPr>
          <p:nvPr>
            <p:ph type="title" idx="4294967295"/>
          </p:nvPr>
        </p:nvSpPr>
        <p:spPr>
          <a:xfrm>
            <a:off x="1727200" y="717550"/>
            <a:ext cx="9474200" cy="1041400"/>
          </a:xfrm>
        </p:spPr>
        <p:txBody>
          <a:bodyPr>
            <a:normAutofit/>
          </a:bodyPr>
          <a:lstStyle/>
          <a:p>
            <a:r>
              <a:rPr lang="ja-JP" altLang="en-US" sz="3600" dirty="0" smtClean="0">
                <a:latin typeface="+mj-ea"/>
              </a:rPr>
              <a:t>２　地方再犯防止推進計画について</a:t>
            </a:r>
            <a:endParaRPr kumimoji="1" lang="ja-JP" altLang="en-US" sz="3600" dirty="0">
              <a:latin typeface="+mj-ea"/>
            </a:endParaRPr>
          </a:p>
        </p:txBody>
      </p:sp>
    </p:spTree>
    <p:extLst>
      <p:ext uri="{BB962C8B-B14F-4D97-AF65-F5344CB8AC3E}">
        <p14:creationId xmlns:p14="http://schemas.microsoft.com/office/powerpoint/2010/main" val="693430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130300" y="1511300"/>
            <a:ext cx="10172700" cy="5346700"/>
          </a:xfrm>
        </p:spPr>
        <p:txBody>
          <a:bodyPr>
            <a:normAutofit fontScale="92500" lnSpcReduction="10000"/>
          </a:bodyPr>
          <a:lstStyle/>
          <a:p>
            <a:pPr marL="0" indent="0">
              <a:buNone/>
            </a:pPr>
            <a:r>
              <a:rPr kumimoji="1" lang="ja-JP" altLang="en-US" sz="3000" dirty="0" smtClean="0"/>
              <a:t>（２）地方再犯防止推進計画策定により期待できる効果</a:t>
            </a:r>
            <a:endParaRPr kumimoji="1" lang="en-US" altLang="ja-JP" sz="3000" dirty="0" smtClean="0"/>
          </a:p>
          <a:p>
            <a:pPr marL="0" indent="0">
              <a:buNone/>
            </a:pPr>
            <a:r>
              <a:rPr lang="ja-JP" altLang="en-US" sz="2200" dirty="0" smtClean="0">
                <a:latin typeface="メイリオ" panose="020B0604030504040204" pitchFamily="50" charset="-128"/>
              </a:rPr>
              <a:t>・市町村が再犯防止に関して目指す方向性を明確にし、内外に示すことができます。</a:t>
            </a:r>
            <a:endParaRPr lang="en-US" altLang="ja-JP" sz="2200" dirty="0" smtClean="0">
              <a:latin typeface="メイリオ" panose="020B0604030504040204" pitchFamily="50" charset="-128"/>
            </a:endParaRPr>
          </a:p>
          <a:p>
            <a:pPr marL="0" indent="0">
              <a:buNone/>
            </a:pPr>
            <a:r>
              <a:rPr lang="ja-JP" altLang="en-US" sz="2200" dirty="0" smtClean="0">
                <a:latin typeface="メイリオ" panose="020B0604030504040204" pitchFamily="50" charset="-128"/>
              </a:rPr>
              <a:t>・再犯（犯罪）が起きにくい・起きたときの対処がしやすい基盤づくりに有効です。</a:t>
            </a:r>
            <a:endParaRPr lang="en-US" altLang="ja-JP" sz="2200" dirty="0" smtClean="0">
              <a:latin typeface="メイリオ" panose="020B0604030504040204" pitchFamily="50" charset="-128"/>
            </a:endParaRPr>
          </a:p>
          <a:p>
            <a:pPr marL="0" indent="0">
              <a:buNone/>
            </a:pPr>
            <a:r>
              <a:rPr lang="ja-JP" altLang="en-US" sz="2200" dirty="0" smtClean="0">
                <a:latin typeface="メイリオ" panose="020B0604030504040204" pitchFamily="50" charset="-128"/>
              </a:rPr>
              <a:t>・明文化により、保護司会を含めた各機関団体との連携を深めやすくなります。</a:t>
            </a:r>
            <a:endParaRPr lang="en-US" altLang="ja-JP" sz="2200" dirty="0" smtClean="0">
              <a:latin typeface="メイリオ" panose="020B0604030504040204" pitchFamily="50" charset="-128"/>
            </a:endParaRPr>
          </a:p>
          <a:p>
            <a:pPr marL="0" indent="0">
              <a:buNone/>
            </a:pPr>
            <a:endParaRPr lang="en-US" altLang="ja-JP" dirty="0" smtClean="0">
              <a:latin typeface="メイリオ" panose="020B0604030504040204" pitchFamily="50" charset="-128"/>
              <a:ea typeface="メイリオ" panose="020B0604030504040204" pitchFamily="50" charset="-128"/>
            </a:endParaRPr>
          </a:p>
          <a:p>
            <a:pPr marL="0" indent="0">
              <a:buNone/>
            </a:pPr>
            <a:r>
              <a:rPr lang="ja-JP" altLang="en-US" sz="2800" dirty="0" smtClean="0">
                <a:latin typeface="メイリオ" panose="020B0604030504040204" pitchFamily="50" charset="-128"/>
                <a:ea typeface="メイリオ" panose="020B0604030504040204" pitchFamily="50" charset="-128"/>
              </a:rPr>
              <a:t>　保護司会の活動や社会を明るくする運動への御協力、福祉の側面からの立ち直りへの御支援等･･･</a:t>
            </a:r>
            <a:endParaRPr lang="en-US" altLang="ja-JP" sz="2800" dirty="0" smtClean="0">
              <a:latin typeface="メイリオ" panose="020B0604030504040204" pitchFamily="50" charset="-128"/>
              <a:ea typeface="メイリオ" panose="020B0604030504040204" pitchFamily="50" charset="-128"/>
            </a:endParaRPr>
          </a:p>
          <a:p>
            <a:pPr marL="0" indent="0">
              <a:buNone/>
            </a:pPr>
            <a:endParaRPr lang="en-US" altLang="ja-JP" sz="2800" dirty="0" smtClean="0">
              <a:latin typeface="メイリオ" panose="020B0604030504040204" pitchFamily="50" charset="-128"/>
              <a:ea typeface="メイリオ" panose="020B0604030504040204" pitchFamily="50" charset="-128"/>
            </a:endParaRPr>
          </a:p>
          <a:p>
            <a:pPr marL="0" indent="0">
              <a:buNone/>
            </a:pPr>
            <a:r>
              <a:rPr lang="en-US" altLang="ja-JP" sz="3000" dirty="0" smtClean="0">
                <a:latin typeface="メイリオ" panose="020B0604030504040204" pitchFamily="50" charset="-128"/>
                <a:ea typeface="メイリオ" panose="020B0604030504040204" pitchFamily="50" charset="-128"/>
              </a:rPr>
              <a:t>【</a:t>
            </a:r>
            <a:r>
              <a:rPr lang="ja-JP" altLang="en-US" sz="3000" dirty="0" smtClean="0">
                <a:latin typeface="メイリオ" panose="020B0604030504040204" pitchFamily="50" charset="-128"/>
                <a:ea typeface="メイリオ" panose="020B0604030504040204" pitchFamily="50" charset="-128"/>
              </a:rPr>
              <a:t>全ての地方自治体において、既に、長年に</a:t>
            </a:r>
            <a:endParaRPr lang="en-US" altLang="ja-JP" sz="3000" dirty="0" smtClean="0">
              <a:latin typeface="メイリオ" panose="020B0604030504040204" pitchFamily="50" charset="-128"/>
              <a:ea typeface="メイリオ" panose="020B0604030504040204" pitchFamily="50" charset="-128"/>
            </a:endParaRPr>
          </a:p>
          <a:p>
            <a:pPr marL="0" indent="0">
              <a:buNone/>
            </a:pPr>
            <a:r>
              <a:rPr lang="ja-JP" altLang="en-US" sz="3000" dirty="0" smtClean="0">
                <a:latin typeface="メイリオ" panose="020B0604030504040204" pitchFamily="50" charset="-128"/>
                <a:ea typeface="メイリオ" panose="020B0604030504040204" pitchFamily="50" charset="-128"/>
              </a:rPr>
              <a:t>わたり、再犯防止への御協力をいただいて</a:t>
            </a:r>
            <a:r>
              <a:rPr lang="ja-JP" altLang="en-US" sz="3000" dirty="0" err="1" smtClean="0">
                <a:latin typeface="メイリオ" panose="020B0604030504040204" pitchFamily="50" charset="-128"/>
                <a:ea typeface="メイリオ" panose="020B0604030504040204" pitchFamily="50" charset="-128"/>
              </a:rPr>
              <a:t>い</a:t>
            </a:r>
            <a:endParaRPr lang="en-US" altLang="ja-JP" sz="3000" dirty="0" smtClean="0">
              <a:latin typeface="メイリオ" panose="020B0604030504040204" pitchFamily="50" charset="-128"/>
              <a:ea typeface="メイリオ" panose="020B0604030504040204" pitchFamily="50" charset="-128"/>
            </a:endParaRPr>
          </a:p>
          <a:p>
            <a:pPr marL="0" indent="0">
              <a:buNone/>
            </a:pPr>
            <a:r>
              <a:rPr lang="ja-JP" altLang="en-US" sz="3000" dirty="0" smtClean="0">
                <a:latin typeface="メイリオ" panose="020B0604030504040204" pitchFamily="50" charset="-128"/>
                <a:ea typeface="メイリオ" panose="020B0604030504040204" pitchFamily="50" charset="-128"/>
              </a:rPr>
              <a:t>ます。</a:t>
            </a:r>
            <a:r>
              <a:rPr lang="en-US" altLang="ja-JP" sz="3000" dirty="0" smtClean="0">
                <a:latin typeface="メイリオ" panose="020B0604030504040204" pitchFamily="50" charset="-128"/>
                <a:ea typeface="メイリオ" panose="020B0604030504040204" pitchFamily="50" charset="-128"/>
              </a:rPr>
              <a:t>】</a:t>
            </a:r>
            <a:endParaRPr lang="en-US" altLang="ja-JP" sz="3000"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0" indent="0">
              <a:buNone/>
            </a:pPr>
            <a:r>
              <a:rPr lang="ja-JP" altLang="en-US" sz="1700" dirty="0">
                <a:latin typeface="メイリオ" panose="020B0604030504040204" pitchFamily="50" charset="-128"/>
                <a:ea typeface="メイリオ" panose="020B0604030504040204" pitchFamily="50" charset="-128"/>
              </a:rPr>
              <a:t>　</a:t>
            </a:r>
            <a:r>
              <a:rPr lang="ja-JP" altLang="en-US" sz="1700" dirty="0" smtClean="0">
                <a:latin typeface="メイリオ" panose="020B0604030504040204" pitchFamily="50" charset="-128"/>
                <a:ea typeface="メイリオ" panose="020B0604030504040204" pitchFamily="50" charset="-128"/>
              </a:rPr>
              <a:t>　　　　　　　　　　　　　　　　　　　　　　　　　　　　　   　</a:t>
            </a:r>
            <a:endParaRPr lang="en-US" altLang="ja-JP" sz="1700" dirty="0" smtClean="0">
              <a:latin typeface="メイリオ" panose="020B0604030504040204" pitchFamily="50" charset="-128"/>
              <a:ea typeface="メイリオ" panose="020B0604030504040204" pitchFamily="50" charset="-128"/>
            </a:endParaRPr>
          </a:p>
        </p:txBody>
      </p:sp>
      <p:sp>
        <p:nvSpPr>
          <p:cNvPr id="2" name="タイトル 1"/>
          <p:cNvSpPr>
            <a:spLocks noGrp="1"/>
          </p:cNvSpPr>
          <p:nvPr>
            <p:ph type="title" idx="4294967295"/>
          </p:nvPr>
        </p:nvSpPr>
        <p:spPr>
          <a:xfrm>
            <a:off x="1828800" y="704850"/>
            <a:ext cx="9474200" cy="1041400"/>
          </a:xfrm>
        </p:spPr>
        <p:txBody>
          <a:bodyPr>
            <a:normAutofit/>
          </a:bodyPr>
          <a:lstStyle/>
          <a:p>
            <a:r>
              <a:rPr lang="ja-JP" altLang="en-US" sz="3600" dirty="0" smtClean="0">
                <a:latin typeface="+mj-ea"/>
              </a:rPr>
              <a:t>２　地方再犯防止推進計画について</a:t>
            </a:r>
            <a:endParaRPr kumimoji="1" lang="ja-JP" altLang="en-US" sz="3600" dirty="0">
              <a:latin typeface="+mj-ea"/>
            </a:endParaRPr>
          </a:p>
        </p:txBody>
      </p:sp>
      <p:sp>
        <p:nvSpPr>
          <p:cNvPr id="4" name="下矢印 3"/>
          <p:cNvSpPr/>
          <p:nvPr/>
        </p:nvSpPr>
        <p:spPr>
          <a:xfrm>
            <a:off x="4660900" y="4483100"/>
            <a:ext cx="510032"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21699" y="4584700"/>
            <a:ext cx="3337967" cy="1885950"/>
          </a:xfrm>
          <a:prstGeom prst="rect">
            <a:avLst/>
          </a:prstGeom>
        </p:spPr>
      </p:pic>
    </p:spTree>
    <p:extLst>
      <p:ext uri="{BB962C8B-B14F-4D97-AF65-F5344CB8AC3E}">
        <p14:creationId xmlns:p14="http://schemas.microsoft.com/office/powerpoint/2010/main" val="3715535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085850" y="1711324"/>
            <a:ext cx="10172700" cy="3711576"/>
          </a:xfrm>
        </p:spPr>
        <p:txBody>
          <a:bodyPr>
            <a:normAutofit fontScale="25000" lnSpcReduction="20000"/>
          </a:bodyPr>
          <a:lstStyle/>
          <a:p>
            <a:pPr marL="0" indent="0">
              <a:lnSpc>
                <a:spcPct val="120000"/>
              </a:lnSpc>
              <a:buNone/>
            </a:pPr>
            <a:r>
              <a:rPr lang="ja-JP" altLang="en-US" sz="8800" dirty="0" smtClean="0"/>
              <a:t>　令和和</a:t>
            </a:r>
            <a:r>
              <a:rPr lang="ja-JP" altLang="ja-JP" sz="8800" dirty="0" smtClean="0"/>
              <a:t>３年</a:t>
            </a:r>
            <a:r>
              <a:rPr lang="ja-JP" altLang="ja-JP" sz="8800" dirty="0"/>
              <a:t>７月１５日付け総行政第１５１号・法務省保更</a:t>
            </a:r>
            <a:r>
              <a:rPr lang="ja-JP" altLang="ja-JP" sz="8800" dirty="0" smtClean="0"/>
              <a:t>第１１１号「</a:t>
            </a:r>
            <a:r>
              <a:rPr lang="ja-JP" altLang="ja-JP" sz="8800" b="1" dirty="0" smtClean="0"/>
              <a:t>保護司</a:t>
            </a:r>
            <a:r>
              <a:rPr lang="ja-JP" altLang="ja-JP" sz="8800" b="1" dirty="0"/>
              <a:t>活動に</a:t>
            </a:r>
            <a:r>
              <a:rPr lang="ja-JP" altLang="ja-JP" sz="8800" b="1" dirty="0" smtClean="0"/>
              <a:t>対する</a:t>
            </a:r>
            <a:r>
              <a:rPr lang="ja-JP" altLang="en-US" sz="8800" b="1" dirty="0" smtClean="0"/>
              <a:t>一層</a:t>
            </a:r>
            <a:r>
              <a:rPr lang="ja-JP" altLang="ja-JP" sz="8800" b="1" dirty="0" smtClean="0"/>
              <a:t>の</a:t>
            </a:r>
            <a:r>
              <a:rPr lang="ja-JP" altLang="ja-JP" sz="8800" b="1" dirty="0"/>
              <a:t>御理解・御協力について（依頼）</a:t>
            </a:r>
            <a:r>
              <a:rPr lang="ja-JP" altLang="ja-JP" sz="8800" dirty="0"/>
              <a:t>」に</a:t>
            </a:r>
            <a:r>
              <a:rPr lang="ja-JP" altLang="ja-JP" sz="8800" dirty="0" smtClean="0"/>
              <a:t>おいて</a:t>
            </a:r>
            <a:r>
              <a:rPr lang="ja-JP" altLang="en-US" sz="8800" dirty="0" smtClean="0"/>
              <a:t>、</a:t>
            </a:r>
            <a:r>
              <a:rPr lang="ja-JP" altLang="ja-JP" sz="8800" dirty="0" smtClean="0"/>
              <a:t>総務省</a:t>
            </a:r>
            <a:r>
              <a:rPr lang="ja-JP" altLang="ja-JP" sz="8800" dirty="0"/>
              <a:t>地域力創造審議官・法務省保護局長連名</a:t>
            </a:r>
            <a:r>
              <a:rPr lang="ja-JP" altLang="ja-JP" sz="8800" dirty="0" smtClean="0"/>
              <a:t>で</a:t>
            </a:r>
            <a:r>
              <a:rPr lang="ja-JP" altLang="en-US" sz="8800" dirty="0" smtClean="0"/>
              <a:t>、</a:t>
            </a:r>
            <a:r>
              <a:rPr lang="ja-JP" altLang="ja-JP" sz="8800" dirty="0" smtClean="0"/>
              <a:t>各都道府県</a:t>
            </a:r>
            <a:r>
              <a:rPr lang="ja-JP" altLang="ja-JP" sz="8800" dirty="0"/>
              <a:t>知事・各市区町村長宛て</a:t>
            </a:r>
            <a:r>
              <a:rPr lang="ja-JP" altLang="ja-JP" sz="8800" dirty="0" smtClean="0"/>
              <a:t>に</a:t>
            </a:r>
            <a:r>
              <a:rPr lang="ja-JP" altLang="en-US" sz="8800" dirty="0" smtClean="0"/>
              <a:t>、</a:t>
            </a:r>
            <a:r>
              <a:rPr lang="ja-JP" altLang="ja-JP" sz="8800" dirty="0" smtClean="0"/>
              <a:t>標記</a:t>
            </a:r>
            <a:r>
              <a:rPr lang="ja-JP" altLang="ja-JP" sz="8800" dirty="0"/>
              <a:t>依頼がなされました。</a:t>
            </a:r>
          </a:p>
          <a:p>
            <a:pPr marL="0" indent="0">
              <a:lnSpc>
                <a:spcPct val="120000"/>
              </a:lnSpc>
              <a:buNone/>
            </a:pPr>
            <a:r>
              <a:rPr lang="ja-JP" altLang="en-US" sz="6800" dirty="0" smtClean="0"/>
              <a:t>　</a:t>
            </a:r>
            <a:r>
              <a:rPr lang="ja-JP" altLang="ja-JP" sz="8800" dirty="0" smtClean="0"/>
              <a:t>本文</a:t>
            </a:r>
            <a:r>
              <a:rPr lang="ja-JP" altLang="ja-JP" sz="8800" dirty="0"/>
              <a:t>で</a:t>
            </a:r>
            <a:r>
              <a:rPr lang="ja-JP" altLang="ja-JP" sz="8800" dirty="0" smtClean="0"/>
              <a:t>は</a:t>
            </a:r>
            <a:r>
              <a:rPr lang="ja-JP" altLang="en-US" sz="8800" dirty="0" smtClean="0"/>
              <a:t>、</a:t>
            </a:r>
            <a:r>
              <a:rPr lang="ja-JP" altLang="ja-JP" sz="8800" dirty="0" smtClean="0"/>
              <a:t>「</a:t>
            </a:r>
            <a:r>
              <a:rPr lang="ja-JP" altLang="ja-JP" sz="8800" dirty="0"/>
              <a:t>保護司を始めとする更生保護ボランティア</a:t>
            </a:r>
            <a:r>
              <a:rPr lang="ja-JP" altLang="ja-JP" sz="8800" dirty="0" smtClean="0"/>
              <a:t>は</a:t>
            </a:r>
            <a:r>
              <a:rPr lang="ja-JP" altLang="en-US" sz="8800" dirty="0" smtClean="0"/>
              <a:t>、</a:t>
            </a:r>
            <a:r>
              <a:rPr lang="ja-JP" altLang="ja-JP" sz="8800" dirty="0" smtClean="0"/>
              <a:t>地域</a:t>
            </a:r>
            <a:r>
              <a:rPr lang="ja-JP" altLang="ja-JP" sz="8800" dirty="0"/>
              <a:t>の再犯防止と犯罪予防を推進</a:t>
            </a:r>
            <a:r>
              <a:rPr lang="ja-JP" altLang="ja-JP" sz="8800" dirty="0" smtClean="0"/>
              <a:t>し</a:t>
            </a:r>
            <a:r>
              <a:rPr lang="ja-JP" altLang="en-US" sz="8800" dirty="0" smtClean="0"/>
              <a:t>、</a:t>
            </a:r>
            <a:r>
              <a:rPr lang="ja-JP" altLang="ja-JP" sz="8800" dirty="0" smtClean="0"/>
              <a:t>安全</a:t>
            </a:r>
            <a:r>
              <a:rPr lang="ja-JP" altLang="ja-JP" sz="8800" dirty="0"/>
              <a:t>・安心な社会を実現する上で欠かすことのできない存在で」ある</a:t>
            </a:r>
            <a:r>
              <a:rPr lang="ja-JP" altLang="ja-JP" sz="8800" dirty="0" smtClean="0"/>
              <a:t>こと</a:t>
            </a:r>
            <a:r>
              <a:rPr lang="ja-JP" altLang="en-US" sz="8800" dirty="0" smtClean="0"/>
              <a:t>、</a:t>
            </a:r>
            <a:r>
              <a:rPr lang="ja-JP" altLang="ja-JP" sz="8800" dirty="0" smtClean="0"/>
              <a:t>また</a:t>
            </a:r>
            <a:r>
              <a:rPr lang="ja-JP" altLang="en-US" sz="8800" dirty="0" smtClean="0"/>
              <a:t>、</a:t>
            </a:r>
            <a:r>
              <a:rPr lang="ja-JP" altLang="ja-JP" sz="8800" dirty="0" smtClean="0"/>
              <a:t>近年</a:t>
            </a:r>
            <a:r>
              <a:rPr lang="ja-JP" altLang="ja-JP" sz="8800" dirty="0"/>
              <a:t>保護司適任者の確保が困難となっていることに</a:t>
            </a:r>
            <a:r>
              <a:rPr lang="ja-JP" altLang="ja-JP" sz="8800" dirty="0" smtClean="0"/>
              <a:t>触れ</a:t>
            </a:r>
            <a:r>
              <a:rPr lang="ja-JP" altLang="en-US" sz="8800" dirty="0" smtClean="0"/>
              <a:t>、</a:t>
            </a:r>
            <a:r>
              <a:rPr lang="ja-JP" altLang="ja-JP" sz="8800" dirty="0" smtClean="0"/>
              <a:t>総務</a:t>
            </a:r>
            <a:r>
              <a:rPr lang="ja-JP" altLang="ja-JP" sz="8800" dirty="0"/>
              <a:t>大臣の勧告も</a:t>
            </a:r>
            <a:r>
              <a:rPr lang="ja-JP" altLang="ja-JP" sz="8800" dirty="0" smtClean="0"/>
              <a:t>踏まえ</a:t>
            </a:r>
            <a:r>
              <a:rPr lang="ja-JP" altLang="en-US" sz="8800" dirty="0" smtClean="0"/>
              <a:t>、</a:t>
            </a:r>
            <a:r>
              <a:rPr lang="ja-JP" altLang="ja-JP" sz="8800" dirty="0" smtClean="0"/>
              <a:t>法務省</a:t>
            </a:r>
            <a:r>
              <a:rPr lang="ja-JP" altLang="ja-JP" sz="8800" dirty="0"/>
              <a:t>に</a:t>
            </a:r>
            <a:r>
              <a:rPr lang="ja-JP" altLang="ja-JP" sz="8800" dirty="0" smtClean="0"/>
              <a:t>おいて</a:t>
            </a:r>
            <a:r>
              <a:rPr lang="ja-JP" altLang="en-US" sz="8800" dirty="0" smtClean="0"/>
              <a:t>、</a:t>
            </a:r>
            <a:r>
              <a:rPr lang="ja-JP" altLang="ja-JP" sz="8800" dirty="0" smtClean="0"/>
              <a:t>保護司</a:t>
            </a:r>
            <a:r>
              <a:rPr lang="ja-JP" altLang="ja-JP" sz="8800" dirty="0"/>
              <a:t>活動の支援策の充実強化を図っていることが記載されています</a:t>
            </a:r>
            <a:r>
              <a:rPr lang="ja-JP" altLang="ja-JP" sz="8800" dirty="0" smtClean="0"/>
              <a:t>。</a:t>
            </a:r>
            <a:r>
              <a:rPr lang="ja-JP" altLang="en-US" sz="8800" dirty="0" smtClean="0">
                <a:latin typeface="メイリオ" panose="020B0604030504040204" pitchFamily="50" charset="-128"/>
                <a:ea typeface="メイリオ" panose="020B0604030504040204" pitchFamily="50" charset="-128"/>
              </a:rPr>
              <a:t>　　　</a:t>
            </a:r>
            <a:r>
              <a:rPr lang="ja-JP" altLang="en-US" sz="6800" dirty="0" smtClean="0">
                <a:latin typeface="メイリオ" panose="020B0604030504040204" pitchFamily="50" charset="-128"/>
                <a:ea typeface="メイリオ" panose="020B0604030504040204" pitchFamily="50" charset="-128"/>
              </a:rPr>
              <a:t>　　　　   　</a:t>
            </a:r>
            <a:endParaRPr lang="en-US" altLang="ja-JP" sz="6800" dirty="0" smtClean="0">
              <a:latin typeface="メイリオ" panose="020B0604030504040204" pitchFamily="50" charset="-128"/>
              <a:ea typeface="メイリオ" panose="020B0604030504040204" pitchFamily="50" charset="-128"/>
            </a:endParaRPr>
          </a:p>
        </p:txBody>
      </p:sp>
      <p:sp>
        <p:nvSpPr>
          <p:cNvPr id="2" name="タイトル 1"/>
          <p:cNvSpPr>
            <a:spLocks noGrp="1"/>
          </p:cNvSpPr>
          <p:nvPr>
            <p:ph type="title" idx="4294967295"/>
          </p:nvPr>
        </p:nvSpPr>
        <p:spPr>
          <a:xfrm>
            <a:off x="1676400" y="538004"/>
            <a:ext cx="9474200" cy="1041400"/>
          </a:xfrm>
        </p:spPr>
        <p:txBody>
          <a:bodyPr>
            <a:normAutofit fontScale="90000"/>
          </a:bodyPr>
          <a:lstStyle/>
          <a:p>
            <a:r>
              <a:rPr lang="ja-JP" altLang="en-US" sz="3600" dirty="0" smtClean="0">
                <a:latin typeface="+mj-ea"/>
              </a:rPr>
              <a:t>３　保護司活動促進を支える柱としての地方再犯</a:t>
            </a:r>
            <a:r>
              <a:rPr lang="en-US" altLang="ja-JP" sz="3600" dirty="0" smtClean="0">
                <a:latin typeface="+mj-ea"/>
              </a:rPr>
              <a:t/>
            </a:r>
            <a:br>
              <a:rPr lang="en-US" altLang="ja-JP" sz="3600" dirty="0" smtClean="0">
                <a:latin typeface="+mj-ea"/>
              </a:rPr>
            </a:br>
            <a:r>
              <a:rPr lang="ja-JP" altLang="en-US" dirty="0">
                <a:latin typeface="+mj-ea"/>
              </a:rPr>
              <a:t>　</a:t>
            </a:r>
            <a:r>
              <a:rPr lang="ja-JP" altLang="en-US" sz="3600" dirty="0" smtClean="0">
                <a:latin typeface="+mj-ea"/>
              </a:rPr>
              <a:t>防止推進計画の位置付け（１／２）</a:t>
            </a:r>
            <a:endParaRPr kumimoji="1" lang="ja-JP" altLang="en-US" sz="3600" dirty="0">
              <a:latin typeface="+mj-ea"/>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66050" y="4557204"/>
            <a:ext cx="3492500" cy="1973262"/>
          </a:xfrm>
          <a:prstGeom prst="rect">
            <a:avLst/>
          </a:prstGeom>
        </p:spPr>
      </p:pic>
      <p:sp>
        <p:nvSpPr>
          <p:cNvPr id="6" name="コンテンツ プレースホルダー 2"/>
          <p:cNvSpPr txBox="1">
            <a:spLocks/>
          </p:cNvSpPr>
          <p:nvPr/>
        </p:nvSpPr>
        <p:spPr>
          <a:xfrm>
            <a:off x="1085850" y="5086761"/>
            <a:ext cx="6578600" cy="150945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200" dirty="0" smtClean="0"/>
              <a:t>　</a:t>
            </a:r>
            <a:r>
              <a:rPr lang="ja-JP" altLang="ja-JP" sz="2200" dirty="0" smtClean="0"/>
              <a:t>その上で</a:t>
            </a:r>
            <a:r>
              <a:rPr lang="ja-JP" altLang="en-US" sz="2200" dirty="0" smtClean="0"/>
              <a:t>、</a:t>
            </a:r>
            <a:r>
              <a:rPr lang="ja-JP" altLang="ja-JP" sz="2200" dirty="0" smtClean="0"/>
              <a:t>地方公共団体には</a:t>
            </a:r>
            <a:r>
              <a:rPr lang="ja-JP" altLang="en-US" sz="2200" dirty="0" smtClean="0"/>
              <a:t>、</a:t>
            </a:r>
            <a:r>
              <a:rPr lang="ja-JP" altLang="ja-JP" sz="2200" dirty="0" smtClean="0"/>
              <a:t>下記の事項について理解を深め</a:t>
            </a:r>
            <a:r>
              <a:rPr lang="ja-JP" altLang="en-US" sz="2200" dirty="0" smtClean="0"/>
              <a:t>、</a:t>
            </a:r>
            <a:r>
              <a:rPr lang="ja-JP" altLang="ja-JP" sz="2200" dirty="0" smtClean="0"/>
              <a:t>また</a:t>
            </a:r>
            <a:r>
              <a:rPr lang="ja-JP" altLang="en-US" sz="2200" dirty="0" smtClean="0"/>
              <a:t>、</a:t>
            </a:r>
            <a:r>
              <a:rPr lang="ja-JP" altLang="ja-JP" sz="2200" dirty="0" smtClean="0"/>
              <a:t>別途保護観察所から相談した場合に</a:t>
            </a:r>
            <a:r>
              <a:rPr lang="ja-JP" altLang="en-US" sz="2200" dirty="0" smtClean="0"/>
              <a:t>、</a:t>
            </a:r>
            <a:r>
              <a:rPr lang="ja-JP" altLang="ja-JP" sz="2200" dirty="0" smtClean="0"/>
              <a:t>格別の配意をいただけるよう依頼がなされています</a:t>
            </a:r>
            <a:r>
              <a:rPr lang="ja-JP" altLang="en-US" sz="2200" dirty="0" smtClean="0"/>
              <a:t>。</a:t>
            </a:r>
            <a:r>
              <a:rPr lang="ja-JP" altLang="en-US" sz="2200" dirty="0" smtClean="0">
                <a:latin typeface="メイリオ" panose="020B0604030504040204" pitchFamily="50" charset="-128"/>
                <a:ea typeface="メイリオ" panose="020B0604030504040204" pitchFamily="50" charset="-128"/>
              </a:rPr>
              <a:t>　</a:t>
            </a:r>
            <a:endParaRPr lang="en-US" altLang="ja-JP" sz="22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5197959"/>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2275</TotalTime>
  <Words>2285</Words>
  <Application>Microsoft Office PowerPoint</Application>
  <PresentationFormat>ワイド画面</PresentationFormat>
  <Paragraphs>117</Paragraphs>
  <Slides>13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メイリオ</vt:lpstr>
      <vt:lpstr>游ゴシック</vt:lpstr>
      <vt:lpstr>Arial</vt:lpstr>
      <vt:lpstr>Century Gothic</vt:lpstr>
      <vt:lpstr>Wingdings 3</vt:lpstr>
      <vt:lpstr>ウィスプ</vt:lpstr>
      <vt:lpstr>令和4年度第１回北海道再犯防止推進会議  　　地方再犯防止推進計画について</vt:lpstr>
      <vt:lpstr>　　　 １　再犯防止対策の概観</vt:lpstr>
      <vt:lpstr>　　　 １　再犯防止対策の概観</vt:lpstr>
      <vt:lpstr>　　　 １　再犯防止対策の概観</vt:lpstr>
      <vt:lpstr>　　　 １　再犯防止対策の概観</vt:lpstr>
      <vt:lpstr>　　　 １　再犯防止対策の概観</vt:lpstr>
      <vt:lpstr>２　地方再犯防止推進計画について</vt:lpstr>
      <vt:lpstr>２　地方再犯防止推進計画について</vt:lpstr>
      <vt:lpstr>３　保護司活動促進を支える柱としての地方再犯 　防止推進計画の位置付け（１／２）</vt:lpstr>
      <vt:lpstr>３　保護司活動促進を支える柱としての地方再犯 　防止推進計画の位置付け（２／２）</vt:lpstr>
      <vt:lpstr>４　他の計画と一体的に策定する場合の記載例等</vt:lpstr>
      <vt:lpstr>４　他の計画と一体的に策定する場合の記載例等</vt:lpstr>
      <vt:lpstr>５　最後に･･･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保護司活動のICT化を 進める手順書（仮）</dc:title>
  <dc:creator>Windows ユーザー</dc:creator>
  <cp:lastModifiedBy>石坂真美 北海道委更生保護管理官</cp:lastModifiedBy>
  <cp:revision>133</cp:revision>
  <cp:lastPrinted>2022-05-20T09:25:21Z</cp:lastPrinted>
  <dcterms:created xsi:type="dcterms:W3CDTF">2021-10-25T08:04:06Z</dcterms:created>
  <dcterms:modified xsi:type="dcterms:W3CDTF">2022-06-09T23:32:32Z</dcterms:modified>
</cp:coreProperties>
</file>