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7DD9"/>
    <a:srgbClr val="BC8EDE"/>
    <a:srgbClr val="C198E0"/>
    <a:srgbClr val="D6BBEB"/>
    <a:srgbClr val="0000FF"/>
    <a:srgbClr val="FF66FF"/>
    <a:srgbClr val="FF00FF"/>
    <a:srgbClr val="00FF00"/>
    <a:srgbClr val="E2F0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3"/>
    <p:restoredTop sz="94660"/>
  </p:normalViewPr>
  <p:slideViewPr>
    <p:cSldViewPr snapToGrid="0">
      <p:cViewPr>
        <p:scale>
          <a:sx n="125" d="100"/>
          <a:sy n="125" d="100"/>
        </p:scale>
        <p:origin x="-230" y="-312"/>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3" Type="http://schemas.openxmlformats.org/officeDocument/2006/relationships/notesMaster" Target="notesMasters/notesMaster1.xml" />
  <Relationship Id="rId7" Type="http://schemas.openxmlformats.org/officeDocument/2006/relationships/tableStyles" Target="tableStyle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theme" Target="theme/theme1.xml" />
  <Relationship Id="rId5" Type="http://schemas.openxmlformats.org/officeDocument/2006/relationships/viewProps" Target="viewProps.xml" />
  <Relationship Id="rId4" Type="http://schemas.openxmlformats.org/officeDocument/2006/relationships/presProps" Target="presProp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15374" y="0"/>
            <a:ext cx="2918831" cy="493316"/>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2021/11/29</a:t>
            </a:fld>
            <a:endParaRPr kumimoji="1" lang="ja-JP" altLang="en-US"/>
          </a:p>
        </p:txBody>
      </p:sp>
      <p:sp>
        <p:nvSpPr>
          <p:cNvPr id="1102" name="スライド イメージ プレースホルダー 3"/>
          <p:cNvSpPr>
            <a:spLocks noGrp="1" noRot="1" noChangeAspect="1"/>
          </p:cNvSpPr>
          <p:nvPr>
            <p:ph type="sldImg" idx="2"/>
          </p:nvPr>
        </p:nvSpPr>
        <p:spPr>
          <a:xfrm>
            <a:off x="2087159" y="739973"/>
            <a:ext cx="2561447" cy="3699867"/>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73576"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15374" y="9371285"/>
            <a:ext cx="2918831" cy="493316"/>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1032"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1033" name="Date Placeholder 3"/>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20338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smtClean="0"/>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0" name="Date Placeholder 3"/>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79431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1095"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6" name="Date Placeholder 3"/>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219999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smtClean="0"/>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39" name="Date Placeholder 3"/>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140425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1044"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1045" name="Date Placeholder 3"/>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260517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smtClean="0"/>
              <a:t>マスター タイトルの書式設定</a:t>
            </a:r>
            <a:endParaRPr lang="en-US" dirty="0"/>
          </a:p>
        </p:txBody>
      </p:sp>
      <p:sp>
        <p:nvSpPr>
          <p:cNvPr id="1050"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1"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2" name="Date Placeholder 4"/>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347915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1057"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1058"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9"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1060"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1" name="Date Placeholder 6"/>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194343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smtClean="0"/>
              <a:t>マスター タイトルの書式設定</a:t>
            </a:r>
            <a:endParaRPr lang="en-US" dirty="0"/>
          </a:p>
        </p:txBody>
      </p:sp>
      <p:sp>
        <p:nvSpPr>
          <p:cNvPr id="1066" name="Date Placeholder 2"/>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359818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122467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1075"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6"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1077" name="Date Placeholder 4"/>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56121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1082"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1083"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1084" name="Date Placeholder 4"/>
          <p:cNvSpPr>
            <a:spLocks noGrp="1"/>
          </p:cNvSpPr>
          <p:nvPr>
            <p:ph type="dt" sz="half" idx="10"/>
          </p:nvPr>
        </p:nvSpPr>
        <p:spPr/>
        <p:txBody>
          <a:bodyPr/>
          <a:lstStyle/>
          <a:p>
            <a:fld id="{84B9F338-26CF-48D8-BA8D-F290EDCE6861}" type="datetimeFigureOut">
              <a:rPr kumimoji="1" lang="ja-JP" altLang="en-US" smtClean="0"/>
              <a:t>2021/11/29</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155892192"/>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026"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27"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4B9F338-26CF-48D8-BA8D-F290EDCE6861}" type="datetimeFigureOut">
              <a:rPr kumimoji="1" lang="ja-JP" altLang="en-US" smtClean="0"/>
              <a:t>2021/11/29</a:t>
            </a:fld>
            <a:endParaRPr kumimoji="1" lang="ja-JP" altLang="en-US"/>
          </a:p>
        </p:txBody>
      </p:sp>
      <p:sp>
        <p:nvSpPr>
          <p:cNvPr id="1028"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660B4D7-F1FE-4C8D-8A82-2D464FA9D4CE}" type="slidenum">
              <a:rPr kumimoji="1" lang="ja-JP" altLang="en-US" smtClean="0"/>
              <a:t>‹#›</a:t>
            </a:fld>
            <a:endParaRPr kumimoji="1" lang="ja-JP" altLang="en-US"/>
          </a:p>
        </p:txBody>
      </p:sp>
    </p:spTree>
    <p:extLst>
      <p:ext uri="{BB962C8B-B14F-4D97-AF65-F5344CB8AC3E}">
        <p14:creationId xmlns:p14="http://schemas.microsoft.com/office/powerpoint/2010/main" val="2812463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hyperlink" Target="http://www.pref.hokkaido.lg.jp/" TargetMode="External" />
  <Relationship Id="rId7" Type="http://schemas.openxmlformats.org/officeDocument/2006/relationships/image" Target="../media/image5.emf" />
  <Relationship Id="rId2" Type="http://schemas.openxmlformats.org/officeDocument/2006/relationships/image" Target="../media/image1.png" />
  <Relationship Id="rId1" Type="http://schemas.openxmlformats.org/officeDocument/2006/relationships/slideLayout" Target="../slideLayouts/slideLayout7.xml" />
  <Relationship Id="rId6" Type="http://schemas.openxmlformats.org/officeDocument/2006/relationships/image" Target="../media/image4.png" />
  <Relationship Id="rId5" Type="http://schemas.openxmlformats.org/officeDocument/2006/relationships/image" Target="../media/image3.png" />
  <Relationship Id="rId4" Type="http://schemas.openxmlformats.org/officeDocument/2006/relationships/image" Target="../media/image2.pn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7" name="図 22"/>
          <p:cNvPicPr>
            <a:picLocks noChangeAspect="1"/>
          </p:cNvPicPr>
          <p:nvPr/>
        </p:nvPicPr>
        <p:blipFill>
          <a:blip r:embed="rId2"/>
          <a:srcRect b="9589"/>
          <a:stretch>
            <a:fillRect/>
          </a:stretch>
        </p:blipFill>
        <p:spPr>
          <a:xfrm>
            <a:off x="0" y="4482"/>
            <a:ext cx="6858000" cy="4129368"/>
          </a:xfrm>
          <a:prstGeom prst="rect">
            <a:avLst/>
          </a:prstGeom>
        </p:spPr>
      </p:pic>
      <p:sp>
        <p:nvSpPr>
          <p:cNvPr id="1108" name="角丸四角形 40"/>
          <p:cNvSpPr/>
          <p:nvPr/>
        </p:nvSpPr>
        <p:spPr>
          <a:xfrm>
            <a:off x="594786" y="2221633"/>
            <a:ext cx="5704414" cy="1451709"/>
          </a:xfrm>
          <a:prstGeom prst="roundRect">
            <a:avLst>
              <a:gd name="adj" fmla="val 2663"/>
            </a:avLst>
          </a:prstGeom>
          <a:solidFill>
            <a:srgbClr val="09072A">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lvl="1" algn="ctr">
              <a:spcAft>
                <a:spcPts val="0"/>
              </a:spcAft>
            </a:pPr>
            <a:endPar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109" name="テキスト ボックス 4"/>
          <p:cNvSpPr txBox="1"/>
          <p:nvPr/>
        </p:nvSpPr>
        <p:spPr>
          <a:xfrm>
            <a:off x="20320" y="3947085"/>
            <a:ext cx="1087120" cy="200055"/>
          </a:xfrm>
          <a:prstGeom prst="rect">
            <a:avLst/>
          </a:prstGeom>
          <a:noFill/>
        </p:spPr>
        <p:txBody>
          <a:bodyPr wrap="square" rtlCol="0">
            <a:spAutoFit/>
          </a:bodyPr>
          <a:lstStyle/>
          <a:p>
            <a:r>
              <a:rPr kumimoji="1" lang="en-US" altLang="ja-JP" sz="700" dirty="0" smtClean="0">
                <a:solidFill>
                  <a:schemeClr val="bg1"/>
                </a:solidFill>
              </a:rPr>
              <a:t>CC-BY</a:t>
            </a:r>
            <a:r>
              <a:rPr kumimoji="1" lang="ja-JP" altLang="en-US" sz="700" dirty="0" smtClean="0">
                <a:solidFill>
                  <a:schemeClr val="bg1"/>
                </a:solidFill>
              </a:rPr>
              <a:t>　北海道足寄町</a:t>
            </a:r>
            <a:endParaRPr kumimoji="1" lang="ja-JP" altLang="en-US" sz="700" dirty="0">
              <a:solidFill>
                <a:schemeClr val="bg1"/>
              </a:solidFill>
            </a:endParaRPr>
          </a:p>
        </p:txBody>
      </p:sp>
      <p:sp>
        <p:nvSpPr>
          <p:cNvPr id="1110" name="テキスト ボックス 5"/>
          <p:cNvSpPr txBox="1"/>
          <p:nvPr/>
        </p:nvSpPr>
        <p:spPr>
          <a:xfrm>
            <a:off x="0" y="4391"/>
            <a:ext cx="6858000" cy="307777"/>
          </a:xfrm>
          <a:prstGeom prst="rect">
            <a:avLst/>
          </a:prstGeom>
          <a:solidFill>
            <a:srgbClr val="09072A">
              <a:alpha val="50196"/>
            </a:srgbClr>
          </a:solidFill>
        </p:spPr>
        <p:txBody>
          <a:bodyPr wrap="square" rtlCol="0">
            <a:spAutoFit/>
          </a:bodyPr>
          <a:lstStyle/>
          <a:p>
            <a:pPr algn="ctr"/>
            <a:r>
              <a:rPr kumimoji="1" lang="ja-JP" altLang="en-US" sz="1400" b="1" dirty="0" smtClean="0">
                <a:solidFill>
                  <a:schemeClr val="bg1"/>
                </a:solidFill>
              </a:rPr>
              <a:t>「北海道</a:t>
            </a:r>
            <a:r>
              <a:rPr kumimoji="1" lang="en-US" altLang="ja-JP" sz="1400" b="1" dirty="0" smtClean="0">
                <a:solidFill>
                  <a:schemeClr val="bg1"/>
                </a:solidFill>
              </a:rPr>
              <a:t>Society5.0</a:t>
            </a:r>
            <a:r>
              <a:rPr kumimoji="1" lang="ja-JP" altLang="en-US" sz="1400" b="1" dirty="0" smtClean="0">
                <a:solidFill>
                  <a:schemeClr val="bg1"/>
                </a:solidFill>
              </a:rPr>
              <a:t>」の実現と「データサイクル」の確立を目指して</a:t>
            </a:r>
            <a:endParaRPr kumimoji="1" lang="ja-JP" altLang="en-US" sz="1400" b="1" dirty="0">
              <a:solidFill>
                <a:schemeClr val="bg1"/>
              </a:solidFill>
            </a:endParaRPr>
          </a:p>
        </p:txBody>
      </p:sp>
      <p:sp>
        <p:nvSpPr>
          <p:cNvPr id="1111" name="テキスト ボックス 6"/>
          <p:cNvSpPr txBox="1"/>
          <p:nvPr/>
        </p:nvSpPr>
        <p:spPr>
          <a:xfrm>
            <a:off x="663788" y="1380202"/>
            <a:ext cx="5349240" cy="830997"/>
          </a:xfrm>
          <a:prstGeom prst="rect">
            <a:avLst/>
          </a:prstGeom>
          <a:noFill/>
        </p:spPr>
        <p:txBody>
          <a:bodyPr wrap="square" rtlCol="0">
            <a:spAutoFit/>
          </a:bodyPr>
          <a:lstStyle/>
          <a:p>
            <a:r>
              <a:rPr kumimoji="1" lang="ja-JP" altLang="en-US" b="1" dirty="0" smtClean="0">
                <a:solidFill>
                  <a:schemeClr val="bg1"/>
                </a:solidFill>
                <a:effectLst>
                  <a:glow rad="101600">
                    <a:schemeClr val="accent4">
                      <a:satMod val="175000"/>
                      <a:alpha val="40000"/>
                    </a:schemeClr>
                  </a:glow>
                </a:effectLst>
              </a:rPr>
              <a:t>令和３年度</a:t>
            </a:r>
            <a:endParaRPr kumimoji="1" lang="en-US" altLang="ja-JP" b="1" dirty="0" smtClean="0">
              <a:solidFill>
                <a:schemeClr val="bg1"/>
              </a:solidFill>
              <a:effectLst>
                <a:glow rad="101600">
                  <a:schemeClr val="accent4">
                    <a:satMod val="175000"/>
                    <a:alpha val="40000"/>
                  </a:schemeClr>
                </a:glow>
              </a:effectLst>
            </a:endParaRPr>
          </a:p>
          <a:p>
            <a:r>
              <a:rPr kumimoji="1" lang="ja-JP" altLang="en-US" sz="2800" b="1" dirty="0" smtClean="0">
                <a:solidFill>
                  <a:schemeClr val="bg1"/>
                </a:solidFill>
                <a:effectLst>
                  <a:glow rad="101600">
                    <a:schemeClr val="accent4">
                      <a:satMod val="175000"/>
                      <a:alpha val="40000"/>
                    </a:schemeClr>
                  </a:glow>
                </a:effectLst>
              </a:rPr>
              <a:t>北海道</a:t>
            </a:r>
            <a:r>
              <a:rPr kumimoji="1" lang="en-US" altLang="ja-JP" sz="2800" b="1" dirty="0" smtClean="0">
                <a:solidFill>
                  <a:schemeClr val="bg1"/>
                </a:solidFill>
                <a:effectLst>
                  <a:glow rad="101600">
                    <a:schemeClr val="accent4">
                      <a:satMod val="175000"/>
                      <a:alpha val="40000"/>
                    </a:schemeClr>
                  </a:glow>
                </a:effectLst>
              </a:rPr>
              <a:t>IoT</a:t>
            </a:r>
            <a:r>
              <a:rPr kumimoji="1" lang="ja-JP" altLang="en-US" sz="2800" b="1" dirty="0" smtClean="0">
                <a:solidFill>
                  <a:schemeClr val="bg1"/>
                </a:solidFill>
                <a:effectLst>
                  <a:glow rad="101600">
                    <a:schemeClr val="accent4">
                      <a:satMod val="175000"/>
                      <a:alpha val="40000"/>
                    </a:schemeClr>
                  </a:glow>
                </a:effectLst>
              </a:rPr>
              <a:t>・データ活用推進事業</a:t>
            </a:r>
            <a:endParaRPr kumimoji="1" lang="ja-JP" altLang="en-US" sz="2800" b="1" dirty="0">
              <a:solidFill>
                <a:schemeClr val="bg1"/>
              </a:solidFill>
              <a:effectLst>
                <a:glow rad="101600">
                  <a:schemeClr val="accent4">
                    <a:satMod val="175000"/>
                    <a:alpha val="40000"/>
                  </a:schemeClr>
                </a:glow>
              </a:effectLst>
            </a:endParaRPr>
          </a:p>
        </p:txBody>
      </p:sp>
      <p:sp>
        <p:nvSpPr>
          <p:cNvPr id="1112" name="テキスト ボックス 7"/>
          <p:cNvSpPr txBox="1"/>
          <p:nvPr/>
        </p:nvSpPr>
        <p:spPr>
          <a:xfrm>
            <a:off x="708238" y="2259341"/>
            <a:ext cx="5547360" cy="1384995"/>
          </a:xfrm>
          <a:prstGeom prst="rect">
            <a:avLst/>
          </a:prstGeom>
          <a:noFill/>
        </p:spPr>
        <p:txBody>
          <a:bodyPr wrap="square" rtlCol="0">
            <a:spAutoFit/>
          </a:bodyPr>
          <a:lstStyle/>
          <a:p>
            <a:r>
              <a:rPr kumimoji="1" lang="ja-JP" altLang="en-US" sz="1200" b="1" dirty="0" smtClean="0">
                <a:solidFill>
                  <a:schemeClr val="bg1"/>
                </a:solidFill>
              </a:rPr>
              <a:t>新型コロナウイルスの感染拡大により影響のあった、道内市町村の地域課題を</a:t>
            </a:r>
            <a:endParaRPr kumimoji="1" lang="en-US" altLang="ja-JP" sz="1200" b="1" dirty="0" smtClean="0">
              <a:solidFill>
                <a:schemeClr val="bg1"/>
              </a:solidFill>
            </a:endParaRPr>
          </a:p>
          <a:p>
            <a:r>
              <a:rPr kumimoji="1" lang="en-US" altLang="ja-JP" sz="1200" b="1" dirty="0" smtClean="0">
                <a:solidFill>
                  <a:schemeClr val="bg1"/>
                </a:solidFill>
              </a:rPr>
              <a:t>IoT</a:t>
            </a:r>
            <a:r>
              <a:rPr kumimoji="1" lang="ja-JP" altLang="en-US" sz="1200" b="1" dirty="0" err="1" smtClean="0">
                <a:solidFill>
                  <a:schemeClr val="bg1"/>
                </a:solidFill>
              </a:rPr>
              <a:t>で解</a:t>
            </a:r>
            <a:r>
              <a:rPr kumimoji="1" lang="ja-JP" altLang="en-US" sz="1200" b="1" dirty="0" smtClean="0">
                <a:solidFill>
                  <a:schemeClr val="bg1"/>
                </a:solidFill>
              </a:rPr>
              <a:t>決する取組に補助します。</a:t>
            </a:r>
            <a:endParaRPr kumimoji="1" lang="en-US" altLang="ja-JP" sz="1200" b="1" dirty="0" smtClean="0">
              <a:solidFill>
                <a:schemeClr val="bg1"/>
              </a:solidFill>
            </a:endParaRPr>
          </a:p>
          <a:p>
            <a:endParaRPr kumimoji="1" lang="en-US" altLang="ja-JP" sz="1200" b="1" dirty="0" smtClean="0">
              <a:solidFill>
                <a:schemeClr val="bg1"/>
              </a:solidFill>
            </a:endParaRPr>
          </a:p>
          <a:p>
            <a:r>
              <a:rPr kumimoji="1" lang="ja-JP" altLang="en-US" sz="1200" b="1" dirty="0">
                <a:solidFill>
                  <a:schemeClr val="bg1"/>
                </a:solidFill>
              </a:rPr>
              <a:t>事業の取組内容と取得したデータを「オープンデータ」として公開し、</a:t>
            </a:r>
            <a:endParaRPr kumimoji="1" lang="en-US" altLang="ja-JP" sz="1200" b="1" dirty="0">
              <a:solidFill>
                <a:schemeClr val="bg1"/>
              </a:solidFill>
            </a:endParaRPr>
          </a:p>
          <a:p>
            <a:r>
              <a:rPr kumimoji="1" lang="ja-JP" altLang="en-US" sz="1200" b="1" dirty="0">
                <a:solidFill>
                  <a:schemeClr val="bg1"/>
                </a:solidFill>
              </a:rPr>
              <a:t>道内のほかの市町村に横展開できるようにします。</a:t>
            </a:r>
            <a:endParaRPr kumimoji="1" lang="en-US" altLang="ja-JP" sz="1200" b="1" dirty="0">
              <a:solidFill>
                <a:schemeClr val="bg1"/>
              </a:solidFill>
            </a:endParaRPr>
          </a:p>
          <a:p>
            <a:r>
              <a:rPr kumimoji="1" lang="ja-JP" altLang="en-US" sz="1200" b="1" dirty="0">
                <a:solidFill>
                  <a:schemeClr val="bg1"/>
                </a:solidFill>
              </a:rPr>
              <a:t>そして、「北海道</a:t>
            </a:r>
            <a:r>
              <a:rPr kumimoji="1" lang="en-US" altLang="ja-JP" sz="1200" b="1" dirty="0">
                <a:solidFill>
                  <a:schemeClr val="bg1"/>
                </a:solidFill>
              </a:rPr>
              <a:t>Society5.0</a:t>
            </a:r>
            <a:r>
              <a:rPr kumimoji="1" lang="ja-JP" altLang="en-US" sz="1200" b="1" dirty="0">
                <a:solidFill>
                  <a:schemeClr val="bg1"/>
                </a:solidFill>
              </a:rPr>
              <a:t>」の実現に必要不可欠な「データサイクル」の</a:t>
            </a:r>
            <a:endParaRPr kumimoji="1" lang="en-US" altLang="ja-JP" sz="1200" b="1" dirty="0">
              <a:solidFill>
                <a:schemeClr val="bg1"/>
              </a:solidFill>
            </a:endParaRPr>
          </a:p>
          <a:p>
            <a:r>
              <a:rPr kumimoji="1" lang="ja-JP" altLang="en-US" sz="1200" b="1" dirty="0">
                <a:solidFill>
                  <a:schemeClr val="bg1"/>
                </a:solidFill>
              </a:rPr>
              <a:t>確立を目指します</a:t>
            </a:r>
            <a:r>
              <a:rPr kumimoji="1" lang="ja-JP" altLang="en-US" sz="1200" b="1" dirty="0" smtClean="0">
                <a:solidFill>
                  <a:schemeClr val="bg1"/>
                </a:solidFill>
              </a:rPr>
              <a:t>。</a:t>
            </a:r>
            <a:endParaRPr kumimoji="1" lang="ja-JP" altLang="en-US" sz="1200" b="1" dirty="0">
              <a:solidFill>
                <a:schemeClr val="bg1"/>
              </a:solidFill>
            </a:endParaRPr>
          </a:p>
        </p:txBody>
      </p:sp>
      <p:sp>
        <p:nvSpPr>
          <p:cNvPr id="1113" name="ホームベース 1"/>
          <p:cNvSpPr/>
          <p:nvPr/>
        </p:nvSpPr>
        <p:spPr>
          <a:xfrm>
            <a:off x="54188" y="4223637"/>
            <a:ext cx="3169920" cy="298523"/>
          </a:xfrm>
          <a:prstGeom prst="homePlat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補助対象事業</a:t>
            </a:r>
            <a:endParaRPr kumimoji="1" lang="ja-JP" altLang="en-US" sz="1400" b="1" dirty="0"/>
          </a:p>
        </p:txBody>
      </p:sp>
      <p:sp>
        <p:nvSpPr>
          <p:cNvPr id="1114" name="正方形/長方形 2"/>
          <p:cNvSpPr/>
          <p:nvPr/>
        </p:nvSpPr>
        <p:spPr>
          <a:xfrm>
            <a:off x="54188" y="4522160"/>
            <a:ext cx="3169920" cy="1623521"/>
          </a:xfrm>
          <a:prstGeom prst="rect">
            <a:avLst/>
          </a:prstGeom>
        </p:spPr>
        <p:txBody>
          <a:bodyPr wrap="square">
            <a:spAutoFit/>
          </a:bodyPr>
          <a:lstStyle/>
          <a:p>
            <a:pPr marL="171450" lvl="1" indent="-171450" algn="just">
              <a:spcAft>
                <a:spcPts val="0"/>
              </a:spcAft>
              <a:buFont typeface="Arial" panose="020B0604020202020204" pitchFamily="34" charset="0"/>
              <a:buChar char="•"/>
            </a:pPr>
            <a:r>
              <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新型コロナウイルス感染症の拡大に起因した北海道特有の課題についてＩｏＴを活用して解決するものであり、次の３分野のいずれかに該当するもの。</a:t>
            </a:r>
          </a:p>
          <a:p>
            <a:pPr marL="360363" lvl="3" indent="-228600" algn="just">
              <a:buFont typeface="+mj-lt"/>
              <a:buAutoNum type="arabicPeriod"/>
              <a:tabLst>
                <a:tab pos="933450" algn="l"/>
              </a:tabLst>
            </a:pPr>
            <a:r>
              <a:rPr lang="ja-JP" altLang="ja-JP" sz="1050" b="1" kern="100" dirty="0">
                <a:latin typeface="游ゴシック" panose="020B0400000000000000" pitchFamily="50" charset="-128"/>
                <a:ea typeface="游ゴシック" panose="020B0400000000000000" pitchFamily="50" charset="-128"/>
                <a:cs typeface="Times New Roman" panose="02020603050405020304" pitchFamily="18" charset="0"/>
              </a:rPr>
              <a:t>農林水産</a:t>
            </a:r>
          </a:p>
          <a:p>
            <a:pPr marL="360363" lvl="3" indent="-228600" algn="just">
              <a:buFont typeface="+mj-lt"/>
              <a:buAutoNum type="arabicPeriod"/>
              <a:tabLst>
                <a:tab pos="933450" algn="l"/>
              </a:tabLst>
            </a:pPr>
            <a:r>
              <a:rPr lang="ja-JP" altLang="ja-JP" sz="1050" b="1" kern="100" dirty="0">
                <a:latin typeface="游ゴシック" panose="020B0400000000000000" pitchFamily="50" charset="-128"/>
                <a:ea typeface="游ゴシック" panose="020B0400000000000000" pitchFamily="50" charset="-128"/>
                <a:cs typeface="Times New Roman" panose="02020603050405020304" pitchFamily="18" charset="0"/>
              </a:rPr>
              <a:t>観光・交通</a:t>
            </a:r>
          </a:p>
          <a:p>
            <a:pPr marL="360363" lvl="3" indent="-228600" algn="just">
              <a:buFont typeface="+mj-lt"/>
              <a:buAutoNum type="arabicPeriod"/>
              <a:tabLst>
                <a:tab pos="933450" algn="l"/>
              </a:tabLst>
            </a:pPr>
            <a:r>
              <a:rPr lang="ja-JP" altLang="ja-JP" sz="1050" b="1" kern="100" dirty="0">
                <a:latin typeface="游ゴシック" panose="020B0400000000000000" pitchFamily="50" charset="-128"/>
                <a:ea typeface="游ゴシック" panose="020B0400000000000000" pitchFamily="50" charset="-128"/>
                <a:cs typeface="Times New Roman" panose="02020603050405020304" pitchFamily="18" charset="0"/>
              </a:rPr>
              <a:t>生活・福祉</a:t>
            </a:r>
          </a:p>
          <a:p>
            <a:pPr marL="171450" lvl="1" indent="-171450" algn="just">
              <a:spcBef>
                <a:spcPts val="600"/>
              </a:spcBef>
              <a:spcAft>
                <a:spcPts val="0"/>
              </a:spcAft>
              <a:buFont typeface="Arial" panose="020B0604020202020204" pitchFamily="34" charset="0"/>
              <a:buChar char="•"/>
            </a:pPr>
            <a:r>
              <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事業で作成、取得したデータをオープンデータとして公開し、新たな活用事例の提案を補助事業者が行うもの。</a:t>
            </a:r>
            <a:endPar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115" name="ホームベース 11"/>
          <p:cNvSpPr/>
          <p:nvPr/>
        </p:nvSpPr>
        <p:spPr>
          <a:xfrm>
            <a:off x="54188" y="6207151"/>
            <a:ext cx="3169920" cy="301799"/>
          </a:xfrm>
          <a:prstGeom prst="homePlat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事業期間</a:t>
            </a:r>
            <a:endParaRPr kumimoji="1" lang="ja-JP" altLang="en-US" sz="1400" b="1" dirty="0"/>
          </a:p>
        </p:txBody>
      </p:sp>
      <p:sp>
        <p:nvSpPr>
          <p:cNvPr id="1116" name="正方形/長方形 12"/>
          <p:cNvSpPr/>
          <p:nvPr/>
        </p:nvSpPr>
        <p:spPr>
          <a:xfrm>
            <a:off x="54188" y="6508950"/>
            <a:ext cx="3169920" cy="415498"/>
          </a:xfrm>
          <a:prstGeom prst="rect">
            <a:avLst/>
          </a:prstGeom>
        </p:spPr>
        <p:txBody>
          <a:bodyPr wrap="square">
            <a:spAutoFit/>
          </a:bodyPr>
          <a:lstStyle/>
          <a:p>
            <a:pPr marL="0" lvl="1" algn="just">
              <a:spcAft>
                <a:spcPts val="0"/>
              </a:spcAft>
            </a:pP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交付決定日から令和</a:t>
            </a:r>
            <a:r>
              <a:rPr lang="en-US" altLang="ja-JP"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a:t>
            </a:r>
            <a:r>
              <a:rPr lang="en-US" altLang="ja-JP"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2022</a:t>
            </a: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a:t>
            </a:r>
            <a:r>
              <a:rPr lang="en-US" altLang="ja-JP"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a:t>
            </a:r>
            <a:r>
              <a:rPr lang="en-US" altLang="ja-JP"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31</a:t>
            </a: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日までとします。</a:t>
            </a:r>
            <a:endPar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117" name="角丸四角形 23"/>
          <p:cNvSpPr/>
          <p:nvPr/>
        </p:nvSpPr>
        <p:spPr>
          <a:xfrm>
            <a:off x="3437468" y="4205874"/>
            <a:ext cx="3364230" cy="2654949"/>
          </a:xfrm>
          <a:prstGeom prst="roundRect">
            <a:avLst>
              <a:gd name="adj" fmla="val 3681"/>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1118" name="テキスト ボックス 24"/>
          <p:cNvSpPr txBox="1"/>
          <p:nvPr/>
        </p:nvSpPr>
        <p:spPr>
          <a:xfrm>
            <a:off x="3437468" y="4203358"/>
            <a:ext cx="3364230" cy="307777"/>
          </a:xfrm>
          <a:prstGeom prst="rect">
            <a:avLst/>
          </a:prstGeom>
          <a:noFill/>
        </p:spPr>
        <p:txBody>
          <a:bodyPr wrap="square" rtlCol="0">
            <a:spAutoFit/>
          </a:bodyPr>
          <a:lstStyle/>
          <a:p>
            <a:pPr algn="ctr"/>
            <a:r>
              <a:rPr kumimoji="1" lang="ja-JP" altLang="en-US" sz="1400" b="1" dirty="0" smtClean="0">
                <a:solidFill>
                  <a:schemeClr val="bg1"/>
                </a:solidFill>
              </a:rPr>
              <a:t>補助対象者</a:t>
            </a:r>
            <a:endParaRPr kumimoji="1" lang="ja-JP" altLang="en-US" sz="1400" b="1" dirty="0">
              <a:solidFill>
                <a:schemeClr val="bg1"/>
              </a:solidFill>
            </a:endParaRPr>
          </a:p>
        </p:txBody>
      </p:sp>
      <p:sp>
        <p:nvSpPr>
          <p:cNvPr id="1119" name="角丸四角形 25"/>
          <p:cNvSpPr/>
          <p:nvPr/>
        </p:nvSpPr>
        <p:spPr>
          <a:xfrm>
            <a:off x="3515514" y="4500689"/>
            <a:ext cx="3219450" cy="2252193"/>
          </a:xfrm>
          <a:prstGeom prst="roundRect">
            <a:avLst>
              <a:gd name="adj" fmla="val 2663"/>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0"/>
              </a:spcAft>
            </a:pP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（協定の締結が必要です）</a:t>
            </a:r>
            <a:endPar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120" name="正方形/長方形 26"/>
          <p:cNvSpPr/>
          <p:nvPr/>
        </p:nvSpPr>
        <p:spPr>
          <a:xfrm>
            <a:off x="3534623" y="4567981"/>
            <a:ext cx="3134360" cy="438582"/>
          </a:xfrm>
          <a:prstGeom prst="rect">
            <a:avLst/>
          </a:prstGeom>
        </p:spPr>
        <p:txBody>
          <a:bodyPr wrap="square">
            <a:spAutoFit/>
          </a:bodyPr>
          <a:lstStyle/>
          <a:p>
            <a:pPr marL="0" lvl="1" algn="ctr">
              <a:spcAft>
                <a:spcPts val="0"/>
              </a:spcAft>
            </a:pPr>
            <a:r>
              <a:rPr lang="ja-JP" altLang="en-US" sz="1200" b="1" kern="100" dirty="0" smtClean="0">
                <a:latin typeface="游ゴシック" panose="020B0400000000000000" pitchFamily="50" charset="-128"/>
                <a:ea typeface="游ゴシック" panose="020B0400000000000000" pitchFamily="50" charset="-128"/>
                <a:cs typeface="Times New Roman" panose="02020603050405020304" pitchFamily="18" charset="0"/>
              </a:rPr>
              <a:t>道内市町村</a:t>
            </a: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a:t>
            </a:r>
            <a:r>
              <a:rPr lang="ja-JP" altLang="en-US" sz="1200" b="1" kern="100" dirty="0" smtClean="0">
                <a:latin typeface="游ゴシック" panose="020B0400000000000000" pitchFamily="50" charset="-128"/>
                <a:ea typeface="游ゴシック" panose="020B0400000000000000" pitchFamily="50" charset="-128"/>
                <a:cs typeface="Times New Roman" panose="02020603050405020304" pitchFamily="18" charset="0"/>
              </a:rPr>
              <a:t>民間企業</a:t>
            </a: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によるコンソーシアム</a:t>
            </a:r>
            <a:endParaRPr lang="en-US" altLang="ja-JP"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1" algn="ctr">
              <a:spcAft>
                <a:spcPts val="0"/>
              </a:spcAft>
            </a:pP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（協定の締結が必要です）</a:t>
            </a:r>
            <a:endPar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121" name="正方形/長方形 27"/>
          <p:cNvSpPr/>
          <p:nvPr/>
        </p:nvSpPr>
        <p:spPr>
          <a:xfrm>
            <a:off x="3660988" y="5050990"/>
            <a:ext cx="2941320" cy="160115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22" name="テキスト ボックス 28"/>
          <p:cNvSpPr txBox="1"/>
          <p:nvPr/>
        </p:nvSpPr>
        <p:spPr>
          <a:xfrm>
            <a:off x="3706708" y="5212534"/>
            <a:ext cx="2849880" cy="253916"/>
          </a:xfrm>
          <a:prstGeom prst="rect">
            <a:avLst/>
          </a:prstGeom>
          <a:noFill/>
        </p:spPr>
        <p:txBody>
          <a:bodyPr wrap="square" rtlCol="0">
            <a:spAutoFit/>
          </a:bodyPr>
          <a:lstStyle/>
          <a:p>
            <a:r>
              <a:rPr kumimoji="1" lang="ja-JP" altLang="en-US" sz="1000" b="1" dirty="0" smtClean="0"/>
              <a:t>市町村と民間企業のマッチングを支援します</a:t>
            </a:r>
            <a:endParaRPr kumimoji="1" lang="ja-JP" altLang="en-US" sz="1000" b="1" dirty="0"/>
          </a:p>
        </p:txBody>
      </p:sp>
      <p:sp>
        <p:nvSpPr>
          <p:cNvPr id="1123" name="正方形/長方形 29"/>
          <p:cNvSpPr/>
          <p:nvPr/>
        </p:nvSpPr>
        <p:spPr>
          <a:xfrm>
            <a:off x="3660988" y="5488077"/>
            <a:ext cx="2800771" cy="1015663"/>
          </a:xfrm>
          <a:prstGeom prst="rect">
            <a:avLst/>
          </a:prstGeom>
        </p:spPr>
        <p:txBody>
          <a:bodyPr wrap="square">
            <a:spAutoFit/>
          </a:bodyPr>
          <a:lstStyle/>
          <a:p>
            <a:pPr marL="171450" lvl="1" indent="-171450">
              <a:spcAft>
                <a:spcPts val="0"/>
              </a:spcAft>
              <a:buFont typeface="Arial" panose="020B0604020202020204" pitchFamily="34" charset="0"/>
              <a:buChar char="•"/>
            </a:pPr>
            <a:r>
              <a:rPr lang="ja-JP" altLang="en-US" sz="10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市町村の抱える課題は、</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r>
            <a:b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en-US" sz="10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0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ほっかいどう応援団会議</a:t>
            </a:r>
            <a:r>
              <a:rPr lang="ja-JP" altLang="en-US" sz="10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r>
            <a:b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en-US" sz="10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ホームページで公開しています。</a:t>
            </a:r>
            <a:endParaRPr lang="en-US" altLang="ja-JP" sz="10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71450" lvl="1" indent="-171450">
              <a:spcAft>
                <a:spcPts val="0"/>
              </a:spcAft>
              <a:buFont typeface="Arial" panose="020B0604020202020204" pitchFamily="34" charset="0"/>
              <a:buChar char="•"/>
            </a:pPr>
            <a:r>
              <a:rPr lang="ja-JP" altLang="en-US" sz="10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市町村を支援したい民間企業と、民間企業の技術を用いて課題を解決したい市町村のマッチングを道がお手伝いします。</a:t>
            </a:r>
            <a:endParaRPr lang="ja-JP"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124" name="ホームベース 31"/>
          <p:cNvSpPr/>
          <p:nvPr/>
        </p:nvSpPr>
        <p:spPr>
          <a:xfrm>
            <a:off x="54188" y="6990573"/>
            <a:ext cx="3169920" cy="301799"/>
          </a:xfrm>
          <a:prstGeom prst="homePlat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補助率・限度額</a:t>
            </a:r>
            <a:endParaRPr kumimoji="1" lang="ja-JP" altLang="en-US" sz="1400" b="1" dirty="0"/>
          </a:p>
        </p:txBody>
      </p:sp>
      <p:sp>
        <p:nvSpPr>
          <p:cNvPr id="1125" name="正方形/長方形 32"/>
          <p:cNvSpPr/>
          <p:nvPr/>
        </p:nvSpPr>
        <p:spPr>
          <a:xfrm>
            <a:off x="54188" y="7337427"/>
            <a:ext cx="3169920" cy="577081"/>
          </a:xfrm>
          <a:prstGeom prst="rect">
            <a:avLst/>
          </a:prstGeom>
        </p:spPr>
        <p:txBody>
          <a:bodyPr wrap="square">
            <a:spAutoFit/>
          </a:bodyPr>
          <a:lstStyle/>
          <a:p>
            <a:pPr marL="0" lvl="1" algn="just">
              <a:spcAft>
                <a:spcPts val="0"/>
              </a:spcAft>
            </a:pP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補助率：補助対象経費の１／２以内</a:t>
            </a:r>
            <a:endParaRPr lang="en-US" altLang="ja-JP"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1" algn="just">
              <a:spcAft>
                <a:spcPts val="0"/>
              </a:spcAft>
            </a:pP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上限額：</a:t>
            </a:r>
            <a:r>
              <a:rPr lang="en-US" altLang="ja-JP"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1,000</a:t>
            </a: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万円</a:t>
            </a:r>
            <a:endParaRPr lang="en-US" altLang="ja-JP"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1" algn="just">
              <a:spcAft>
                <a:spcPts val="0"/>
              </a:spcAft>
            </a:pP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下限額：</a:t>
            </a:r>
            <a:r>
              <a:rPr lang="en-US" altLang="ja-JP"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100</a:t>
            </a:r>
            <a:r>
              <a:rPr lang="ja-JP" altLang="en-US" sz="105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万円　　（補助金額）</a:t>
            </a:r>
            <a:endPar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126" name="テキスト ボックス 33"/>
          <p:cNvSpPr txBox="1"/>
          <p:nvPr/>
        </p:nvSpPr>
        <p:spPr>
          <a:xfrm>
            <a:off x="3534623" y="6992873"/>
            <a:ext cx="3175152" cy="246221"/>
          </a:xfrm>
          <a:prstGeom prst="rect">
            <a:avLst/>
          </a:prstGeom>
          <a:noFill/>
        </p:spPr>
        <p:txBody>
          <a:bodyPr wrap="square" rtlCol="0">
            <a:spAutoFit/>
          </a:bodyPr>
          <a:lstStyle/>
          <a:p>
            <a:r>
              <a:rPr kumimoji="1" lang="ja-JP" altLang="en-US" sz="1000" b="1" dirty="0" smtClean="0"/>
              <a:t>詳細な内容は、以下のホームページにアクセス！</a:t>
            </a:r>
            <a:endParaRPr kumimoji="1" lang="ja-JP" altLang="en-US" sz="1000" b="1" dirty="0"/>
          </a:p>
        </p:txBody>
      </p:sp>
      <p:sp>
        <p:nvSpPr>
          <p:cNvPr id="1127" name="テキスト ボックス 35"/>
          <p:cNvSpPr txBox="1"/>
          <p:nvPr/>
        </p:nvSpPr>
        <p:spPr>
          <a:xfrm>
            <a:off x="3537299" y="7419239"/>
            <a:ext cx="2387752" cy="414605"/>
          </a:xfrm>
          <a:prstGeom prst="rect">
            <a:avLst/>
          </a:prstGeom>
          <a:noFill/>
        </p:spPr>
        <p:txBody>
          <a:bodyPr wrap="square" rtlCol="0">
            <a:spAutoFit/>
          </a:bodyPr>
          <a:lstStyle/>
          <a:p>
            <a:r>
              <a:rPr kumimoji="1" lang="ja-JP" altLang="en-US" sz="1050" b="1" dirty="0">
                <a:hlinkClick r:id="rId3"/>
              </a:rPr>
              <a:t>http://www.pref.hokkaido.lg.jp</a:t>
            </a:r>
            <a:r>
              <a:rPr kumimoji="1" lang="ja-JP" altLang="en-US" sz="1050" b="1" dirty="0" smtClean="0">
                <a:hlinkClick r:id="rId3"/>
              </a:rPr>
              <a:t>/</a:t>
            </a:r>
            <a:endParaRPr kumimoji="1" lang="en-US" altLang="ja-JP" sz="1050" b="1" dirty="0" smtClean="0"/>
          </a:p>
          <a:p>
            <a:r>
              <a:rPr kumimoji="1" lang="ja-JP" altLang="en-US" sz="1050" b="1" dirty="0" smtClean="0"/>
              <a:t>ss</a:t>
            </a:r>
            <a:r>
              <a:rPr kumimoji="1" lang="ja-JP" altLang="en-US" sz="1050" b="1" dirty="0"/>
              <a:t>/dtf/iot/r3jigyou/r3iotjigyou1i.htm</a:t>
            </a:r>
            <a:endParaRPr kumimoji="1" lang="ja-JP" altLang="en-US" sz="500" b="1" dirty="0"/>
          </a:p>
        </p:txBody>
      </p:sp>
      <p:sp>
        <p:nvSpPr>
          <p:cNvPr id="1128" name="正方形/長方形 36"/>
          <p:cNvSpPr/>
          <p:nvPr/>
        </p:nvSpPr>
        <p:spPr>
          <a:xfrm>
            <a:off x="3581400" y="8509714"/>
            <a:ext cx="3172769" cy="1224766"/>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29" name="テキスト ボックス 37"/>
          <p:cNvSpPr txBox="1"/>
          <p:nvPr/>
        </p:nvSpPr>
        <p:spPr>
          <a:xfrm>
            <a:off x="3437469" y="8650527"/>
            <a:ext cx="3274576" cy="938719"/>
          </a:xfrm>
          <a:prstGeom prst="rect">
            <a:avLst/>
          </a:prstGeom>
          <a:noFill/>
        </p:spPr>
        <p:txBody>
          <a:bodyPr wrap="square" rtlCol="0">
            <a:spAutoFit/>
          </a:bodyPr>
          <a:lstStyle/>
          <a:p>
            <a:r>
              <a:rPr lang="ja-JP" altLang="en-US" sz="1100" b="1" dirty="0" smtClean="0">
                <a:latin typeface="游ゴシック" panose="020B0400000000000000" pitchFamily="50" charset="-128"/>
                <a:ea typeface="游ゴシック" panose="020B0400000000000000" pitchFamily="50" charset="-128"/>
              </a:rPr>
              <a:t>　　＜問い合わせ先＞</a:t>
            </a:r>
            <a:endParaRPr lang="en-US" altLang="ja-JP" sz="1100" b="1" dirty="0" smtClean="0">
              <a:latin typeface="游ゴシック" panose="020B0400000000000000" pitchFamily="50" charset="-128"/>
              <a:ea typeface="游ゴシック" panose="020B0400000000000000" pitchFamily="50" charset="-128"/>
            </a:endParaRPr>
          </a:p>
          <a:p>
            <a:r>
              <a:rPr kumimoji="1" lang="ja-JP" altLang="en-US" sz="1100" dirty="0" smtClean="0">
                <a:latin typeface="游ゴシック" panose="020B0400000000000000" pitchFamily="50" charset="-128"/>
                <a:ea typeface="游ゴシック" panose="020B0400000000000000" pitchFamily="50" charset="-128"/>
              </a:rPr>
              <a:t>　　北海道総合政策部次世代社会戦略局</a:t>
            </a:r>
            <a:endParaRPr kumimoji="1" lang="en-US" altLang="ja-JP" sz="1100" dirty="0" smtClean="0">
              <a:latin typeface="游ゴシック" panose="020B0400000000000000" pitchFamily="50" charset="-128"/>
              <a:ea typeface="游ゴシック" panose="020B0400000000000000" pitchFamily="50" charset="-128"/>
            </a:endParaRPr>
          </a:p>
          <a:p>
            <a:r>
              <a:rPr kumimoji="1" lang="ja-JP" altLang="en-US" sz="1100" dirty="0" smtClean="0">
                <a:latin typeface="游ゴシック" panose="020B0400000000000000" pitchFamily="50" charset="-128"/>
                <a:ea typeface="游ゴシック" panose="020B0400000000000000" pitchFamily="50" charset="-128"/>
              </a:rPr>
              <a:t>　　</a:t>
            </a:r>
            <a:r>
              <a:rPr kumimoji="1" lang="en-US" altLang="ja-JP" sz="1100" dirty="0" smtClean="0">
                <a:latin typeface="游ゴシック" panose="020B0400000000000000" pitchFamily="50" charset="-128"/>
                <a:ea typeface="游ゴシック" panose="020B0400000000000000" pitchFamily="50" charset="-128"/>
              </a:rPr>
              <a:t>DX</a:t>
            </a:r>
            <a:r>
              <a:rPr kumimoji="1" lang="ja-JP" altLang="en-US" sz="1100" dirty="0" smtClean="0">
                <a:latin typeface="游ゴシック" panose="020B0400000000000000" pitchFamily="50" charset="-128"/>
                <a:ea typeface="游ゴシック" panose="020B0400000000000000" pitchFamily="50" charset="-128"/>
              </a:rPr>
              <a:t>推進課　（担当：錦見、喜多）</a:t>
            </a:r>
            <a:endParaRPr kumimoji="1" lang="en-US" altLang="ja-JP" sz="1100" dirty="0" smtClean="0">
              <a:latin typeface="游ゴシック" panose="020B0400000000000000" pitchFamily="50" charset="-128"/>
              <a:ea typeface="游ゴシック" panose="020B0400000000000000" pitchFamily="50" charset="-128"/>
            </a:endParaRPr>
          </a:p>
          <a:p>
            <a:r>
              <a:rPr kumimoji="1" lang="ja-JP" altLang="en-US" sz="1100" dirty="0" smtClean="0">
                <a:latin typeface="游ゴシック" panose="020B0400000000000000" pitchFamily="50" charset="-128"/>
                <a:ea typeface="游ゴシック" panose="020B0400000000000000" pitchFamily="50" charset="-128"/>
              </a:rPr>
              <a:t>　　電話番号：</a:t>
            </a:r>
            <a:r>
              <a:rPr kumimoji="1" lang="en-US" altLang="ja-JP" sz="1100" dirty="0" smtClean="0">
                <a:latin typeface="游ゴシック" panose="020B0400000000000000" pitchFamily="50" charset="-128"/>
                <a:ea typeface="游ゴシック" panose="020B0400000000000000" pitchFamily="50" charset="-128"/>
              </a:rPr>
              <a:t>011-204-5170</a:t>
            </a:r>
          </a:p>
          <a:p>
            <a:r>
              <a:rPr kumimoji="1" lang="ja-JP" altLang="en-US" sz="1100" dirty="0" smtClean="0">
                <a:latin typeface="游ゴシック" panose="020B0400000000000000" pitchFamily="50" charset="-128"/>
              </a:rPr>
              <a:t>　　</a:t>
            </a:r>
            <a:r>
              <a:rPr kumimoji="1" lang="en-US" altLang="ja-JP" sz="1100" dirty="0" smtClean="0">
                <a:latin typeface="游ゴシック" panose="020B0400000000000000" pitchFamily="50" charset="-128"/>
              </a:rPr>
              <a:t>Email</a:t>
            </a:r>
            <a:r>
              <a:rPr kumimoji="1" lang="ja-JP" altLang="en-US" sz="1100" dirty="0" smtClean="0">
                <a:latin typeface="游ゴシック" panose="020B0400000000000000" pitchFamily="50" charset="-128"/>
              </a:rPr>
              <a:t>：</a:t>
            </a:r>
            <a:r>
              <a:rPr kumimoji="1" lang="en-US" altLang="ja-JP" sz="1100" dirty="0" smtClean="0">
                <a:latin typeface="游ゴシック" panose="020B0400000000000000" pitchFamily="50" charset="-128"/>
              </a:rPr>
              <a:t>joho.opendata@pref.hokkaido.lg.jp</a:t>
            </a:r>
            <a:endParaRPr kumimoji="1" lang="en-US" altLang="ja-JP" sz="1100" dirty="0">
              <a:latin typeface="游ゴシック" panose="020B0400000000000000" pitchFamily="50" charset="-128"/>
            </a:endParaRPr>
          </a:p>
        </p:txBody>
      </p:sp>
      <p:sp>
        <p:nvSpPr>
          <p:cNvPr id="1130" name="角丸四角形 10"/>
          <p:cNvSpPr/>
          <p:nvPr/>
        </p:nvSpPr>
        <p:spPr>
          <a:xfrm>
            <a:off x="168066" y="7917494"/>
            <a:ext cx="2938408" cy="815063"/>
          </a:xfrm>
          <a:prstGeom prst="roundRect">
            <a:avLst>
              <a:gd name="adj" fmla="val 104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1" name="テキスト ボックス 20"/>
          <p:cNvSpPr txBox="1"/>
          <p:nvPr/>
        </p:nvSpPr>
        <p:spPr>
          <a:xfrm>
            <a:off x="278976" y="8049930"/>
            <a:ext cx="2753482" cy="646331"/>
          </a:xfrm>
          <a:prstGeom prst="rect">
            <a:avLst/>
          </a:prstGeom>
          <a:noFill/>
        </p:spPr>
        <p:txBody>
          <a:bodyPr wrap="square" rtlCol="0">
            <a:spAutoFit/>
          </a:bodyPr>
          <a:lstStyle/>
          <a:p>
            <a:r>
              <a:rPr kumimoji="1" lang="ja-JP" altLang="en-US" b="1" dirty="0" smtClean="0"/>
              <a:t>公募期間</a:t>
            </a:r>
            <a:endParaRPr kumimoji="1" lang="en-US" altLang="ja-JP" b="1" dirty="0" smtClean="0"/>
          </a:p>
          <a:p>
            <a:r>
              <a:rPr kumimoji="1" lang="en-US" altLang="ja-JP" b="1" dirty="0" smtClean="0"/>
              <a:t>2021</a:t>
            </a:r>
            <a:r>
              <a:rPr kumimoji="1" lang="ja-JP" altLang="en-US" b="1" dirty="0" smtClean="0">
                <a:latin typeface="ＭＳ ゴシック" panose="020B0609070205080204" pitchFamily="49" charset="-128"/>
                <a:ea typeface="ＭＳ ゴシック" panose="020B0609070205080204" pitchFamily="49" charset="-128"/>
              </a:rPr>
              <a:t>年</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12</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月</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17</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日</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金</a:t>
            </a:r>
            <a:r>
              <a:rPr kumimoji="1" lang="en-US" altLang="ja-JP" b="1" dirty="0" smtClean="0">
                <a:solidFill>
                  <a:srgbClr val="FF0000"/>
                </a:solidFill>
                <a:latin typeface="+mn-ea"/>
              </a:rPr>
              <a:t>)</a:t>
            </a:r>
            <a:r>
              <a:rPr kumimoji="1" lang="ja-JP" altLang="en-US" b="1" dirty="0" smtClean="0"/>
              <a:t>まで</a:t>
            </a:r>
            <a:endParaRPr kumimoji="1" lang="ja-JP" altLang="en-US" b="1" dirty="0"/>
          </a:p>
        </p:txBody>
      </p:sp>
      <p:pic>
        <p:nvPicPr>
          <p:cNvPr id="1133" name="図 19"/>
          <p:cNvPicPr>
            <a:picLocks noChangeAspect="1"/>
          </p:cNvPicPr>
          <p:nvPr/>
        </p:nvPicPr>
        <p:blipFill>
          <a:blip r:embed="rId4"/>
          <a:srcRect l="7364" r="9895"/>
          <a:stretch>
            <a:fillRect/>
          </a:stretch>
        </p:blipFill>
        <p:spPr>
          <a:xfrm>
            <a:off x="1360239" y="8909619"/>
            <a:ext cx="1033670" cy="843474"/>
          </a:xfrm>
          <a:prstGeom prst="rect">
            <a:avLst/>
          </a:prstGeom>
        </p:spPr>
      </p:pic>
      <p:sp>
        <p:nvSpPr>
          <p:cNvPr id="1134" name="テキスト ボックス 21"/>
          <p:cNvSpPr txBox="1"/>
          <p:nvPr/>
        </p:nvSpPr>
        <p:spPr>
          <a:xfrm>
            <a:off x="1317004" y="9629051"/>
            <a:ext cx="1201420" cy="184666"/>
          </a:xfrm>
          <a:prstGeom prst="rect">
            <a:avLst/>
          </a:prstGeom>
          <a:noFill/>
        </p:spPr>
        <p:txBody>
          <a:bodyPr wrap="square" rtlCol="0">
            <a:spAutoFit/>
          </a:bodyPr>
          <a:lstStyle/>
          <a:p>
            <a:r>
              <a:rPr kumimoji="1" lang="en-US" altLang="ja-JP" sz="600" dirty="0" smtClean="0">
                <a:effectLst>
                  <a:glow rad="63500">
                    <a:schemeClr val="bg1"/>
                  </a:glow>
                </a:effectLst>
              </a:rPr>
              <a:t>©</a:t>
            </a:r>
            <a:r>
              <a:rPr kumimoji="1" lang="ja-JP" altLang="en-US" sz="600" dirty="0" smtClean="0">
                <a:effectLst>
                  <a:glow rad="63500">
                    <a:schemeClr val="bg1"/>
                  </a:glow>
                </a:effectLst>
              </a:rPr>
              <a:t>上川総合振興局地域政策課</a:t>
            </a:r>
            <a:endParaRPr kumimoji="1" lang="ja-JP" altLang="en-US" sz="600" dirty="0">
              <a:effectLst>
                <a:glow rad="63500">
                  <a:schemeClr val="bg1"/>
                </a:glow>
              </a:effectLst>
            </a:endParaRPr>
          </a:p>
        </p:txBody>
      </p:sp>
      <p:pic>
        <p:nvPicPr>
          <p:cNvPr id="1135" name="図 9"/>
          <p:cNvPicPr>
            <a:picLocks noChangeAspect="1"/>
          </p:cNvPicPr>
          <p:nvPr/>
        </p:nvPicPr>
        <p:blipFill>
          <a:blip r:embed="rId5"/>
          <a:srcRect r="13751"/>
          <a:stretch>
            <a:fillRect/>
          </a:stretch>
        </p:blipFill>
        <p:spPr>
          <a:xfrm>
            <a:off x="2433711" y="8916170"/>
            <a:ext cx="1092863" cy="830371"/>
          </a:xfrm>
          <a:prstGeom prst="rect">
            <a:avLst/>
          </a:prstGeom>
        </p:spPr>
      </p:pic>
      <p:sp>
        <p:nvSpPr>
          <p:cNvPr id="1136" name="テキスト ボックス 38"/>
          <p:cNvSpPr txBox="1"/>
          <p:nvPr/>
        </p:nvSpPr>
        <p:spPr>
          <a:xfrm>
            <a:off x="2464191" y="9602604"/>
            <a:ext cx="665155" cy="184666"/>
          </a:xfrm>
          <a:prstGeom prst="rect">
            <a:avLst/>
          </a:prstGeom>
          <a:noFill/>
        </p:spPr>
        <p:txBody>
          <a:bodyPr wrap="square" rtlCol="0">
            <a:spAutoFit/>
          </a:bodyPr>
          <a:lstStyle/>
          <a:p>
            <a:r>
              <a:rPr kumimoji="1" lang="en-US" altLang="ja-JP" sz="600" dirty="0" smtClean="0">
                <a:effectLst>
                  <a:glow rad="63500">
                    <a:schemeClr val="bg1"/>
                  </a:glow>
                </a:effectLst>
              </a:rPr>
              <a:t>©</a:t>
            </a:r>
            <a:r>
              <a:rPr kumimoji="1" lang="en-US" altLang="ja-JP" sz="600" dirty="0" err="1" smtClean="0">
                <a:effectLst>
                  <a:glow rad="63500">
                    <a:schemeClr val="bg1"/>
                  </a:glow>
                </a:effectLst>
              </a:rPr>
              <a:t>Pixabay</a:t>
            </a:r>
            <a:endParaRPr kumimoji="1" lang="ja-JP" altLang="en-US" sz="600" dirty="0">
              <a:effectLst>
                <a:glow rad="63500">
                  <a:schemeClr val="bg1"/>
                </a:glow>
              </a:effectLst>
            </a:endParaRPr>
          </a:p>
        </p:txBody>
      </p:sp>
      <p:pic>
        <p:nvPicPr>
          <p:cNvPr id="1137" name="図 17"/>
          <p:cNvPicPr>
            <a:picLocks noChangeAspect="1"/>
          </p:cNvPicPr>
          <p:nvPr/>
        </p:nvPicPr>
        <p:blipFill>
          <a:blip r:embed="rId6"/>
          <a:stretch>
            <a:fillRect/>
          </a:stretch>
        </p:blipFill>
        <p:spPr>
          <a:xfrm>
            <a:off x="168066" y="8909618"/>
            <a:ext cx="1156257" cy="855989"/>
          </a:xfrm>
          <a:prstGeom prst="rect">
            <a:avLst/>
          </a:prstGeom>
        </p:spPr>
      </p:pic>
      <p:sp>
        <p:nvSpPr>
          <p:cNvPr id="1138" name="テキスト ボックス 18"/>
          <p:cNvSpPr txBox="1"/>
          <p:nvPr/>
        </p:nvSpPr>
        <p:spPr>
          <a:xfrm>
            <a:off x="107528" y="9629051"/>
            <a:ext cx="1201420" cy="184666"/>
          </a:xfrm>
          <a:prstGeom prst="rect">
            <a:avLst/>
          </a:prstGeom>
          <a:noFill/>
        </p:spPr>
        <p:txBody>
          <a:bodyPr wrap="square" rtlCol="0">
            <a:spAutoFit/>
          </a:bodyPr>
          <a:lstStyle/>
          <a:p>
            <a:r>
              <a:rPr kumimoji="1" lang="en-US" altLang="ja-JP" sz="600" dirty="0" smtClean="0">
                <a:effectLst>
                  <a:glow rad="63500">
                    <a:schemeClr val="bg1"/>
                  </a:glow>
                </a:effectLst>
              </a:rPr>
              <a:t>©</a:t>
            </a:r>
            <a:r>
              <a:rPr kumimoji="1" lang="ja-JP" altLang="en-US" sz="600" dirty="0" smtClean="0">
                <a:effectLst>
                  <a:glow rad="63500">
                    <a:schemeClr val="bg1"/>
                  </a:glow>
                </a:effectLst>
              </a:rPr>
              <a:t>水産林務部森林整備課</a:t>
            </a:r>
            <a:endParaRPr kumimoji="1" lang="ja-JP" altLang="en-US" sz="600" dirty="0">
              <a:effectLst>
                <a:glow rad="63500">
                  <a:schemeClr val="bg1"/>
                </a:glow>
              </a:effectLst>
            </a:endParaRPr>
          </a:p>
        </p:txBody>
      </p:sp>
      <p:sp>
        <p:nvSpPr>
          <p:cNvPr id="1139" name="テキスト ボックス 41"/>
          <p:cNvSpPr txBox="1"/>
          <p:nvPr/>
        </p:nvSpPr>
        <p:spPr>
          <a:xfrm>
            <a:off x="3963101" y="3688763"/>
            <a:ext cx="2720975" cy="400110"/>
          </a:xfrm>
          <a:prstGeom prst="rect">
            <a:avLst/>
          </a:prstGeom>
          <a:noFill/>
          <a:ln w="19050">
            <a:solidFill>
              <a:srgbClr val="FF0000"/>
            </a:solidFill>
          </a:ln>
        </p:spPr>
        <p:txBody>
          <a:bodyPr wrap="square" rtlCol="0">
            <a:spAutoFit/>
          </a:bodyPr>
          <a:lstStyle/>
          <a:p>
            <a:pPr algn="ctr"/>
            <a:r>
              <a:rPr kumimoji="1" lang="ja-JP" altLang="en-US" sz="2000" b="1" dirty="0" smtClean="0">
                <a:ln w="6600">
                  <a:solidFill>
                    <a:schemeClr val="accent2"/>
                  </a:solidFill>
                  <a:prstDash val="solid"/>
                </a:ln>
                <a:solidFill>
                  <a:srgbClr val="FFFFFF"/>
                </a:solidFill>
                <a:effectLst>
                  <a:outerShdw dist="38100" dir="2700000" algn="tl" rotWithShape="0">
                    <a:schemeClr val="accent2"/>
                  </a:outerShdw>
                </a:effectLst>
                <a:latin typeface="+mn-ea"/>
              </a:rPr>
              <a:t>４次</a:t>
            </a:r>
            <a:r>
              <a:rPr kumimoji="1" lang="ja-JP" altLang="en-US" sz="2000" b="1" dirty="0" smtClean="0">
                <a:ln w="6600">
                  <a:solidFill>
                    <a:schemeClr val="accent2"/>
                  </a:solidFill>
                  <a:prstDash val="solid"/>
                </a:ln>
                <a:solidFill>
                  <a:srgbClr val="FFFFFF"/>
                </a:solidFill>
                <a:effectLst>
                  <a:outerShdw dist="38100" dir="2700000" algn="tl" rotWithShape="0">
                    <a:schemeClr val="accent2"/>
                  </a:outerShdw>
                </a:effectLst>
                <a:latin typeface="+mn-ea"/>
              </a:rPr>
              <a:t>募集</a:t>
            </a:r>
            <a:r>
              <a:rPr kumimoji="1" lang="en-US" altLang="ja-JP" sz="2000" b="1" dirty="0" smtClean="0">
                <a:ln w="6600">
                  <a:solidFill>
                    <a:schemeClr val="accent2"/>
                  </a:solidFill>
                  <a:prstDash val="solid"/>
                </a:ln>
                <a:solidFill>
                  <a:srgbClr val="FFFFFF"/>
                </a:solidFill>
                <a:effectLst>
                  <a:outerShdw dist="38100" dir="2700000" algn="tl" rotWithShape="0">
                    <a:schemeClr val="accent2"/>
                  </a:outerShdw>
                </a:effectLst>
                <a:latin typeface="+mn-ea"/>
              </a:rPr>
              <a:t>(</a:t>
            </a:r>
            <a:r>
              <a:rPr kumimoji="1" lang="ja-JP" altLang="en-US" sz="2000" b="1" dirty="0" smtClean="0">
                <a:ln w="6600">
                  <a:solidFill>
                    <a:schemeClr val="accent2"/>
                  </a:solidFill>
                  <a:prstDash val="solid"/>
                </a:ln>
                <a:solidFill>
                  <a:srgbClr val="FFFFFF"/>
                </a:solidFill>
                <a:effectLst>
                  <a:outerShdw dist="38100" dir="2700000" algn="tl" rotWithShape="0">
                    <a:schemeClr val="accent2"/>
                  </a:outerShdw>
                </a:effectLst>
                <a:latin typeface="+mn-ea"/>
              </a:rPr>
              <a:t>延長）</a:t>
            </a:r>
            <a:endParaRPr kumimoji="1" lang="ja-JP" altLang="en-US" sz="2000" b="1" dirty="0">
              <a:ln w="6600">
                <a:solidFill>
                  <a:schemeClr val="accent2"/>
                </a:solidFill>
                <a:prstDash val="solid"/>
              </a:ln>
              <a:solidFill>
                <a:srgbClr val="FFFFFF"/>
              </a:solidFill>
              <a:effectLst>
                <a:outerShdw dist="38100" dir="2700000" algn="tl" rotWithShape="0">
                  <a:schemeClr val="accent2"/>
                </a:outerShdw>
              </a:effectLst>
              <a:latin typeface="+mn-ea"/>
            </a:endParaRPr>
          </a:p>
        </p:txBody>
      </p:sp>
      <p:pic>
        <p:nvPicPr>
          <p:cNvPr id="1143" name="図 37"/>
          <p:cNvPicPr>
            <a:picLocks noChangeAspect="1"/>
          </p:cNvPicPr>
          <p:nvPr/>
        </p:nvPicPr>
        <p:blipFill>
          <a:blip r:embed="rId7"/>
          <a:stretch>
            <a:fillRect/>
          </a:stretch>
        </p:blipFill>
        <p:spPr>
          <a:xfrm>
            <a:off x="5741299" y="7405843"/>
            <a:ext cx="861009" cy="856003"/>
          </a:xfrm>
          <a:prstGeom prst="rect">
            <a:avLst/>
          </a:prstGeom>
        </p:spPr>
      </p:pic>
      <p:sp>
        <p:nvSpPr>
          <p:cNvPr id="1144" name="テキスト 38"/>
          <p:cNvSpPr txBox="1"/>
          <p:nvPr/>
        </p:nvSpPr>
        <p:spPr>
          <a:xfrm>
            <a:off x="3699088" y="7958490"/>
            <a:ext cx="1937206" cy="399217"/>
          </a:xfrm>
          <a:prstGeom prst="rect">
            <a:avLst/>
          </a:prstGeom>
        </p:spPr>
        <p:txBody>
          <a:bodyPr wrap="square">
            <a:spAutoFit/>
          </a:bodyPr>
          <a:lstStyle/>
          <a:p>
            <a:pPr>
              <a:defRPr lang="ja-JP" altLang="en-US"/>
            </a:pPr>
            <a:r>
              <a:rPr lang="ja-JP" altLang="en-US" sz="1000"/>
              <a:t>（※QRコードは(株)デンソーウェーブの登録商標です）</a:t>
            </a:r>
            <a:endParaRPr lang="ja-JP" altLang="en-US"/>
          </a:p>
        </p:txBody>
      </p:sp>
      <p:sp>
        <p:nvSpPr>
          <p:cNvPr id="36" name="楕円 42"/>
          <p:cNvSpPr/>
          <p:nvPr/>
        </p:nvSpPr>
        <p:spPr>
          <a:xfrm>
            <a:off x="1932963" y="7675119"/>
            <a:ext cx="1428301" cy="643615"/>
          </a:xfrm>
          <a:prstGeom prst="ellipse">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7" name="テキスト ボックス 43"/>
          <p:cNvSpPr txBox="1"/>
          <p:nvPr/>
        </p:nvSpPr>
        <p:spPr>
          <a:xfrm>
            <a:off x="1848493" y="7747740"/>
            <a:ext cx="1657384" cy="600164"/>
          </a:xfrm>
          <a:prstGeom prst="rect">
            <a:avLst/>
          </a:prstGeom>
          <a:noFill/>
        </p:spPr>
        <p:txBody>
          <a:bodyPr wrap="square" rtlCol="0">
            <a:spAutoFit/>
          </a:bodyPr>
          <a:lstStyle/>
          <a:p>
            <a:pPr algn="ctr"/>
            <a:r>
              <a:rPr kumimoji="1" lang="ja-JP" altLang="en-US" sz="1100" b="1" dirty="0" smtClean="0">
                <a:solidFill>
                  <a:srgbClr val="FF0000"/>
                </a:solidFill>
                <a:effectLst>
                  <a:outerShdw blurRad="50800" dist="38100" dir="2700000" algn="tl" rotWithShape="0">
                    <a:prstClr val="black">
                      <a:alpha val="40000"/>
                    </a:prstClr>
                  </a:outerShdw>
                </a:effectLst>
              </a:rPr>
              <a:t>応募意思表明</a:t>
            </a:r>
            <a:endParaRPr kumimoji="1" lang="en-US" altLang="ja-JP" sz="1100" b="1" dirty="0" smtClean="0">
              <a:solidFill>
                <a:srgbClr val="FF0000"/>
              </a:solidFill>
              <a:effectLst>
                <a:outerShdw blurRad="50800" dist="38100" dir="2700000" algn="tl" rotWithShape="0">
                  <a:prstClr val="black">
                    <a:alpha val="40000"/>
                  </a:prstClr>
                </a:outerShdw>
              </a:effectLst>
            </a:endParaRPr>
          </a:p>
          <a:p>
            <a:pPr algn="ctr"/>
            <a:r>
              <a:rPr kumimoji="1" lang="en-US" altLang="ja-JP" sz="1100" b="1" dirty="0" smtClean="0">
                <a:solidFill>
                  <a:srgbClr val="FF0000"/>
                </a:solidFill>
                <a:effectLst>
                  <a:outerShdw blurRad="50800" dist="38100" dir="2700000" algn="tl" rotWithShape="0">
                    <a:prstClr val="black">
                      <a:alpha val="40000"/>
                    </a:prstClr>
                  </a:outerShdw>
                </a:effectLst>
              </a:rPr>
              <a:t>2021</a:t>
            </a:r>
            <a:r>
              <a:rPr kumimoji="1" lang="ja-JP" altLang="en-US" sz="1100" b="1" dirty="0" smtClean="0">
                <a:solidFill>
                  <a:srgbClr val="FF0000"/>
                </a:solidFill>
                <a:effectLst>
                  <a:outerShdw blurRad="50800" dist="38100" dir="2700000" algn="tl" rotWithShape="0">
                    <a:prstClr val="black">
                      <a:alpha val="40000"/>
                    </a:prstClr>
                  </a:outerShdw>
                </a:effectLst>
              </a:rPr>
              <a:t>年</a:t>
            </a:r>
            <a:r>
              <a:rPr kumimoji="1" lang="en-US" altLang="ja-JP" sz="1100" b="1" dirty="0" smtClean="0">
                <a:solidFill>
                  <a:srgbClr val="FF0000"/>
                </a:solidFill>
                <a:effectLst>
                  <a:outerShdw blurRad="50800" dist="38100" dir="2700000" algn="tl" rotWithShape="0">
                    <a:prstClr val="black">
                      <a:alpha val="40000"/>
                    </a:prstClr>
                  </a:outerShdw>
                </a:effectLst>
              </a:rPr>
              <a:t>12</a:t>
            </a:r>
            <a:r>
              <a:rPr kumimoji="1" lang="ja-JP" altLang="en-US" sz="1100" b="1" dirty="0" smtClean="0">
                <a:solidFill>
                  <a:srgbClr val="FF0000"/>
                </a:solidFill>
                <a:effectLst>
                  <a:outerShdw blurRad="50800" dist="38100" dir="2700000" algn="tl" rotWithShape="0">
                    <a:prstClr val="black">
                      <a:alpha val="40000"/>
                    </a:prstClr>
                  </a:outerShdw>
                </a:effectLst>
              </a:rPr>
              <a:t>月</a:t>
            </a:r>
            <a:r>
              <a:rPr kumimoji="1" lang="en-US" altLang="ja-JP" sz="1100" b="1" dirty="0" smtClean="0">
                <a:solidFill>
                  <a:srgbClr val="FF0000"/>
                </a:solidFill>
                <a:effectLst>
                  <a:outerShdw blurRad="50800" dist="38100" dir="2700000" algn="tl" rotWithShape="0">
                    <a:prstClr val="black">
                      <a:alpha val="40000"/>
                    </a:prstClr>
                  </a:outerShdw>
                </a:effectLst>
              </a:rPr>
              <a:t>10</a:t>
            </a:r>
            <a:r>
              <a:rPr kumimoji="1" lang="ja-JP" altLang="en-US" sz="1100" b="1" dirty="0" smtClean="0">
                <a:solidFill>
                  <a:srgbClr val="FF0000"/>
                </a:solidFill>
                <a:effectLst>
                  <a:outerShdw blurRad="50800" dist="38100" dir="2700000" algn="tl" rotWithShape="0">
                    <a:prstClr val="black">
                      <a:alpha val="40000"/>
                    </a:prstClr>
                  </a:outerShdw>
                </a:effectLst>
              </a:rPr>
              <a:t>日</a:t>
            </a:r>
            <a:r>
              <a:rPr kumimoji="1" lang="en-US" altLang="ja-JP" sz="1100" b="1" dirty="0" smtClean="0">
                <a:solidFill>
                  <a:srgbClr val="FF0000"/>
                </a:solidFill>
                <a:effectLst>
                  <a:outerShdw blurRad="50800" dist="38100" dir="2700000" algn="tl" rotWithShape="0">
                    <a:prstClr val="black">
                      <a:alpha val="40000"/>
                    </a:prstClr>
                  </a:outerShdw>
                </a:effectLst>
              </a:rPr>
              <a:t>(</a:t>
            </a:r>
            <a:r>
              <a:rPr kumimoji="1" lang="ja-JP" altLang="en-US" sz="1100" b="1" dirty="0" smtClean="0">
                <a:solidFill>
                  <a:srgbClr val="FF0000"/>
                </a:solidFill>
                <a:effectLst>
                  <a:outerShdw blurRad="50800" dist="38100" dir="2700000" algn="tl" rotWithShape="0">
                    <a:prstClr val="black">
                      <a:alpha val="40000"/>
                    </a:prstClr>
                  </a:outerShdw>
                </a:effectLst>
              </a:rPr>
              <a:t>金</a:t>
            </a:r>
            <a:r>
              <a:rPr kumimoji="1" lang="en-US" altLang="ja-JP" sz="1100" b="1" dirty="0" smtClean="0">
                <a:solidFill>
                  <a:srgbClr val="FF0000"/>
                </a:solidFill>
                <a:effectLst>
                  <a:outerShdw blurRad="50800" dist="38100" dir="2700000" algn="tl" rotWithShape="0">
                    <a:prstClr val="black">
                      <a:alpha val="40000"/>
                    </a:prstClr>
                  </a:outerShdw>
                </a:effectLst>
              </a:rPr>
              <a:t>)</a:t>
            </a:r>
            <a:endParaRPr kumimoji="1" lang="en-US" altLang="ja-JP" sz="1100" b="1" dirty="0" smtClean="0">
              <a:solidFill>
                <a:srgbClr val="FF0000"/>
              </a:solidFill>
              <a:effectLst>
                <a:outerShdw blurRad="50800" dist="38100" dir="2700000" algn="tl" rotWithShape="0">
                  <a:prstClr val="black">
                    <a:alpha val="40000"/>
                  </a:prstClr>
                </a:outerShdw>
              </a:effectLst>
            </a:endParaRPr>
          </a:p>
          <a:p>
            <a:pPr algn="ctr"/>
            <a:r>
              <a:rPr kumimoji="1" lang="ja-JP" altLang="en-US" sz="1100" b="1" dirty="0" smtClean="0">
                <a:solidFill>
                  <a:srgbClr val="FF0000"/>
                </a:solidFill>
                <a:effectLst>
                  <a:outerShdw blurRad="50800" dist="38100" dir="2700000" algn="tl" rotWithShape="0">
                    <a:prstClr val="black">
                      <a:alpha val="40000"/>
                    </a:prstClr>
                  </a:outerShdw>
                </a:effectLst>
              </a:rPr>
              <a:t>まで</a:t>
            </a:r>
            <a:endParaRPr kumimoji="1" lang="ja-JP" altLang="en-US" sz="1100" b="1" dirty="0">
              <a:solidFill>
                <a:srgbClr val="FF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261166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527</TotalTime>
  <Words>446</Words>
  <Application>Microsoft Office PowerPoint</Application>
  <PresentationFormat>A4 210 x 297 mm</PresentationFormat>
  <Paragraphs>48</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ＭＳ Ｐゴシック</vt:lpstr>
      <vt:lpstr>ＭＳ ゴシック</vt:lpstr>
      <vt:lpstr>UD デジタル 教科書体 NK-R</vt:lpstr>
      <vt:lpstr>游ゴシック</vt:lpstr>
      <vt:lpstr>游ゴシック Light</vt:lpstr>
      <vt:lpstr>Arial</vt:lpstr>
      <vt:lpstr>Calibri</vt:lpstr>
      <vt:lpstr>Calibri Light</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49</cp:revision>
  <cp:lastPrinted>2021-03-05T05:52:46Z</cp:lastPrinted>
  <dcterms:created xsi:type="dcterms:W3CDTF">2021-03-03T01:06:45Z</dcterms:created>
  <dcterms:modified xsi:type="dcterms:W3CDTF">2021-11-29T10:20:09Z</dcterms:modified>
</cp:coreProperties>
</file>