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5E7"/>
    <a:srgbClr val="2F5597"/>
    <a:srgbClr val="FAE2E9"/>
    <a:srgbClr val="E86A91"/>
    <a:srgbClr val="FDEFE3"/>
    <a:srgbClr val="FBDFC5"/>
    <a:srgbClr val="FAD1AC"/>
    <a:srgbClr val="EF790F"/>
    <a:srgbClr val="DEEBF7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>
        <p:scale>
          <a:sx n="300" d="100"/>
          <a:sy n="300" d="100"/>
        </p:scale>
        <p:origin x="-2491" y="-76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255-5566-4667-B253-A1A7DE164CE8}" type="datetimeFigureOut">
              <a:rPr kumimoji="1" lang="ja-JP" altLang="en-US" smtClean="0"/>
              <a:t>2021/7/19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361C-04E0-481E-BAA6-D27352EB43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743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255-5566-4667-B253-A1A7DE164CE8}" type="datetimeFigureOut">
              <a:rPr kumimoji="1" lang="ja-JP" altLang="en-US" smtClean="0"/>
              <a:t>2021/7/19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361C-04E0-481E-BAA6-D27352EB43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003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255-5566-4667-B253-A1A7DE164CE8}" type="datetimeFigureOut">
              <a:rPr kumimoji="1" lang="ja-JP" altLang="en-US" smtClean="0"/>
              <a:t>2021/7/19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361C-04E0-481E-BAA6-D27352EB43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45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255-5566-4667-B253-A1A7DE164CE8}" type="datetimeFigureOut">
              <a:rPr kumimoji="1" lang="ja-JP" altLang="en-US" smtClean="0"/>
              <a:t>2021/7/19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361C-04E0-481E-BAA6-D27352EB43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4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255-5566-4667-B253-A1A7DE164CE8}" type="datetimeFigureOut">
              <a:rPr kumimoji="1" lang="ja-JP" altLang="en-US" smtClean="0"/>
              <a:t>2021/7/19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361C-04E0-481E-BAA6-D27352EB43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282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255-5566-4667-B253-A1A7DE164CE8}" type="datetimeFigureOut">
              <a:rPr kumimoji="1" lang="ja-JP" altLang="en-US" smtClean="0"/>
              <a:t>2021/7/19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361C-04E0-481E-BAA6-D27352EB43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908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255-5566-4667-B253-A1A7DE164CE8}" type="datetimeFigureOut">
              <a:rPr kumimoji="1" lang="ja-JP" altLang="en-US" smtClean="0"/>
              <a:t>2021/7/19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361C-04E0-481E-BAA6-D27352EB43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947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255-5566-4667-B253-A1A7DE164CE8}" type="datetimeFigureOut">
              <a:rPr kumimoji="1" lang="ja-JP" altLang="en-US" smtClean="0"/>
              <a:t>2021/7/19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361C-04E0-481E-BAA6-D27352EB43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684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255-5566-4667-B253-A1A7DE164CE8}" type="datetimeFigureOut">
              <a:rPr kumimoji="1" lang="ja-JP" altLang="en-US" smtClean="0"/>
              <a:t>2021/7/19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361C-04E0-481E-BAA6-D27352EB43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647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255-5566-4667-B253-A1A7DE164CE8}" type="datetimeFigureOut">
              <a:rPr kumimoji="1" lang="ja-JP" altLang="en-US" smtClean="0"/>
              <a:t>2021/7/19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361C-04E0-481E-BAA6-D27352EB43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123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3255-5566-4667-B253-A1A7DE164CE8}" type="datetimeFigureOut">
              <a:rPr kumimoji="1" lang="ja-JP" altLang="en-US" smtClean="0"/>
              <a:t>2021/7/19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361C-04E0-481E-BAA6-D27352EB43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9919329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3255-5566-4667-B253-A1A7DE164CE8}" type="datetimeFigureOut">
              <a:rPr kumimoji="1" lang="ja-JP" altLang="en-US" smtClean="0"/>
              <a:t>2021/7/19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5361C-04E0-481E-BAA6-D27352EB43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458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>
            <a:off x="471815" y="5373678"/>
            <a:ext cx="6314676" cy="180000"/>
          </a:xfrm>
          <a:prstGeom prst="rect">
            <a:avLst/>
          </a:prstGeom>
          <a:solidFill>
            <a:srgbClr val="FDE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 dirty="0"/>
          </a:p>
        </p:txBody>
      </p:sp>
      <p:sp>
        <p:nvSpPr>
          <p:cNvPr id="6" name="正方形/長方形 5"/>
          <p:cNvSpPr/>
          <p:nvPr/>
        </p:nvSpPr>
        <p:spPr>
          <a:xfrm>
            <a:off x="471815" y="4939722"/>
            <a:ext cx="6314676" cy="180000"/>
          </a:xfrm>
          <a:prstGeom prst="rect">
            <a:avLst/>
          </a:prstGeom>
          <a:solidFill>
            <a:srgbClr val="FDE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34" name="正方形/長方形 33"/>
          <p:cNvSpPr/>
          <p:nvPr/>
        </p:nvSpPr>
        <p:spPr>
          <a:xfrm>
            <a:off x="404252" y="4926434"/>
            <a:ext cx="5249788" cy="886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6" rIns="0" rtlCol="0" anchor="ctr"/>
          <a:lstStyle/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脱炭素型のライフスタイルやビジネススタイルへの転換</a:t>
            </a:r>
            <a:endParaRPr kumimoji="1" lang="en-US" altLang="ja-JP" sz="1100" b="1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二酸化炭素吸収量の確保に向けた、適切な森林の整備・保全</a:t>
            </a:r>
            <a:endParaRPr kumimoji="1" lang="en-US" altLang="ja-JP" sz="1100" b="1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気候変動の影響を回避・軽減する取組の推進</a:t>
            </a:r>
            <a:endParaRPr kumimoji="1" lang="en-US" altLang="ja-JP" sz="1100" b="1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感染症の拡大の抑止に向けた、検査体制や医療提供体制の強化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71814" y="7841585"/>
            <a:ext cx="6314676" cy="180000"/>
          </a:xfrm>
          <a:prstGeom prst="rect">
            <a:avLst/>
          </a:prstGeom>
          <a:solidFill>
            <a:srgbClr val="FAE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76" name="正方形/長方形 75"/>
          <p:cNvSpPr/>
          <p:nvPr/>
        </p:nvSpPr>
        <p:spPr>
          <a:xfrm>
            <a:off x="471814" y="8281097"/>
            <a:ext cx="6314676" cy="180000"/>
          </a:xfrm>
          <a:prstGeom prst="rect">
            <a:avLst/>
          </a:prstGeom>
          <a:solidFill>
            <a:srgbClr val="FAE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77" name="正方形/長方形 76"/>
          <p:cNvSpPr/>
          <p:nvPr/>
        </p:nvSpPr>
        <p:spPr>
          <a:xfrm>
            <a:off x="473137" y="8714571"/>
            <a:ext cx="6314676" cy="180000"/>
          </a:xfrm>
          <a:prstGeom prst="rect">
            <a:avLst/>
          </a:prstGeom>
          <a:solidFill>
            <a:srgbClr val="FAE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71" name="正方形/長方形 70"/>
          <p:cNvSpPr/>
          <p:nvPr/>
        </p:nvSpPr>
        <p:spPr>
          <a:xfrm>
            <a:off x="471814" y="6168896"/>
            <a:ext cx="6314677" cy="18000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72" name="正方形/長方形 71"/>
          <p:cNvSpPr/>
          <p:nvPr/>
        </p:nvSpPr>
        <p:spPr>
          <a:xfrm>
            <a:off x="471814" y="6607142"/>
            <a:ext cx="6314677" cy="18000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 dirty="0"/>
          </a:p>
        </p:txBody>
      </p:sp>
      <p:sp>
        <p:nvSpPr>
          <p:cNvPr id="73" name="正方形/長方形 72"/>
          <p:cNvSpPr/>
          <p:nvPr/>
        </p:nvSpPr>
        <p:spPr>
          <a:xfrm>
            <a:off x="471813" y="7042013"/>
            <a:ext cx="6314677" cy="18000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4" name="正方形/長方形 3"/>
          <p:cNvSpPr/>
          <p:nvPr/>
        </p:nvSpPr>
        <p:spPr>
          <a:xfrm>
            <a:off x="5760720" y="35051"/>
            <a:ext cx="1064928" cy="235820"/>
          </a:xfrm>
          <a:prstGeom prst="rect">
            <a:avLst/>
          </a:prstGeom>
          <a:noFill/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0499" rIns="70499" bIns="35249" rtlCol="0" anchor="ctr"/>
          <a:lstStyle/>
          <a:p>
            <a:pPr algn="ctr"/>
            <a:r>
              <a:rPr kumimoji="1" lang="ja-JP" altLang="en-US" sz="1452" b="1" dirty="0" smtClean="0">
                <a:solidFill>
                  <a:schemeClr val="tx1"/>
                </a:solidFill>
              </a:rPr>
              <a:t>参考資料</a:t>
            </a:r>
            <a:endParaRPr kumimoji="1" lang="ja-JP" altLang="en-US" sz="1814" b="1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1509" y="105147"/>
            <a:ext cx="6714982" cy="31219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0499" bIns="35249" rtlCol="0" anchor="ctr"/>
          <a:lstStyle/>
          <a:p>
            <a:pPr algn="ctr"/>
            <a:r>
              <a:rPr kumimoji="1" lang="ja-JP" altLang="en-US" sz="1600" b="1" spc="98" dirty="0">
                <a:solidFill>
                  <a:schemeClr val="tx1"/>
                </a:solidFill>
              </a:rPr>
              <a:t>北海道総合計画の見直しのポイント</a:t>
            </a:r>
            <a:endParaRPr kumimoji="1" lang="ja-JP" altLang="en-US" sz="2000" b="1" spc="98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8813" y="764697"/>
            <a:ext cx="6717677" cy="6084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47" rIns="70499" bIns="35249" rtlCol="0" anchor="ctr"/>
          <a:lstStyle/>
          <a:p>
            <a:pPr marL="180000" indent="-180000" algn="just">
              <a:spcBef>
                <a:spcPts val="91"/>
              </a:spcBef>
              <a:spcAft>
                <a:spcPts val="91"/>
              </a:spcAft>
              <a:buFont typeface="Wingdings" panose="05000000000000000000" pitchFamily="2" charset="2"/>
              <a:buChar char="l"/>
            </a:pPr>
            <a:r>
              <a:rPr kumimoji="1" lang="ja-JP" altLang="en-US" sz="1100" b="1" spc="20" dirty="0">
                <a:solidFill>
                  <a:schemeClr val="tx1"/>
                </a:solidFill>
              </a:rPr>
              <a:t>新型</a:t>
            </a:r>
            <a:r>
              <a:rPr kumimoji="1" lang="ja-JP" altLang="en-US" sz="1100" b="1" spc="20" dirty="0" smtClean="0">
                <a:solidFill>
                  <a:schemeClr val="tx1"/>
                </a:solidFill>
              </a:rPr>
              <a:t>コロナウイルス感染症</a:t>
            </a:r>
            <a:r>
              <a:rPr kumimoji="1" lang="ja-JP" altLang="en-US" sz="1100" b="1" spc="20" dirty="0">
                <a:solidFill>
                  <a:schemeClr val="tx1"/>
                </a:solidFill>
              </a:rPr>
              <a:t>による道政の推進への大きな影響</a:t>
            </a:r>
            <a:endParaRPr kumimoji="1" lang="en-US" altLang="ja-JP" sz="1100" b="1" spc="20" dirty="0">
              <a:solidFill>
                <a:schemeClr val="tx1"/>
              </a:solidFill>
            </a:endParaRPr>
          </a:p>
          <a:p>
            <a:pPr marL="180000" indent="-180000" algn="just">
              <a:spcBef>
                <a:spcPts val="91"/>
              </a:spcBef>
              <a:spcAft>
                <a:spcPts val="91"/>
              </a:spcAft>
              <a:buFont typeface="Wingdings" panose="05000000000000000000" pitchFamily="2" charset="2"/>
              <a:buChar char="l"/>
            </a:pPr>
            <a:r>
              <a:rPr kumimoji="1" lang="ja-JP" altLang="en-US" sz="1100" b="1" dirty="0">
                <a:solidFill>
                  <a:schemeClr val="tx1"/>
                </a:solidFill>
              </a:rPr>
              <a:t>北海道のハンディとされて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いた地域特性の</a:t>
            </a:r>
            <a:r>
              <a:rPr kumimoji="1" lang="ja-JP" altLang="en-US" sz="1100" b="1" spc="-29" dirty="0" smtClean="0">
                <a:solidFill>
                  <a:schemeClr val="tx1"/>
                </a:solidFill>
              </a:rPr>
              <a:t>新た</a:t>
            </a:r>
            <a:r>
              <a:rPr kumimoji="1" lang="ja-JP" altLang="en-US" sz="1100" b="1" spc="-29" dirty="0">
                <a:solidFill>
                  <a:schemeClr val="tx1"/>
                </a:solidFill>
              </a:rPr>
              <a:t>な価値</a:t>
            </a:r>
            <a:r>
              <a:rPr kumimoji="1" lang="ja-JP" altLang="en-US" sz="1100" b="1" spc="-29" dirty="0" smtClean="0">
                <a:solidFill>
                  <a:schemeClr val="tx1"/>
                </a:solidFill>
              </a:rPr>
              <a:t>への転換</a:t>
            </a:r>
            <a:endParaRPr kumimoji="1" lang="en-US" altLang="ja-JP" sz="1100" b="1" spc="-29" dirty="0">
              <a:solidFill>
                <a:schemeClr val="tx1"/>
              </a:solidFill>
            </a:endParaRPr>
          </a:p>
          <a:p>
            <a:pPr marL="180000" indent="-180000" algn="just">
              <a:spcBef>
                <a:spcPts val="91"/>
              </a:spcBef>
              <a:spcAft>
                <a:spcPts val="91"/>
              </a:spcAft>
              <a:buFont typeface="Wingdings" panose="05000000000000000000" pitchFamily="2" charset="2"/>
              <a:buChar char="l"/>
            </a:pPr>
            <a:r>
              <a:rPr kumimoji="1" lang="ja-JP" altLang="en-US" sz="1100" b="1" spc="-98" dirty="0">
                <a:solidFill>
                  <a:schemeClr val="tx1"/>
                </a:solidFill>
              </a:rPr>
              <a:t>デジタル・トランスフォーメーション</a:t>
            </a:r>
            <a:r>
              <a:rPr kumimoji="1" lang="ja-JP" altLang="en-US" sz="1100" b="1" spc="-147" dirty="0">
                <a:solidFill>
                  <a:schemeClr val="tx1"/>
                </a:solidFill>
              </a:rPr>
              <a:t>（ＤＸ）</a:t>
            </a:r>
            <a:r>
              <a:rPr kumimoji="1" lang="ja-JP" altLang="en-US" sz="1100" spc="-98" dirty="0">
                <a:solidFill>
                  <a:schemeClr val="tx1"/>
                </a:solidFill>
              </a:rPr>
              <a:t>や</a:t>
            </a:r>
            <a:r>
              <a:rPr kumimoji="1" lang="ja-JP" altLang="en-US" sz="1100" b="1" spc="-98" dirty="0">
                <a:solidFill>
                  <a:schemeClr val="tx1"/>
                </a:solidFill>
              </a:rPr>
              <a:t>脱炭素化</a:t>
            </a:r>
            <a:r>
              <a:rPr kumimoji="1" lang="ja-JP" altLang="en-US" sz="1100" spc="-98" dirty="0">
                <a:solidFill>
                  <a:schemeClr val="tx1"/>
                </a:solidFill>
              </a:rPr>
              <a:t>など、</a:t>
            </a:r>
            <a:r>
              <a:rPr kumimoji="1" lang="ja-JP" altLang="en-US" sz="1100" b="1" spc="-98" dirty="0">
                <a:solidFill>
                  <a:schemeClr val="tx1"/>
                </a:solidFill>
              </a:rPr>
              <a:t>社会変革の兆し</a:t>
            </a:r>
            <a:endParaRPr kumimoji="1" lang="ja-JP" altLang="en-US" sz="1100" spc="-98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5784" y="752214"/>
            <a:ext cx="6789864" cy="145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05747" bIns="35249" rtlCol="0" anchor="b" anchorCtr="0"/>
          <a:lstStyle/>
          <a:p>
            <a:pPr marL="97978" indent="140992" algn="just">
              <a:lnSpc>
                <a:spcPts val="1361"/>
              </a:lnSpc>
            </a:pPr>
            <a:endParaRPr kumimoji="1" lang="ja-JP" altLang="en-US" sz="1089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0752" y="2550033"/>
            <a:ext cx="6794896" cy="49349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499" tIns="35249" rIns="70499" bIns="35249" rtlCol="0" anchor="t" anchorCtr="0"/>
          <a:lstStyle/>
          <a:p>
            <a:pPr marL="176241" indent="-447651" algn="ctr">
              <a:lnSpc>
                <a:spcPts val="1763"/>
              </a:lnSpc>
              <a:spcBef>
                <a:spcPts val="294"/>
              </a:spcBef>
            </a:pPr>
            <a:r>
              <a:rPr kumimoji="1" lang="ja-JP" altLang="en-US" sz="1273" b="1" spc="400" dirty="0" smtClean="0">
                <a:solidFill>
                  <a:schemeClr val="bg1"/>
                </a:solidFill>
              </a:rPr>
              <a:t>「</a:t>
            </a:r>
            <a:r>
              <a:rPr kumimoji="1" lang="ja-JP" altLang="en-US" sz="1273" b="1" spc="400" dirty="0">
                <a:solidFill>
                  <a:schemeClr val="bg1"/>
                </a:solidFill>
              </a:rPr>
              <a:t>輝きつづける北海道」をめざして</a:t>
            </a:r>
            <a:endParaRPr kumimoji="1" lang="en-US" altLang="ja-JP" sz="1273" b="1" spc="400" dirty="0">
              <a:solidFill>
                <a:schemeClr val="bg1"/>
              </a:solidFill>
            </a:endParaRPr>
          </a:p>
          <a:p>
            <a:pPr marL="176241" indent="-447651" algn="ctr">
              <a:lnSpc>
                <a:spcPts val="1763"/>
              </a:lnSpc>
            </a:pPr>
            <a:r>
              <a:rPr kumimoji="1" lang="ja-JP" altLang="en-US" sz="1273" b="1" spc="196" dirty="0" smtClean="0">
                <a:solidFill>
                  <a:schemeClr val="bg1"/>
                </a:solidFill>
              </a:rPr>
              <a:t>～今後の政策展開を図る上で重視</a:t>
            </a:r>
            <a:r>
              <a:rPr kumimoji="1" lang="ja-JP" altLang="en-US" sz="1273" b="1" spc="196" dirty="0">
                <a:solidFill>
                  <a:schemeClr val="bg1"/>
                </a:solidFill>
              </a:rPr>
              <a:t>すべき視点～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-161277" y="426563"/>
            <a:ext cx="7186523" cy="0"/>
          </a:xfrm>
          <a:prstGeom prst="line">
            <a:avLst/>
          </a:prstGeom>
          <a:ln w="254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404251" y="6159511"/>
            <a:ext cx="6382239" cy="1300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6" rIns="0" rtlCol="0" anchor="ctr"/>
          <a:lstStyle/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 smtClean="0">
                <a:solidFill>
                  <a:schemeClr val="tx1"/>
                </a:solidFill>
              </a:rPr>
              <a:t>スマート農業の加速化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>
                <a:solidFill>
                  <a:schemeClr val="tx1"/>
                </a:solidFill>
              </a:rPr>
              <a:t>サテライトオフィスや本社機能の移転などの誘致活動の展開</a:t>
            </a:r>
            <a:endParaRPr kumimoji="1" lang="en-US" altLang="ja-JP" sz="1100" b="1" dirty="0">
              <a:solidFill>
                <a:schemeClr val="tx1"/>
              </a:solidFill>
            </a:endParaRPr>
          </a:p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 smtClean="0">
                <a:solidFill>
                  <a:schemeClr val="tx1"/>
                </a:solidFill>
              </a:rPr>
              <a:t>新エネルギーの最大限の活用、水素等の</a:t>
            </a:r>
            <a:r>
              <a:rPr kumimoji="1" lang="ja-JP" altLang="en-US" sz="1100" b="1" dirty="0">
                <a:solidFill>
                  <a:schemeClr val="tx1"/>
                </a:solidFill>
              </a:rPr>
              <a:t>有効活用</a:t>
            </a:r>
          </a:p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>
                <a:solidFill>
                  <a:schemeClr val="tx1"/>
                </a:solidFill>
              </a:rPr>
              <a:t>感染症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対策などに</a:t>
            </a:r>
            <a:r>
              <a:rPr kumimoji="1" lang="ja-JP" altLang="en-US" sz="1100" b="1" dirty="0">
                <a:solidFill>
                  <a:schemeClr val="tx1"/>
                </a:solidFill>
              </a:rPr>
              <a:t>配慮した観光受入体制の確立</a:t>
            </a:r>
            <a:endParaRPr kumimoji="1" lang="en-US" altLang="ja-JP" sz="1100" b="1" dirty="0">
              <a:solidFill>
                <a:schemeClr val="tx1"/>
              </a:solidFill>
            </a:endParaRPr>
          </a:p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>
                <a:solidFill>
                  <a:schemeClr val="tx1"/>
                </a:solidFill>
              </a:rPr>
              <a:t>アドベンチャートラベル等の体験型観光の推進</a:t>
            </a:r>
            <a:endParaRPr kumimoji="1" lang="en-US" altLang="ja-JP" sz="1100" b="1" dirty="0">
              <a:solidFill>
                <a:schemeClr val="tx1"/>
              </a:solidFill>
            </a:endParaRPr>
          </a:p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 smtClean="0">
                <a:solidFill>
                  <a:schemeClr val="tx1"/>
                </a:solidFill>
              </a:rPr>
              <a:t>テレワーク</a:t>
            </a:r>
            <a:r>
              <a:rPr kumimoji="1" lang="ja-JP" altLang="en-US" sz="1100" b="1" dirty="0">
                <a:solidFill>
                  <a:schemeClr val="tx1"/>
                </a:solidFill>
              </a:rPr>
              <a:t>の推進など、柔軟で多様な働き方がしやすい環境の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整備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10347" y="7834202"/>
            <a:ext cx="6257153" cy="1317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6" rIns="0" rtlCol="0" anchor="ctr"/>
          <a:lstStyle/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 smtClean="0">
                <a:solidFill>
                  <a:schemeClr val="tx1"/>
                </a:solidFill>
              </a:rPr>
              <a:t>関係人口の創出・拡大</a:t>
            </a:r>
            <a:endParaRPr kumimoji="1" lang="en-US" altLang="ja-JP" sz="1100" b="1" dirty="0">
              <a:solidFill>
                <a:schemeClr val="tx1"/>
              </a:solidFill>
            </a:endParaRPr>
          </a:p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 smtClean="0">
                <a:solidFill>
                  <a:schemeClr val="tx1"/>
                </a:solidFill>
              </a:rPr>
              <a:t>ワーケーション</a:t>
            </a:r>
            <a:r>
              <a:rPr kumimoji="1" lang="ja-JP" altLang="en-US" sz="1100" b="1" dirty="0">
                <a:solidFill>
                  <a:schemeClr val="tx1"/>
                </a:solidFill>
              </a:rPr>
              <a:t>の推進</a:t>
            </a:r>
            <a:endParaRPr kumimoji="1" lang="en-US" altLang="ja-JP" sz="1100" b="1" dirty="0">
              <a:solidFill>
                <a:schemeClr val="tx1"/>
              </a:solidFill>
            </a:endParaRPr>
          </a:p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>
                <a:solidFill>
                  <a:schemeClr val="tx1"/>
                </a:solidFill>
              </a:rPr>
              <a:t>感染症や災害発生時における学びの確保</a:t>
            </a:r>
            <a:endParaRPr kumimoji="1" lang="en-US" altLang="ja-JP" sz="1100" b="1" dirty="0">
              <a:solidFill>
                <a:schemeClr val="tx1"/>
              </a:solidFill>
            </a:endParaRPr>
          </a:p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>
                <a:solidFill>
                  <a:schemeClr val="tx1"/>
                </a:solidFill>
              </a:rPr>
              <a:t>地域の将来を担う</a:t>
            </a:r>
            <a:r>
              <a:rPr kumimoji="1"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kumimoji="1" lang="ja-JP" altLang="en-US" sz="1100" b="1" dirty="0">
                <a:solidFill>
                  <a:schemeClr val="tx1"/>
                </a:solidFill>
              </a:rPr>
              <a:t>人材の育成</a:t>
            </a:r>
            <a:endParaRPr kumimoji="1" lang="en-US" altLang="ja-JP" sz="1100" b="1" dirty="0">
              <a:solidFill>
                <a:schemeClr val="tx1"/>
              </a:solidFill>
            </a:endParaRPr>
          </a:p>
          <a:p>
            <a:pPr algn="just">
              <a:spcBef>
                <a:spcPts val="196"/>
              </a:spcBef>
              <a:spcAft>
                <a:spcPts val="196"/>
              </a:spcAft>
            </a:pPr>
            <a:r>
              <a:rPr kumimoji="1" lang="ja-JP" altLang="en-US" sz="1100" b="1" dirty="0">
                <a:solidFill>
                  <a:schemeClr val="tx1"/>
                </a:solidFill>
              </a:rPr>
              <a:t>交通インフラ整備と自動運転や</a:t>
            </a:r>
            <a:r>
              <a:rPr kumimoji="1" lang="en-US" altLang="ja-JP" sz="1100" b="1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MaaS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の連動などに</a:t>
            </a:r>
            <a:r>
              <a:rPr kumimoji="1" lang="ja-JP" altLang="en-US" sz="1100" b="1" dirty="0">
                <a:solidFill>
                  <a:schemeClr val="tx1"/>
                </a:solidFill>
              </a:rPr>
              <a:t>よる、利便性の高い交通環境の実現</a:t>
            </a:r>
            <a:endParaRPr kumimoji="1" lang="en-US" altLang="ja-JP" sz="1100" b="1" dirty="0">
              <a:solidFill>
                <a:schemeClr val="tx1"/>
              </a:solidFill>
            </a:endParaRPr>
          </a:p>
          <a:p>
            <a:pPr>
              <a:spcBef>
                <a:spcPts val="196"/>
              </a:spcBef>
              <a:spcAft>
                <a:spcPts val="196"/>
              </a:spcAft>
            </a:pPr>
            <a:r>
              <a:rPr kumimoji="1"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や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kumimoji="1" lang="ja-JP" altLang="en-US" sz="1100" b="1" dirty="0" err="1" smtClean="0">
                <a:solidFill>
                  <a:schemeClr val="tx1"/>
                </a:solidFill>
              </a:rPr>
              <a:t>、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ロボットなどの未来技術の活用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63223" y="4729449"/>
            <a:ext cx="1198474" cy="176246"/>
          </a:xfrm>
          <a:prstGeom prst="rect">
            <a:avLst/>
          </a:prstGeom>
          <a:solidFill>
            <a:srgbClr val="EF79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175" b="1" dirty="0">
                <a:solidFill>
                  <a:schemeClr val="bg1"/>
                </a:solidFill>
              </a:rPr>
              <a:t>１．生活・安心</a:t>
            </a:r>
            <a:endParaRPr kumimoji="1" lang="en-US" altLang="ja-JP" sz="1175" b="1" dirty="0">
              <a:solidFill>
                <a:schemeClr val="bg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0752" y="3056871"/>
            <a:ext cx="6794895" cy="1226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499" tIns="35249" rIns="70499" bIns="35249" rtlCol="0" anchor="t" anchorCtr="0"/>
          <a:lstStyle/>
          <a:p>
            <a:pPr marL="176241" indent="-447651" algn="ctr">
              <a:lnSpc>
                <a:spcPts val="1763"/>
              </a:lnSpc>
              <a:spcBef>
                <a:spcPts val="294"/>
              </a:spcBef>
              <a:spcAft>
                <a:spcPts val="294"/>
              </a:spcAft>
            </a:pPr>
            <a:endParaRPr kumimoji="1" lang="ja-JP" altLang="en-US" sz="1371" b="1" spc="39" dirty="0">
              <a:solidFill>
                <a:schemeClr val="bg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26720" y="3088259"/>
            <a:ext cx="2377440" cy="352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249" rIns="35249" rtlCol="0" anchor="ctr"/>
          <a:lstStyle/>
          <a:p>
            <a:pPr algn="ctr"/>
            <a:r>
              <a:rPr kumimoji="1" lang="ja-JP" altLang="en-US" sz="1270" b="1" dirty="0">
                <a:solidFill>
                  <a:schemeClr val="tx1"/>
                </a:solidFill>
              </a:rPr>
              <a:t>危機に対する</a:t>
            </a:r>
            <a:r>
              <a:rPr kumimoji="1" lang="ja-JP" altLang="en-US" sz="1270" b="1" dirty="0">
                <a:solidFill>
                  <a:srgbClr val="C00000"/>
                </a:solidFill>
              </a:rPr>
              <a:t>強靱</a:t>
            </a:r>
            <a:r>
              <a:rPr kumimoji="1" lang="ja-JP" altLang="en-US" sz="1270" b="1" dirty="0">
                <a:solidFill>
                  <a:schemeClr val="tx1"/>
                </a:solidFill>
              </a:rPr>
              <a:t>な社会の構築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849066" y="3088259"/>
            <a:ext cx="3876045" cy="352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499" tIns="70499" rIns="70499" bIns="35249" rtlCol="0" anchor="ctr"/>
          <a:lstStyle/>
          <a:p>
            <a:pPr algn="just"/>
            <a:r>
              <a:rPr kumimoji="1" lang="ja-JP" altLang="en-US" sz="1100" spc="-20" dirty="0">
                <a:solidFill>
                  <a:schemeClr val="tx1"/>
                </a:solidFill>
              </a:rPr>
              <a:t>様々な危機を克服し、弾力的に対応できる強靱で柔軟な社会の構築</a:t>
            </a:r>
            <a:endParaRPr kumimoji="1" lang="ja-JP" altLang="en-US" sz="2000" spc="-20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26720" y="3476301"/>
            <a:ext cx="2377440" cy="352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249" rIns="35249" rtlCol="0" anchor="ctr"/>
          <a:lstStyle/>
          <a:p>
            <a:pPr algn="ctr"/>
            <a:r>
              <a:rPr kumimoji="1" lang="ja-JP" altLang="en-US" sz="1270" b="1" dirty="0">
                <a:solidFill>
                  <a:schemeClr val="tx1"/>
                </a:solidFill>
              </a:rPr>
              <a:t>北海道の</a:t>
            </a:r>
            <a:r>
              <a:rPr kumimoji="1" lang="ja-JP" altLang="en-US" sz="1270" b="1" dirty="0">
                <a:solidFill>
                  <a:srgbClr val="C00000"/>
                </a:solidFill>
              </a:rPr>
              <a:t>真価</a:t>
            </a:r>
            <a:r>
              <a:rPr kumimoji="1" lang="ja-JP" altLang="en-US" sz="1270" b="1" dirty="0">
                <a:solidFill>
                  <a:schemeClr val="tx1"/>
                </a:solidFill>
              </a:rPr>
              <a:t>の発揮</a:t>
            </a:r>
            <a:endParaRPr kumimoji="1" lang="ja-JP" altLang="en-US" sz="1814" b="1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849066" y="3476301"/>
            <a:ext cx="3876045" cy="352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499" tIns="70499" rIns="70499" bIns="35249" rtlCol="0" anchor="ctr"/>
          <a:lstStyle/>
          <a:p>
            <a:pPr algn="just"/>
            <a:r>
              <a:rPr kumimoji="1" lang="ja-JP" altLang="en-US" sz="1100" spc="-20" dirty="0">
                <a:solidFill>
                  <a:schemeClr val="tx1"/>
                </a:solidFill>
              </a:rPr>
              <a:t>ハンディから転換した強みや、食・観光の価値の更なる向上など、北海道の真価の最大限の発揮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426720" y="3862752"/>
            <a:ext cx="2377440" cy="352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249" rIns="35249" rtlCol="0" anchor="ctr"/>
          <a:lstStyle/>
          <a:p>
            <a:pPr algn="ctr"/>
            <a:r>
              <a:rPr kumimoji="1" lang="ja-JP" altLang="en-US" sz="1270" b="1" dirty="0">
                <a:solidFill>
                  <a:schemeClr val="tx1"/>
                </a:solidFill>
              </a:rPr>
              <a:t>社会の変革への</a:t>
            </a:r>
            <a:r>
              <a:rPr kumimoji="1" lang="ja-JP" altLang="en-US" sz="1270" b="1" dirty="0">
                <a:solidFill>
                  <a:srgbClr val="C00000"/>
                </a:solidFill>
              </a:rPr>
              <a:t>挑戦</a:t>
            </a:r>
            <a:endParaRPr kumimoji="1" lang="ja-JP" altLang="en-US" sz="1814" b="1" dirty="0">
              <a:solidFill>
                <a:srgbClr val="C0000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849066" y="3862752"/>
            <a:ext cx="3876045" cy="352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499" tIns="70499" rIns="70499" bIns="35249" rtlCol="0" anchor="ctr"/>
          <a:lstStyle/>
          <a:p>
            <a:pPr algn="just"/>
            <a:r>
              <a:rPr kumimoji="1" lang="ja-JP" altLang="en-US" sz="1100" dirty="0">
                <a:solidFill>
                  <a:schemeClr val="tx1"/>
                </a:solidFill>
              </a:rPr>
              <a:t>世界全体で取り組むべき課題や未来の兆しの本格化など、コロナ以前への回帰を超えて、社会変革に挑戦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471815" y="5953013"/>
            <a:ext cx="1198474" cy="176246"/>
          </a:xfrm>
          <a:prstGeom prst="rect">
            <a:avLst/>
          </a:prstGeom>
          <a:solidFill>
            <a:srgbClr val="389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175" b="1" dirty="0">
                <a:solidFill>
                  <a:schemeClr val="bg1"/>
                </a:solidFill>
              </a:rPr>
              <a:t>２．経済・産業</a:t>
            </a:r>
            <a:endParaRPr kumimoji="1" lang="en-US" altLang="ja-JP" sz="1175" b="1" dirty="0">
              <a:solidFill>
                <a:schemeClr val="bg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77400" y="7626832"/>
            <a:ext cx="1198474" cy="176246"/>
          </a:xfrm>
          <a:prstGeom prst="rect">
            <a:avLst/>
          </a:prstGeom>
          <a:solidFill>
            <a:srgbClr val="E86A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63448" rIns="0" bIns="35249" rtlCol="0" anchor="ctr"/>
          <a:lstStyle/>
          <a:p>
            <a:pPr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175" b="1" dirty="0">
                <a:solidFill>
                  <a:schemeClr val="bg1"/>
                </a:solidFill>
              </a:rPr>
              <a:t>３．人・地域</a:t>
            </a:r>
            <a:endParaRPr kumimoji="1" lang="en-US" altLang="ja-JP" sz="1175" b="1" dirty="0">
              <a:solidFill>
                <a:schemeClr val="bg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0752" y="2335565"/>
            <a:ext cx="1480468" cy="2114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0499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273" b="1" dirty="0">
                <a:solidFill>
                  <a:schemeClr val="bg1"/>
                </a:solidFill>
              </a:rPr>
              <a:t>中期的な推進方向</a:t>
            </a:r>
            <a:endParaRPr kumimoji="1" lang="en-US" altLang="ja-JP" sz="1273" b="1" dirty="0">
              <a:solidFill>
                <a:schemeClr val="bg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3392" y="4394700"/>
            <a:ext cx="2913794" cy="2114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273" b="1" dirty="0">
                <a:solidFill>
                  <a:schemeClr val="bg1"/>
                </a:solidFill>
              </a:rPr>
              <a:t>政策展開の基本方向</a:t>
            </a:r>
            <a:r>
              <a:rPr kumimoji="1" lang="ja-JP" altLang="en-US" sz="1273" b="1" spc="-98" dirty="0">
                <a:solidFill>
                  <a:schemeClr val="bg1"/>
                </a:solidFill>
              </a:rPr>
              <a:t> </a:t>
            </a:r>
            <a:r>
              <a:rPr kumimoji="1" lang="ja-JP" altLang="en-US" sz="1175" b="1" spc="-98" dirty="0">
                <a:solidFill>
                  <a:schemeClr val="bg1"/>
                </a:solidFill>
              </a:rPr>
              <a:t>～主な見直し事項～</a:t>
            </a:r>
            <a:endParaRPr kumimoji="1" lang="en-US" altLang="ja-JP" sz="1175" b="1" spc="-98" dirty="0">
              <a:solidFill>
                <a:schemeClr val="bg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1385" y="4625242"/>
            <a:ext cx="6784262" cy="5042230"/>
          </a:xfrm>
          <a:prstGeom prst="rect">
            <a:avLst/>
          </a:prstGeom>
          <a:noFill/>
          <a:ln w="1905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499" tIns="35249" rIns="70499" bIns="35249" rtlCol="0" anchor="t" anchorCtr="0"/>
          <a:lstStyle/>
          <a:p>
            <a:pPr marL="176241" indent="-447651" algn="ctr">
              <a:lnSpc>
                <a:spcPts val="1763"/>
              </a:lnSpc>
              <a:spcBef>
                <a:spcPts val="294"/>
              </a:spcBef>
              <a:spcAft>
                <a:spcPts val="294"/>
              </a:spcAft>
            </a:pPr>
            <a:endParaRPr kumimoji="1" lang="ja-JP" altLang="en-US" sz="1371" b="1" spc="39" dirty="0">
              <a:solidFill>
                <a:schemeClr val="bg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7800" y="4941326"/>
            <a:ext cx="352493" cy="18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2659" rIns="0" bIns="0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100" b="1" dirty="0" smtClean="0">
                <a:solidFill>
                  <a:srgbClr val="C00000"/>
                </a:solidFill>
              </a:rPr>
              <a:t>挑戦</a:t>
            </a:r>
            <a:endParaRPr kumimoji="1" lang="en-US" altLang="ja-JP" sz="1100" b="1" dirty="0">
              <a:solidFill>
                <a:srgbClr val="C00000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7800" y="5158985"/>
            <a:ext cx="352493" cy="18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2659" rIns="0" bIns="0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>
                <a:solidFill>
                  <a:srgbClr val="C00000"/>
                </a:solidFill>
              </a:rPr>
              <a:t>挑戦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7800" y="5370004"/>
            <a:ext cx="352493" cy="18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2659" rIns="0" bIns="0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>
                <a:solidFill>
                  <a:srgbClr val="C00000"/>
                </a:solidFill>
              </a:rPr>
              <a:t>挑戦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7800" y="5599682"/>
            <a:ext cx="352493" cy="18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2659" rIns="0" bIns="0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 smtClean="0">
                <a:solidFill>
                  <a:srgbClr val="C00000"/>
                </a:solidFill>
              </a:rPr>
              <a:t>強靱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7800" y="6821130"/>
            <a:ext cx="352493" cy="1632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 smtClean="0">
                <a:solidFill>
                  <a:srgbClr val="C00000"/>
                </a:solidFill>
              </a:rPr>
              <a:t>強靱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7800" y="7035260"/>
            <a:ext cx="352493" cy="1632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>
                <a:solidFill>
                  <a:srgbClr val="C00000"/>
                </a:solidFill>
              </a:rPr>
              <a:t>真価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67800" y="6606232"/>
            <a:ext cx="352493" cy="1632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 smtClean="0">
                <a:solidFill>
                  <a:srgbClr val="C00000"/>
                </a:solidFill>
              </a:rPr>
              <a:t>挑戦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7800" y="7251904"/>
            <a:ext cx="352493" cy="1632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>
                <a:solidFill>
                  <a:srgbClr val="C00000"/>
                </a:solidFill>
              </a:rPr>
              <a:t>挑戦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67800" y="7847892"/>
            <a:ext cx="352493" cy="1632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>
                <a:solidFill>
                  <a:srgbClr val="C00000"/>
                </a:solidFill>
              </a:rPr>
              <a:t>真価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67800" y="8080145"/>
            <a:ext cx="352493" cy="1632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>
                <a:solidFill>
                  <a:srgbClr val="C00000"/>
                </a:solidFill>
              </a:rPr>
              <a:t>真価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67800" y="8288400"/>
            <a:ext cx="352493" cy="1632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>
                <a:solidFill>
                  <a:srgbClr val="C00000"/>
                </a:solidFill>
              </a:rPr>
              <a:t>強靱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7800" y="8512730"/>
            <a:ext cx="352493" cy="1632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>
                <a:solidFill>
                  <a:srgbClr val="C00000"/>
                </a:solidFill>
              </a:rPr>
              <a:t>挑戦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7800" y="8717470"/>
            <a:ext cx="352493" cy="1632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>
                <a:solidFill>
                  <a:srgbClr val="C00000"/>
                </a:solidFill>
              </a:rPr>
              <a:t>挑戦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67800" y="8950366"/>
            <a:ext cx="352493" cy="1632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3448" rIns="0" bIns="35249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>
                <a:solidFill>
                  <a:srgbClr val="C00000"/>
                </a:solidFill>
              </a:rPr>
              <a:t>挑戦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31293" y="533314"/>
            <a:ext cx="750631" cy="2114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34" tIns="70499" rIns="0" bIns="35249" rtlCol="0" anchor="ctr"/>
          <a:lstStyle/>
          <a:p>
            <a:pPr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273" b="1" dirty="0" smtClean="0">
                <a:solidFill>
                  <a:schemeClr val="bg1"/>
                </a:solidFill>
              </a:rPr>
              <a:t>考え方</a:t>
            </a:r>
            <a:endParaRPr kumimoji="1" lang="en-US" altLang="ja-JP" sz="1273" b="1" dirty="0">
              <a:solidFill>
                <a:schemeClr val="bg1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67800" y="6172565"/>
            <a:ext cx="352493" cy="1632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2659" rIns="0" bIns="0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>
                <a:solidFill>
                  <a:srgbClr val="C00000"/>
                </a:solidFill>
              </a:rPr>
              <a:t>挑戦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67800" y="6393479"/>
            <a:ext cx="352493" cy="1632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2659" rIns="0" bIns="0" rtlCol="0" anchor="ctr"/>
          <a:lstStyle/>
          <a:p>
            <a:pPr algn="ctr">
              <a:spcBef>
                <a:spcPts val="588"/>
              </a:spcBef>
              <a:spcAft>
                <a:spcPts val="588"/>
              </a:spcAft>
            </a:pPr>
            <a:r>
              <a:rPr kumimoji="1" lang="ja-JP" altLang="en-US" sz="1089" b="1" dirty="0" smtClean="0">
                <a:solidFill>
                  <a:srgbClr val="C00000"/>
                </a:solidFill>
              </a:rPr>
              <a:t>真価</a:t>
            </a:r>
            <a:endParaRPr kumimoji="1" lang="en-US" altLang="ja-JP" sz="1089" b="1" dirty="0">
              <a:solidFill>
                <a:srgbClr val="C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170" y="9635831"/>
            <a:ext cx="6836829" cy="278333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7" rIns="97976" rtlCol="0" anchor="ctr"/>
          <a:lstStyle/>
          <a:p>
            <a:pPr marL="108000" indent="-108000" algn="just"/>
            <a:r>
              <a:rPr kumimoji="1" lang="en-US" altLang="ja-JP" sz="1000" spc="-7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※</a:t>
            </a:r>
            <a:r>
              <a:rPr kumimoji="1" lang="ja-JP" altLang="en-US" sz="1000" spc="-7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kumimoji="1" lang="ja-JP" altLang="en-US" sz="1000" spc="-7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この</a:t>
            </a:r>
            <a:r>
              <a:rPr kumimoji="1" lang="ja-JP" altLang="en-US" sz="1050" spc="-7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ほか</a:t>
            </a:r>
            <a:r>
              <a:rPr kumimoji="1" lang="ja-JP" altLang="en-US" sz="1050" spc="-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</a:t>
            </a:r>
            <a:r>
              <a:rPr kumimoji="1" lang="ja-JP" altLang="en-US" sz="1050" spc="-70" dirty="0">
                <a:solidFill>
                  <a:schemeClr val="tx1">
                    <a:lumMod val="95000"/>
                    <a:lumOff val="5000"/>
                  </a:schemeClr>
                </a:solidFill>
              </a:rPr>
              <a:t>総合計画の記述全般について</a:t>
            </a:r>
            <a:r>
              <a:rPr kumimoji="1" lang="ja-JP" altLang="en-US" sz="1050" spc="-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</a:t>
            </a:r>
            <a:r>
              <a:rPr kumimoji="1" lang="ja-JP" altLang="en-US" sz="1050" spc="-70" dirty="0">
                <a:solidFill>
                  <a:schemeClr val="tx1">
                    <a:lumMod val="95000"/>
                    <a:lumOff val="5000"/>
                  </a:schemeClr>
                </a:solidFill>
              </a:rPr>
              <a:t>計画策定</a:t>
            </a:r>
            <a:r>
              <a:rPr kumimoji="1" lang="ja-JP" altLang="en-US" sz="1050" spc="-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時</a:t>
            </a:r>
            <a:r>
              <a:rPr kumimoji="1" lang="ja-JP" altLang="en-US" sz="1050" spc="-7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</a:t>
            </a:r>
            <a:r>
              <a:rPr kumimoji="1" lang="en-US" altLang="ja-JP" sz="1050" spc="-7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H28(2016)</a:t>
            </a:r>
            <a:r>
              <a:rPr kumimoji="1" lang="ja-JP" altLang="en-US" sz="1050" spc="-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</a:t>
            </a:r>
            <a:r>
              <a:rPr kumimoji="1" lang="ja-JP" altLang="en-US" sz="1050" spc="-7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からの経済社会情勢の変化等を踏まえた修正</a:t>
            </a:r>
            <a:r>
              <a:rPr kumimoji="1" lang="ja-JP" altLang="en-US" sz="1050" spc="-7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を実施</a:t>
            </a:r>
            <a:endParaRPr kumimoji="1" lang="ja-JP" altLang="en-US" sz="1050" spc="-7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83626" y="1355226"/>
            <a:ext cx="6717677" cy="4370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16567" bIns="38856" rtlCol="0" anchor="b" anchorCtr="0"/>
          <a:lstStyle/>
          <a:p>
            <a:pPr marL="108000" indent="155415" algn="just">
              <a:lnSpc>
                <a:spcPts val="1500"/>
              </a:lnSpc>
            </a:pPr>
            <a:r>
              <a:rPr kumimoji="1" lang="ja-JP" altLang="en-US" sz="1100" spc="-30" dirty="0" smtClean="0">
                <a:solidFill>
                  <a:schemeClr val="tx1"/>
                </a:solidFill>
              </a:rPr>
              <a:t>といった変化</a:t>
            </a:r>
            <a:r>
              <a:rPr kumimoji="1" lang="ja-JP" altLang="en-US" sz="1100" spc="-30" dirty="0">
                <a:solidFill>
                  <a:schemeClr val="tx1"/>
                </a:solidFill>
              </a:rPr>
              <a:t>に対応し</a:t>
            </a:r>
            <a:r>
              <a:rPr kumimoji="1" lang="ja-JP" altLang="en-US" sz="1100" spc="-1000" dirty="0">
                <a:solidFill>
                  <a:schemeClr val="tx1"/>
                </a:solidFill>
              </a:rPr>
              <a:t>、</a:t>
            </a:r>
            <a:r>
              <a:rPr kumimoji="1" lang="ja-JP" altLang="en-US" sz="1100" spc="-30" dirty="0">
                <a:solidFill>
                  <a:schemeClr val="tx1"/>
                </a:solidFill>
              </a:rPr>
              <a:t>「輝きつづける北海道」を実現するためには、現行の政策の位置づけの明確化や</a:t>
            </a:r>
            <a:r>
              <a:rPr kumimoji="1" lang="ja-JP" altLang="en-US" sz="1100" dirty="0">
                <a:solidFill>
                  <a:schemeClr val="tx1"/>
                </a:solidFill>
              </a:rPr>
              <a:t>、新たな課題への対応など、</a:t>
            </a:r>
            <a:r>
              <a:rPr kumimoji="1" lang="ja-JP" altLang="en-US" sz="1100" b="1" dirty="0">
                <a:solidFill>
                  <a:schemeClr val="tx1"/>
                </a:solidFill>
              </a:rPr>
              <a:t>政策展開を図るための方向性を明らかに</a:t>
            </a:r>
            <a:r>
              <a:rPr kumimoji="1" lang="ja-JP" altLang="en-US" sz="1100" dirty="0">
                <a:solidFill>
                  <a:schemeClr val="tx1"/>
                </a:solidFill>
              </a:rPr>
              <a:t>する必要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。</a:t>
            </a: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114707" y="3093792"/>
            <a:ext cx="288000" cy="352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249" rIns="35249" rtlCol="0" anchor="ctr"/>
          <a:lstStyle/>
          <a:p>
            <a:pPr algn="ctr"/>
            <a:r>
              <a:rPr kumimoji="1" lang="ja-JP" altLang="en-US" sz="1270" b="1" dirty="0" smtClean="0">
                <a:solidFill>
                  <a:schemeClr val="tx1"/>
                </a:solidFill>
              </a:rPr>
              <a:t>①</a:t>
            </a:r>
            <a:endParaRPr kumimoji="1" lang="ja-JP" altLang="en-US" sz="1270" b="1" dirty="0">
              <a:solidFill>
                <a:schemeClr val="tx1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112676" y="3481390"/>
            <a:ext cx="288000" cy="352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249" rIns="35249" rtlCol="0" anchor="ctr"/>
          <a:lstStyle/>
          <a:p>
            <a:pPr algn="ctr"/>
            <a:r>
              <a:rPr kumimoji="1" lang="ja-JP" altLang="en-US" sz="1270" b="1" dirty="0" smtClean="0">
                <a:solidFill>
                  <a:schemeClr val="tx1"/>
                </a:solidFill>
              </a:rPr>
              <a:t>②</a:t>
            </a:r>
            <a:endParaRPr kumimoji="1" lang="ja-JP" altLang="en-US" sz="1270" b="1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12676" y="3862127"/>
            <a:ext cx="288000" cy="352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249" rIns="35249" rtlCol="0" anchor="ctr"/>
          <a:lstStyle/>
          <a:p>
            <a:pPr algn="ctr"/>
            <a:r>
              <a:rPr kumimoji="1" lang="ja-JP" altLang="en-US" sz="1270" b="1" dirty="0" smtClean="0">
                <a:solidFill>
                  <a:schemeClr val="tx1"/>
                </a:solidFill>
              </a:rPr>
              <a:t>③</a:t>
            </a:r>
            <a:endParaRPr kumimoji="1" lang="ja-JP" altLang="en-US" sz="1270" b="1" dirty="0">
              <a:solidFill>
                <a:schemeClr val="tx1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83626" y="1807734"/>
            <a:ext cx="6742021" cy="410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116567" bIns="38856" rtlCol="0" anchor="b" anchorCtr="0"/>
          <a:lstStyle/>
          <a:p>
            <a:pPr marL="108000" indent="155415" algn="just">
              <a:lnSpc>
                <a:spcPts val="1500"/>
              </a:lnSpc>
            </a:pPr>
            <a:r>
              <a:rPr kumimoji="1" lang="ja-JP" altLang="en-US" sz="1100" spc="-30" dirty="0" smtClean="0">
                <a:solidFill>
                  <a:schemeClr val="tx1"/>
                </a:solidFill>
              </a:rPr>
              <a:t>また、</a:t>
            </a:r>
            <a:r>
              <a:rPr kumimoji="1" lang="ja-JP" altLang="en-US" sz="1100" dirty="0">
                <a:solidFill>
                  <a:schemeClr val="tx1"/>
                </a:solidFill>
                <a:latin typeface="+mn-ea"/>
              </a:rPr>
              <a:t>北海道</a:t>
            </a:r>
            <a:r>
              <a:rPr kumimoji="1" lang="en-US" altLang="ja-JP" sz="1100" dirty="0">
                <a:solidFill>
                  <a:schemeClr val="tx1"/>
                </a:solidFill>
                <a:latin typeface="+mn-ea"/>
              </a:rPr>
              <a:t>SDGs</a:t>
            </a:r>
            <a:r>
              <a:rPr kumimoji="1" lang="ja-JP" altLang="en-US" sz="1100" dirty="0">
                <a:solidFill>
                  <a:schemeClr val="tx1"/>
                </a:solidFill>
                <a:latin typeface="+mn-ea"/>
              </a:rPr>
              <a:t>推進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ビジョ</a:t>
            </a:r>
            <a:r>
              <a:rPr kumimoji="1" lang="ja-JP" altLang="en-US" sz="1100" spc="-500" dirty="0" smtClean="0">
                <a:solidFill>
                  <a:schemeClr val="tx1"/>
                </a:solidFill>
                <a:latin typeface="+mn-ea"/>
              </a:rPr>
              <a:t>ン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+mn-ea"/>
              </a:rPr>
              <a:t>H30(2018).10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策定</a:t>
            </a:r>
            <a:r>
              <a:rPr kumimoji="1" lang="ja-JP" altLang="en-US" sz="1100" spc="-500" dirty="0" smtClean="0">
                <a:solidFill>
                  <a:schemeClr val="tx1"/>
                </a:solidFill>
                <a:latin typeface="+mn-ea"/>
              </a:rPr>
              <a:t>）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に沿って、多様な主体と連携・協働しながら、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北海道全体で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+mn-ea"/>
              </a:rPr>
              <a:t>SDGs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の推進を図る必要。</a:t>
            </a: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67799" y="9245682"/>
            <a:ext cx="6733503" cy="396000"/>
          </a:xfrm>
          <a:prstGeom prst="rect">
            <a:avLst/>
          </a:prstGeom>
          <a:solidFill>
            <a:srgbClr val="ECF5E7"/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0" rtlCol="0" anchor="ctr"/>
          <a:lstStyle/>
          <a:p>
            <a:pPr marL="171450" indent="-171450" algn="just">
              <a:buFont typeface="Wingdings" panose="05000000000000000000" pitchFamily="2" charset="2"/>
              <a:buChar char="u"/>
            </a:pPr>
            <a:r>
              <a:rPr kumimoji="1" lang="ja-JP" alt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総合計画と</a:t>
            </a:r>
            <a:r>
              <a:rPr kumimoji="1" lang="en-US" altLang="ja-JP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の達成を見据えた政策展開との関係性を可視化するため、政策の柱ごとに関係する</a:t>
            </a:r>
            <a:r>
              <a:rPr kumimoji="1" lang="en-US" altLang="ja-JP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のゴールを明記</a:t>
            </a:r>
            <a:endParaRPr kumimoji="1" lang="ja-JP" altLang="en-US" sz="1100" b="1" dirty="0">
              <a:solidFill>
                <a:schemeClr val="tx1">
                  <a:lumMod val="95000"/>
                  <a:lumOff val="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8523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971</TotalTime>
  <Words>522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113</cp:revision>
  <cp:lastPrinted>2021-07-19T02:03:54Z</cp:lastPrinted>
  <dcterms:created xsi:type="dcterms:W3CDTF">2021-04-15T09:47:11Z</dcterms:created>
  <dcterms:modified xsi:type="dcterms:W3CDTF">2021-07-19T02:03:55Z</dcterms:modified>
</cp:coreProperties>
</file>