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1" r:id="rId4"/>
    <p:sldId id="263" r:id="rId5"/>
  </p:sldIdLst>
  <p:sldSz cx="9906000" cy="6858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pos="5161" userDrawn="1">
          <p15:clr>
            <a:srgbClr val="A4A3A4"/>
          </p15:clr>
        </p15:guide>
        <p15:guide id="3" orient="horz" pos="3203">
          <p15:clr>
            <a:srgbClr val="A4A3A4"/>
          </p15:clr>
        </p15:guide>
        <p15:guide id="4" pos="5751">
          <p15:clr>
            <a:srgbClr val="A4A3A4"/>
          </p15:clr>
        </p15:guide>
        <p15:guide id="5" orient="horz" pos="1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44" autoAdjust="0"/>
    <p:restoredTop sz="94660"/>
  </p:normalViewPr>
  <p:slideViewPr>
    <p:cSldViewPr snapToObjects="1" showGuides="1">
      <p:cViewPr varScale="1">
        <p:scale>
          <a:sx n="74" d="100"/>
          <a:sy n="74" d="100"/>
        </p:scale>
        <p:origin x="1152" y="72"/>
      </p:cViewPr>
      <p:guideLst>
        <p:guide orient="horz" pos="1593"/>
        <p:guide pos="5161"/>
        <p:guide orient="horz" pos="3203"/>
        <p:guide pos="5751"/>
        <p:guide orient="horz" pos="14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009C-C504-4526-AA1C-AC9234BE431C}" type="datetimeFigureOut">
              <a:rPr kumimoji="1" lang="ja-JP" altLang="en-US" smtClean="0"/>
              <a:pPr/>
              <a:t>2015/1/15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B940E-FD8C-4AF2-B729-C59A075006B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7878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009C-C504-4526-AA1C-AC9234BE431C}" type="datetimeFigureOut">
              <a:rPr kumimoji="1" lang="ja-JP" altLang="en-US" smtClean="0"/>
              <a:pPr/>
              <a:t>2015/1/15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B940E-FD8C-4AF2-B729-C59A075006B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5181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009C-C504-4526-AA1C-AC9234BE431C}" type="datetimeFigureOut">
              <a:rPr kumimoji="1" lang="ja-JP" altLang="en-US" smtClean="0"/>
              <a:pPr/>
              <a:t>2015/1/15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B940E-FD8C-4AF2-B729-C59A075006B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6198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009C-C504-4526-AA1C-AC9234BE431C}" type="datetimeFigureOut">
              <a:rPr kumimoji="1" lang="ja-JP" altLang="en-US" smtClean="0"/>
              <a:pPr/>
              <a:t>2015/1/15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B940E-FD8C-4AF2-B729-C59A075006B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4518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009C-C504-4526-AA1C-AC9234BE431C}" type="datetimeFigureOut">
              <a:rPr kumimoji="1" lang="ja-JP" altLang="en-US" smtClean="0"/>
              <a:pPr/>
              <a:t>2015/1/15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B940E-FD8C-4AF2-B729-C59A075006B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598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009C-C504-4526-AA1C-AC9234BE431C}" type="datetimeFigureOut">
              <a:rPr kumimoji="1" lang="ja-JP" altLang="en-US" smtClean="0"/>
              <a:pPr/>
              <a:t>2015/1/15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B940E-FD8C-4AF2-B729-C59A075006B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002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009C-C504-4526-AA1C-AC9234BE431C}" type="datetimeFigureOut">
              <a:rPr kumimoji="1" lang="ja-JP" altLang="en-US" smtClean="0"/>
              <a:pPr/>
              <a:t>2015/1/15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B940E-FD8C-4AF2-B729-C59A075006B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916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009C-C504-4526-AA1C-AC9234BE431C}" type="datetimeFigureOut">
              <a:rPr kumimoji="1" lang="ja-JP" altLang="en-US" smtClean="0"/>
              <a:pPr/>
              <a:t>2015/1/15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B940E-FD8C-4AF2-B729-C59A075006B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7698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009C-C504-4526-AA1C-AC9234BE431C}" type="datetimeFigureOut">
              <a:rPr kumimoji="1" lang="ja-JP" altLang="en-US" smtClean="0"/>
              <a:pPr/>
              <a:t>2015/1/15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B940E-FD8C-4AF2-B729-C59A075006B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9973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009C-C504-4526-AA1C-AC9234BE431C}" type="datetimeFigureOut">
              <a:rPr kumimoji="1" lang="ja-JP" altLang="en-US" smtClean="0"/>
              <a:pPr/>
              <a:t>2015/1/15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B940E-FD8C-4AF2-B729-C59A075006B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922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009C-C504-4526-AA1C-AC9234BE431C}" type="datetimeFigureOut">
              <a:rPr kumimoji="1" lang="ja-JP" altLang="en-US" smtClean="0"/>
              <a:pPr/>
              <a:t>2015/1/15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B940E-FD8C-4AF2-B729-C59A075006B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1863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C009C-C504-4526-AA1C-AC9234BE431C}" type="datetimeFigureOut">
              <a:rPr kumimoji="1" lang="ja-JP" altLang="en-US" smtClean="0"/>
              <a:pPr/>
              <a:t>2015/1/15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B940E-FD8C-4AF2-B729-C59A075006B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7036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図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818" y="4979819"/>
            <a:ext cx="1070278" cy="100050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805" y="95393"/>
            <a:ext cx="9810178" cy="1161125"/>
          </a:xfrm>
        </p:spPr>
        <p:txBody>
          <a:bodyPr anchor="ctr" anchorCtr="0">
            <a:noAutofit/>
          </a:bodyPr>
          <a:lstStyle/>
          <a:p>
            <a:pPr algn="dist"/>
            <a:r>
              <a:rPr kumimoji="1" lang="ja-JP" altLang="en-US" sz="88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口蹄疫の侵入防止</a:t>
            </a:r>
            <a:endParaRPr kumimoji="1" lang="ja-JP" altLang="en-US" sz="88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632520" y="1836470"/>
            <a:ext cx="4104457" cy="424272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道民の皆様・来道された皆様へ</a:t>
            </a:r>
            <a:endParaRPr lang="ja-JP" altLang="en-US" sz="20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8522" y="1920875"/>
            <a:ext cx="553998" cy="4848225"/>
          </a:xfrm>
          <a:prstGeom prst="rect">
            <a:avLst/>
          </a:prstGeom>
          <a:noFill/>
          <a:ln w="25400">
            <a:noFill/>
          </a:ln>
        </p:spPr>
        <p:txBody>
          <a:bodyPr vert="eaVert" wrap="square" rtlCol="0">
            <a:spAutoFit/>
          </a:bodyPr>
          <a:lstStyle/>
          <a:p>
            <a:pPr algn="dist"/>
            <a:r>
              <a:rPr kumimoji="1"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平成明朝体W9" pitchFamily="18" charset="-128"/>
                <a:ea typeface="HGS平成明朝体W9" pitchFamily="18" charset="-128"/>
              </a:rPr>
              <a:t>ご協力をお願いします</a:t>
            </a:r>
            <a:endParaRPr kumimoji="1"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平成明朝体W9" pitchFamily="18" charset="-128"/>
              <a:ea typeface="HGS平成明朝体W9" pitchFamily="18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281985" y="1920875"/>
            <a:ext cx="553998" cy="4848225"/>
          </a:xfrm>
          <a:prstGeom prst="rect">
            <a:avLst/>
          </a:prstGeom>
          <a:noFill/>
          <a:ln w="28575">
            <a:noFill/>
          </a:ln>
        </p:spPr>
        <p:txBody>
          <a:bodyPr vert="eaVert" wrap="square" rtlCol="0">
            <a:spAutoFit/>
          </a:bodyPr>
          <a:lstStyle/>
          <a:p>
            <a:pPr algn="dist"/>
            <a:r>
              <a:rPr kumimoji="1"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平成明朝体W9" pitchFamily="18" charset="-128"/>
                <a:ea typeface="HGS平成明朝体W9" pitchFamily="18" charset="-128"/>
              </a:rPr>
              <a:t>ご尽力をお願いします</a:t>
            </a:r>
            <a:endParaRPr kumimoji="1"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平成明朝体W9" pitchFamily="18" charset="-128"/>
              <a:ea typeface="HGS平成明朝体W9" pitchFamily="18" charset="-128"/>
            </a:endParaRPr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5151523" y="1831969"/>
            <a:ext cx="4078201" cy="424272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畜産農家の皆様へ</a:t>
            </a:r>
            <a:endParaRPr lang="ja-JP" altLang="en-US" sz="20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サブタイトル 2"/>
          <p:cNvSpPr txBox="1">
            <a:spLocks/>
          </p:cNvSpPr>
          <p:nvPr/>
        </p:nvSpPr>
        <p:spPr>
          <a:xfrm>
            <a:off x="849313" y="5908403"/>
            <a:ext cx="8207375" cy="424272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口蹄疫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は偶蹄類（牛・豚・羊など）の病気であり、</a:t>
            </a:r>
            <a:r>
              <a:rPr lang="ja-JP" altLang="en-US" sz="18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人には感染しません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ja-JP" altLang="en-US" sz="1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サブタイトル 2"/>
          <p:cNvSpPr txBox="1">
            <a:spLocks/>
          </p:cNvSpPr>
          <p:nvPr/>
        </p:nvSpPr>
        <p:spPr>
          <a:xfrm>
            <a:off x="1042672" y="6356740"/>
            <a:ext cx="7820655" cy="424272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北　海　道</a:t>
            </a:r>
            <a:endParaRPr lang="ja-JP" altLang="en-US" sz="2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486551" y="1171553"/>
            <a:ext cx="8915400" cy="508516"/>
            <a:chOff x="493295" y="1961147"/>
            <a:chExt cx="8915400" cy="508516"/>
          </a:xfrm>
        </p:grpSpPr>
        <p:sp>
          <p:nvSpPr>
            <p:cNvPr id="10" name="サブタイトル 2"/>
            <p:cNvSpPr txBox="1">
              <a:spLocks/>
            </p:cNvSpPr>
            <p:nvPr/>
          </p:nvSpPr>
          <p:spPr>
            <a:xfrm>
              <a:off x="493295" y="2045391"/>
              <a:ext cx="8915400" cy="424272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 anchorCtr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16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現在、韓国、中国などの諸外国において、</a:t>
              </a:r>
              <a:r>
                <a:rPr lang="ja-JP" altLang="en-US" sz="2000" b="1" dirty="0" smtClean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口蹄疫</a:t>
              </a:r>
              <a:r>
                <a:rPr lang="ja-JP" altLang="en-US" sz="16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という家畜の伝染病が発生しています。</a:t>
              </a:r>
              <a:endPara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4520952" y="1961147"/>
              <a:ext cx="10801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sz="1000" b="1" dirty="0" smtClean="0">
                  <a:solidFill>
                    <a:srgbClr val="FF0000"/>
                  </a:solidFill>
                </a:rPr>
                <a:t>こうていえき</a:t>
              </a:r>
              <a:endParaRPr kumimoji="1" lang="ja-JP" altLang="en-US" sz="1000" b="1" dirty="0">
                <a:solidFill>
                  <a:srgbClr val="FF0000"/>
                </a:solidFill>
              </a:endParaRPr>
            </a:p>
          </p:txBody>
        </p:sp>
      </p:grpSp>
      <p:pic>
        <p:nvPicPr>
          <p:cNvPr id="28" name="Picture 5" descr="C:\Users\TAKAKU\AppData\Local\Microsoft\Windows\Temporary Internet Files\Content.IE5\CROJ74GS\lgi01a2014053022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8158" y="5084764"/>
            <a:ext cx="670706" cy="792162"/>
          </a:xfrm>
          <a:prstGeom prst="rect">
            <a:avLst/>
          </a:prstGeom>
          <a:noFill/>
        </p:spPr>
      </p:pic>
      <p:pic>
        <p:nvPicPr>
          <p:cNvPr id="29" name="Picture 8" descr="C:\Users\TAKAKU\AppData\Local\Microsoft\Windows\Temporary Internet Files\Content.IE5\LABH78EO\gi01a2014053014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13952" y="5084763"/>
            <a:ext cx="823024" cy="792162"/>
          </a:xfrm>
          <a:prstGeom prst="rect">
            <a:avLst/>
          </a:prstGeom>
          <a:noFill/>
        </p:spPr>
      </p:pic>
      <p:pic>
        <p:nvPicPr>
          <p:cNvPr id="30" name="Picture 9" descr="C:\Users\TAKAKU\AppData\Local\Microsoft\Windows\Temporary Internet Files\Content.IE5\CROJ74GS\lgi01a201405300200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72681" y="5085184"/>
            <a:ext cx="720079" cy="792162"/>
          </a:xfrm>
          <a:prstGeom prst="rect">
            <a:avLst/>
          </a:prstGeom>
          <a:noFill/>
        </p:spPr>
      </p:pic>
      <p:grpSp>
        <p:nvGrpSpPr>
          <p:cNvPr id="16" name="グループ化 15"/>
          <p:cNvGrpSpPr/>
          <p:nvPr/>
        </p:nvGrpSpPr>
        <p:grpSpPr>
          <a:xfrm>
            <a:off x="5024438" y="2276872"/>
            <a:ext cx="4216960" cy="3041317"/>
            <a:chOff x="5024438" y="2276872"/>
            <a:chExt cx="4216960" cy="3041317"/>
          </a:xfrm>
        </p:grpSpPr>
        <p:sp>
          <p:nvSpPr>
            <p:cNvPr id="32" name="直方体 31"/>
            <p:cNvSpPr/>
            <p:nvPr/>
          </p:nvSpPr>
          <p:spPr>
            <a:xfrm>
              <a:off x="5025008" y="2276872"/>
              <a:ext cx="4215063" cy="3041317"/>
            </a:xfrm>
            <a:prstGeom prst="cube">
              <a:avLst>
                <a:gd name="adj" fmla="val 452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サブタイトル 2"/>
            <p:cNvSpPr txBox="1">
              <a:spLocks/>
            </p:cNvSpPr>
            <p:nvPr/>
          </p:nvSpPr>
          <p:spPr>
            <a:xfrm>
              <a:off x="5024438" y="2437860"/>
              <a:ext cx="4216960" cy="2738698"/>
            </a:xfrm>
            <a:prstGeom prst="rect">
              <a:avLst/>
            </a:prstGeom>
            <a:noFill/>
          </p:spPr>
          <p:txBody>
            <a:bodyPr vert="horz" wrap="square" lIns="91440" tIns="45720" rIns="91440" bIns="45720" rtlCol="0" anchor="t" anchorCtr="0">
              <a:sp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侵入防止のため、次のことを徹底しましょう。</a:t>
              </a:r>
            </a:p>
            <a:p>
              <a:pPr algn="l"/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・農場への部外者の立ち入りを制限</a:t>
              </a:r>
            </a:p>
            <a:p>
              <a:pPr algn="l"/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・畜舎出入口には、踏み込み消毒槽を設置</a:t>
              </a:r>
            </a:p>
            <a:p>
              <a:pPr algn="l"/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・畜舎や関係車両は、こまめな清掃・消毒</a:t>
              </a:r>
            </a:p>
            <a:p>
              <a:pPr algn="l"/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</a:t>
              </a:r>
              <a:r>
                <a:rPr lang="ja-JP" altLang="en-US" sz="13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発生国</a:t>
              </a:r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の畜産関係施設への立入を自粛</a:t>
              </a:r>
            </a:p>
            <a:p>
              <a:pPr algn="l"/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・道内産の牧草や稲わらを給与（牛、羊、山羊）</a:t>
              </a:r>
            </a:p>
            <a:p>
              <a:pPr algn="l"/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・リサイクル飼料は十分に加熱して給与（豚）</a:t>
              </a:r>
            </a:p>
            <a:p>
              <a:pPr algn="l"/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・家畜導入時は、隔離飼養して異常の有無を確認</a:t>
              </a:r>
            </a:p>
            <a:p>
              <a:pPr algn="l"/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・異常発見時は、獣医師、家畜保健衛生所に届出　　　　</a:t>
              </a:r>
            </a:p>
          </p:txBody>
        </p:sp>
        <p:pic>
          <p:nvPicPr>
            <p:cNvPr id="39" name="Picture 6" descr="C:\Users\TAKAKU\AppData\Local\Microsoft\Windows\Temporary Internet Files\Content.IE5\3MIGRIP6\lgi01a201308090000[1]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flipH="1">
              <a:off x="5079654" y="2492896"/>
              <a:ext cx="191481" cy="168668"/>
            </a:xfrm>
            <a:prstGeom prst="rect">
              <a:avLst/>
            </a:prstGeom>
          </p:spPr>
        </p:pic>
      </p:grpSp>
      <p:grpSp>
        <p:nvGrpSpPr>
          <p:cNvPr id="3" name="グループ化 2"/>
          <p:cNvGrpSpPr/>
          <p:nvPr/>
        </p:nvGrpSpPr>
        <p:grpSpPr>
          <a:xfrm>
            <a:off x="632520" y="2276872"/>
            <a:ext cx="4447135" cy="2664296"/>
            <a:chOff x="704528" y="2276872"/>
            <a:chExt cx="4375127" cy="2664296"/>
          </a:xfrm>
        </p:grpSpPr>
        <p:sp>
          <p:nvSpPr>
            <p:cNvPr id="33" name="直方体 32"/>
            <p:cNvSpPr/>
            <p:nvPr/>
          </p:nvSpPr>
          <p:spPr>
            <a:xfrm flipH="1">
              <a:off x="704528" y="2276872"/>
              <a:ext cx="4159669" cy="2664296"/>
            </a:xfrm>
            <a:prstGeom prst="cube">
              <a:avLst>
                <a:gd name="adj" fmla="val 506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サブタイトル 2"/>
            <p:cNvSpPr txBox="1">
              <a:spLocks/>
            </p:cNvSpPr>
            <p:nvPr/>
          </p:nvSpPr>
          <p:spPr>
            <a:xfrm>
              <a:off x="813684" y="2395284"/>
              <a:ext cx="4265971" cy="2545884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t" anchorCtr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口蹄疫ウイルスは、</a:t>
              </a:r>
              <a:r>
                <a:rPr lang="ja-JP" altLang="en-US" sz="1300" b="1" dirty="0" smtClean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非常に伝染力が強い</a:t>
              </a:r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ことから、</a:t>
              </a:r>
              <a:endParaRPr lang="en-US" altLang="ja-JP" sz="13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l"/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家畜の健康を守るため、次のことについて、</a:t>
              </a:r>
            </a:p>
            <a:p>
              <a:pPr algn="l"/>
              <a:r>
                <a:rPr lang="ja-JP" altLang="en-US" sz="13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ご理解</a:t>
              </a:r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とご協力をお願いします。</a:t>
              </a:r>
            </a:p>
            <a:p>
              <a:pPr algn="l"/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・口蹄疫発生国から畜産物を持ち込まない。</a:t>
              </a:r>
            </a:p>
            <a:p>
              <a:pPr algn="l"/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・畜産農場・施設などへは、必要が無い限り</a:t>
              </a:r>
              <a:endParaRPr lang="en-US" altLang="ja-JP" sz="13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l"/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立ち入らない。</a:t>
              </a:r>
            </a:p>
            <a:p>
              <a:pPr algn="l"/>
              <a:r>
                <a:rPr lang="ja-JP" altLang="en-US" sz="13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</a:t>
              </a:r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立ち入る場合は、手洗い・靴底消毒や</a:t>
              </a:r>
            </a:p>
            <a:p>
              <a:pPr algn="l"/>
              <a:r>
                <a:rPr lang="ja-JP" altLang="en-US" sz="13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衣服の交換など、農場で行われていること</a:t>
              </a:r>
              <a:r>
                <a:rPr lang="ja-JP" altLang="en-US" sz="13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に</a:t>
              </a:r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協力。</a:t>
              </a:r>
            </a:p>
            <a:p>
              <a:pPr algn="l"/>
              <a:endParaRPr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pic>
        <p:nvPicPr>
          <p:cNvPr id="26" name="Picture 6" descr="C:\Users\TAKAKU\AppData\Local\Microsoft\Windows\Temporary Internet Files\Content.IE5\3MIGRIP6\lgi01a201308090000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801079" y="2444554"/>
            <a:ext cx="191481" cy="168668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>
            <a:off x="2072680" y="5877272"/>
            <a:ext cx="72008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500" b="1" dirty="0" err="1" smtClean="0"/>
              <a:t>ぐうて</a:t>
            </a:r>
            <a:r>
              <a:rPr kumimoji="1" lang="ja-JP" altLang="en-US" sz="500" b="1" dirty="0" smtClean="0"/>
              <a:t>いるい</a:t>
            </a:r>
            <a:endParaRPr kumimoji="1" lang="ja-JP" altLang="en-US" sz="500" b="1" dirty="0"/>
          </a:p>
        </p:txBody>
      </p:sp>
    </p:spTree>
    <p:extLst>
      <p:ext uri="{BB962C8B-B14F-4D97-AF65-F5344CB8AC3E}">
        <p14:creationId xmlns:p14="http://schemas.microsoft.com/office/powerpoint/2010/main" val="240109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図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818" y="4979819"/>
            <a:ext cx="1070278" cy="100050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805" y="95393"/>
            <a:ext cx="9810178" cy="1161125"/>
          </a:xfrm>
        </p:spPr>
        <p:txBody>
          <a:bodyPr anchor="ctr" anchorCtr="0">
            <a:noAutofit/>
          </a:bodyPr>
          <a:lstStyle/>
          <a:p>
            <a:pPr algn="dist"/>
            <a:r>
              <a:rPr kumimoji="1" lang="ja-JP" altLang="en-US" sz="88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口蹄疫の侵入防止</a:t>
            </a:r>
            <a:endParaRPr kumimoji="1" lang="ja-JP" altLang="en-US" sz="88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632520" y="1836470"/>
            <a:ext cx="4104457" cy="424272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道民の皆様・来道された皆様へ</a:t>
            </a:r>
            <a:endParaRPr lang="ja-JP" altLang="en-US" sz="20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8522" y="1920875"/>
            <a:ext cx="553998" cy="4848225"/>
          </a:xfrm>
          <a:prstGeom prst="rect">
            <a:avLst/>
          </a:prstGeom>
          <a:noFill/>
          <a:ln w="25400">
            <a:noFill/>
          </a:ln>
        </p:spPr>
        <p:txBody>
          <a:bodyPr vert="eaVert" wrap="square" rtlCol="0">
            <a:spAutoFit/>
          </a:bodyPr>
          <a:lstStyle/>
          <a:p>
            <a:pPr algn="dist"/>
            <a:r>
              <a:rPr kumimoji="1"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平成明朝体W9" pitchFamily="18" charset="-128"/>
                <a:ea typeface="HGS平成明朝体W9" pitchFamily="18" charset="-128"/>
              </a:rPr>
              <a:t>ご協力をお願いします</a:t>
            </a:r>
            <a:endParaRPr kumimoji="1"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平成明朝体W9" pitchFamily="18" charset="-128"/>
              <a:ea typeface="HGS平成明朝体W9" pitchFamily="18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281985" y="1920875"/>
            <a:ext cx="553998" cy="4848225"/>
          </a:xfrm>
          <a:prstGeom prst="rect">
            <a:avLst/>
          </a:prstGeom>
          <a:noFill/>
          <a:ln w="28575">
            <a:noFill/>
          </a:ln>
        </p:spPr>
        <p:txBody>
          <a:bodyPr vert="eaVert" wrap="square" rtlCol="0">
            <a:spAutoFit/>
          </a:bodyPr>
          <a:lstStyle/>
          <a:p>
            <a:pPr algn="dist"/>
            <a:r>
              <a:rPr kumimoji="1"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平成明朝体W9" pitchFamily="18" charset="-128"/>
                <a:ea typeface="HGS平成明朝体W9" pitchFamily="18" charset="-128"/>
              </a:rPr>
              <a:t>ご尽力をお願いします</a:t>
            </a:r>
            <a:endParaRPr kumimoji="1"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平成明朝体W9" pitchFamily="18" charset="-128"/>
              <a:ea typeface="HGS平成明朝体W9" pitchFamily="18" charset="-128"/>
            </a:endParaRPr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5151523" y="1831969"/>
            <a:ext cx="4078201" cy="424272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畜産農家の皆様へ</a:t>
            </a:r>
            <a:endParaRPr lang="ja-JP" altLang="en-US" sz="20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サブタイトル 2"/>
          <p:cNvSpPr txBox="1">
            <a:spLocks/>
          </p:cNvSpPr>
          <p:nvPr/>
        </p:nvSpPr>
        <p:spPr>
          <a:xfrm>
            <a:off x="849313" y="5908403"/>
            <a:ext cx="8207375" cy="424272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口蹄疫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は偶蹄類（牛・豚・羊など）の病気であり、</a:t>
            </a:r>
            <a:r>
              <a:rPr lang="ja-JP" altLang="en-US" sz="18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人には感染しません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ja-JP" altLang="en-US" sz="1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サブタイトル 2"/>
          <p:cNvSpPr txBox="1">
            <a:spLocks/>
          </p:cNvSpPr>
          <p:nvPr/>
        </p:nvSpPr>
        <p:spPr>
          <a:xfrm>
            <a:off x="1042672" y="6356740"/>
            <a:ext cx="7820655" cy="424272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北海道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○○総合</a:t>
            </a: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振興局・北海道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○○家畜保健</a:t>
            </a: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衛生所</a:t>
            </a:r>
            <a:endParaRPr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486551" y="1171553"/>
            <a:ext cx="8915400" cy="508516"/>
            <a:chOff x="493295" y="1961147"/>
            <a:chExt cx="8915400" cy="508516"/>
          </a:xfrm>
        </p:grpSpPr>
        <p:sp>
          <p:nvSpPr>
            <p:cNvPr id="10" name="サブタイトル 2"/>
            <p:cNvSpPr txBox="1">
              <a:spLocks/>
            </p:cNvSpPr>
            <p:nvPr/>
          </p:nvSpPr>
          <p:spPr>
            <a:xfrm>
              <a:off x="493295" y="2045391"/>
              <a:ext cx="8915400" cy="424272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 anchorCtr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16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現在、韓国、中国などの諸外国において、</a:t>
              </a:r>
              <a:r>
                <a:rPr lang="ja-JP" altLang="en-US" sz="2000" b="1" dirty="0" smtClean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口蹄疫</a:t>
              </a:r>
              <a:r>
                <a:rPr lang="ja-JP" altLang="en-US" sz="16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という家畜の伝染病が発生しています。</a:t>
              </a:r>
              <a:endPara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4520952" y="1961147"/>
              <a:ext cx="10801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sz="1000" b="1" dirty="0" smtClean="0">
                  <a:solidFill>
                    <a:srgbClr val="FF0000"/>
                  </a:solidFill>
                </a:rPr>
                <a:t>こうていえき</a:t>
              </a:r>
              <a:endParaRPr kumimoji="1" lang="ja-JP" altLang="en-US" sz="1000" b="1" dirty="0">
                <a:solidFill>
                  <a:srgbClr val="FF0000"/>
                </a:solidFill>
              </a:endParaRPr>
            </a:p>
          </p:txBody>
        </p:sp>
      </p:grpSp>
      <p:pic>
        <p:nvPicPr>
          <p:cNvPr id="28" name="Picture 5" descr="C:\Users\TAKAKU\AppData\Local\Microsoft\Windows\Temporary Internet Files\Content.IE5\CROJ74GS\lgi01a2014053022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8158" y="5084764"/>
            <a:ext cx="670706" cy="792162"/>
          </a:xfrm>
          <a:prstGeom prst="rect">
            <a:avLst/>
          </a:prstGeom>
          <a:noFill/>
        </p:spPr>
      </p:pic>
      <p:pic>
        <p:nvPicPr>
          <p:cNvPr id="29" name="Picture 8" descr="C:\Users\TAKAKU\AppData\Local\Microsoft\Windows\Temporary Internet Files\Content.IE5\LABH78EO\gi01a2014053014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13952" y="5084763"/>
            <a:ext cx="823024" cy="792162"/>
          </a:xfrm>
          <a:prstGeom prst="rect">
            <a:avLst/>
          </a:prstGeom>
          <a:noFill/>
        </p:spPr>
      </p:pic>
      <p:pic>
        <p:nvPicPr>
          <p:cNvPr id="30" name="Picture 9" descr="C:\Users\TAKAKU\AppData\Local\Microsoft\Windows\Temporary Internet Files\Content.IE5\CROJ74GS\lgi01a201405300200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72681" y="5085184"/>
            <a:ext cx="720079" cy="792162"/>
          </a:xfrm>
          <a:prstGeom prst="rect">
            <a:avLst/>
          </a:prstGeom>
          <a:noFill/>
        </p:spPr>
      </p:pic>
      <p:grpSp>
        <p:nvGrpSpPr>
          <p:cNvPr id="16" name="グループ化 15"/>
          <p:cNvGrpSpPr/>
          <p:nvPr/>
        </p:nvGrpSpPr>
        <p:grpSpPr>
          <a:xfrm>
            <a:off x="5024438" y="2276872"/>
            <a:ext cx="4216960" cy="3041317"/>
            <a:chOff x="5024438" y="2276872"/>
            <a:chExt cx="4216960" cy="3041317"/>
          </a:xfrm>
        </p:grpSpPr>
        <p:sp>
          <p:nvSpPr>
            <p:cNvPr id="32" name="直方体 31"/>
            <p:cNvSpPr/>
            <p:nvPr/>
          </p:nvSpPr>
          <p:spPr>
            <a:xfrm>
              <a:off x="5025008" y="2276872"/>
              <a:ext cx="4215063" cy="3041317"/>
            </a:xfrm>
            <a:prstGeom prst="cube">
              <a:avLst>
                <a:gd name="adj" fmla="val 452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サブタイトル 2"/>
            <p:cNvSpPr txBox="1">
              <a:spLocks/>
            </p:cNvSpPr>
            <p:nvPr/>
          </p:nvSpPr>
          <p:spPr>
            <a:xfrm>
              <a:off x="5024438" y="2437860"/>
              <a:ext cx="4216960" cy="2738698"/>
            </a:xfrm>
            <a:prstGeom prst="rect">
              <a:avLst/>
            </a:prstGeom>
            <a:noFill/>
          </p:spPr>
          <p:txBody>
            <a:bodyPr vert="horz" wrap="square" lIns="91440" tIns="45720" rIns="91440" bIns="45720" rtlCol="0" anchor="t" anchorCtr="0">
              <a:sp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侵入防止のため、次のことを徹底しましょう。</a:t>
              </a:r>
            </a:p>
            <a:p>
              <a:pPr algn="l"/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・農場への部外者の立ち入りを制限</a:t>
              </a:r>
            </a:p>
            <a:p>
              <a:pPr algn="l"/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・畜舎出入口には、踏み込み消毒槽を設置</a:t>
              </a:r>
            </a:p>
            <a:p>
              <a:pPr algn="l"/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・畜舎や関係車両は、こまめな清掃・消毒</a:t>
              </a:r>
            </a:p>
            <a:p>
              <a:pPr algn="l"/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</a:t>
              </a:r>
              <a:r>
                <a:rPr lang="ja-JP" altLang="en-US" sz="13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発生国</a:t>
              </a:r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の畜産関係施設への立入を自粛</a:t>
              </a:r>
            </a:p>
            <a:p>
              <a:pPr algn="l"/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・道内産の牧草や稲わらを給与（牛、羊、山羊）</a:t>
              </a:r>
            </a:p>
            <a:p>
              <a:pPr algn="l"/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・リサイクル飼料は十分に加熱して給与（豚）</a:t>
              </a:r>
            </a:p>
            <a:p>
              <a:pPr algn="l"/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・家畜導入時は、隔離飼養して異常の有無を確認</a:t>
              </a:r>
            </a:p>
            <a:p>
              <a:pPr algn="l"/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・異常発見時は、獣医師、家畜保健衛生所に届出　　　　</a:t>
              </a:r>
            </a:p>
          </p:txBody>
        </p:sp>
        <p:pic>
          <p:nvPicPr>
            <p:cNvPr id="39" name="Picture 6" descr="C:\Users\TAKAKU\AppData\Local\Microsoft\Windows\Temporary Internet Files\Content.IE5\3MIGRIP6\lgi01a201308090000[1]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flipH="1">
              <a:off x="5079654" y="2492896"/>
              <a:ext cx="191481" cy="168668"/>
            </a:xfrm>
            <a:prstGeom prst="rect">
              <a:avLst/>
            </a:prstGeom>
          </p:spPr>
        </p:pic>
      </p:grpSp>
      <p:grpSp>
        <p:nvGrpSpPr>
          <p:cNvPr id="3" name="グループ化 2"/>
          <p:cNvGrpSpPr/>
          <p:nvPr/>
        </p:nvGrpSpPr>
        <p:grpSpPr>
          <a:xfrm>
            <a:off x="632520" y="2276872"/>
            <a:ext cx="4447135" cy="2664296"/>
            <a:chOff x="704528" y="2276872"/>
            <a:chExt cx="4375127" cy="2664296"/>
          </a:xfrm>
        </p:grpSpPr>
        <p:sp>
          <p:nvSpPr>
            <p:cNvPr id="33" name="直方体 32"/>
            <p:cNvSpPr/>
            <p:nvPr/>
          </p:nvSpPr>
          <p:spPr>
            <a:xfrm flipH="1">
              <a:off x="704528" y="2276872"/>
              <a:ext cx="4159669" cy="2664296"/>
            </a:xfrm>
            <a:prstGeom prst="cube">
              <a:avLst>
                <a:gd name="adj" fmla="val 506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サブタイトル 2"/>
            <p:cNvSpPr txBox="1">
              <a:spLocks/>
            </p:cNvSpPr>
            <p:nvPr/>
          </p:nvSpPr>
          <p:spPr>
            <a:xfrm>
              <a:off x="813684" y="2395284"/>
              <a:ext cx="4265971" cy="2545884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t" anchorCtr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口蹄疫ウイルスは、</a:t>
              </a:r>
              <a:r>
                <a:rPr lang="ja-JP" altLang="en-US" sz="1300" b="1" dirty="0" smtClean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非常に伝染力が強い</a:t>
              </a:r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ことから、</a:t>
              </a:r>
              <a:endParaRPr lang="en-US" altLang="ja-JP" sz="13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l"/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家畜の健康を守るため、次のことについて、</a:t>
              </a:r>
            </a:p>
            <a:p>
              <a:pPr algn="l"/>
              <a:r>
                <a:rPr lang="ja-JP" altLang="en-US" sz="13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ご理解</a:t>
              </a:r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とご協力をお願いします。</a:t>
              </a:r>
            </a:p>
            <a:p>
              <a:pPr algn="l"/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・口蹄疫発生国から畜産物を持ち込まない。</a:t>
              </a:r>
            </a:p>
            <a:p>
              <a:pPr algn="l"/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・畜産農場・施設などへは、必要が無い限り</a:t>
              </a:r>
              <a:endParaRPr lang="en-US" altLang="ja-JP" sz="13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l"/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立ち入らない。</a:t>
              </a:r>
            </a:p>
            <a:p>
              <a:pPr algn="l"/>
              <a:r>
                <a:rPr lang="ja-JP" altLang="en-US" sz="13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</a:t>
              </a:r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立ち入る場合は、手洗い・靴底消毒や</a:t>
              </a:r>
            </a:p>
            <a:p>
              <a:pPr algn="l"/>
              <a:r>
                <a:rPr lang="ja-JP" altLang="en-US" sz="13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衣服の交換など、農場で行われていること</a:t>
              </a:r>
              <a:r>
                <a:rPr lang="ja-JP" altLang="en-US" sz="13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に</a:t>
              </a:r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協力。</a:t>
              </a:r>
            </a:p>
            <a:p>
              <a:pPr algn="l"/>
              <a:endParaRPr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pic>
        <p:nvPicPr>
          <p:cNvPr id="26" name="Picture 6" descr="C:\Users\TAKAKU\AppData\Local\Microsoft\Windows\Temporary Internet Files\Content.IE5\3MIGRIP6\lgi01a201308090000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801079" y="2444554"/>
            <a:ext cx="191481" cy="168668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>
            <a:off x="2072680" y="5877272"/>
            <a:ext cx="72008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500" b="1" dirty="0" err="1" smtClean="0"/>
              <a:t>ぐうて</a:t>
            </a:r>
            <a:r>
              <a:rPr kumimoji="1" lang="ja-JP" altLang="en-US" sz="500" b="1" dirty="0" smtClean="0"/>
              <a:t>いるい</a:t>
            </a:r>
            <a:endParaRPr kumimoji="1" lang="ja-JP" altLang="en-US" sz="500" b="1" dirty="0"/>
          </a:p>
        </p:txBody>
      </p:sp>
    </p:spTree>
    <p:extLst>
      <p:ext uri="{BB962C8B-B14F-4D97-AF65-F5344CB8AC3E}">
        <p14:creationId xmlns:p14="http://schemas.microsoft.com/office/powerpoint/2010/main" val="40945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図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818" y="4979819"/>
            <a:ext cx="1070278" cy="100050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805" y="95393"/>
            <a:ext cx="9810178" cy="1161125"/>
          </a:xfrm>
        </p:spPr>
        <p:txBody>
          <a:bodyPr anchor="ctr" anchorCtr="0">
            <a:noAutofit/>
          </a:bodyPr>
          <a:lstStyle/>
          <a:p>
            <a:pPr algn="dist"/>
            <a:r>
              <a:rPr kumimoji="1" lang="ja-JP" altLang="en-US" sz="88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口蹄疫の侵入防止</a:t>
            </a:r>
            <a:endParaRPr kumimoji="1" lang="ja-JP" altLang="en-US" sz="88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632520" y="1836470"/>
            <a:ext cx="4104457" cy="424272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道民の皆様・来道された皆様へ</a:t>
            </a:r>
            <a:endParaRPr lang="ja-JP" altLang="en-US" sz="20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8522" y="1920875"/>
            <a:ext cx="553998" cy="4848225"/>
          </a:xfrm>
          <a:prstGeom prst="rect">
            <a:avLst/>
          </a:prstGeom>
          <a:noFill/>
          <a:ln w="25400">
            <a:noFill/>
          </a:ln>
        </p:spPr>
        <p:txBody>
          <a:bodyPr vert="eaVert" wrap="square" rtlCol="0">
            <a:spAutoFit/>
          </a:bodyPr>
          <a:lstStyle/>
          <a:p>
            <a:pPr algn="dist"/>
            <a:r>
              <a:rPr kumimoji="1"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平成明朝体W9" pitchFamily="18" charset="-128"/>
                <a:ea typeface="HGS平成明朝体W9" pitchFamily="18" charset="-128"/>
              </a:rPr>
              <a:t>ご協力をお願いします</a:t>
            </a:r>
            <a:endParaRPr kumimoji="1"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平成明朝体W9" pitchFamily="18" charset="-128"/>
              <a:ea typeface="HGS平成明朝体W9" pitchFamily="18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281985" y="1920875"/>
            <a:ext cx="553998" cy="4848225"/>
          </a:xfrm>
          <a:prstGeom prst="rect">
            <a:avLst/>
          </a:prstGeom>
          <a:noFill/>
          <a:ln w="28575">
            <a:noFill/>
          </a:ln>
        </p:spPr>
        <p:txBody>
          <a:bodyPr vert="eaVert" wrap="square" rtlCol="0">
            <a:spAutoFit/>
          </a:bodyPr>
          <a:lstStyle/>
          <a:p>
            <a:pPr algn="dist"/>
            <a:r>
              <a:rPr kumimoji="1"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平成明朝体W9" pitchFamily="18" charset="-128"/>
                <a:ea typeface="HGS平成明朝体W9" pitchFamily="18" charset="-128"/>
              </a:rPr>
              <a:t>ご尽力をお願いします</a:t>
            </a:r>
            <a:endParaRPr kumimoji="1"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平成明朝体W9" pitchFamily="18" charset="-128"/>
              <a:ea typeface="HGS平成明朝体W9" pitchFamily="18" charset="-128"/>
            </a:endParaRPr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5151523" y="1831969"/>
            <a:ext cx="4078201" cy="424272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畜産農家の皆様へ</a:t>
            </a:r>
            <a:endParaRPr lang="ja-JP" altLang="en-US" sz="20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サブタイトル 2"/>
          <p:cNvSpPr txBox="1">
            <a:spLocks/>
          </p:cNvSpPr>
          <p:nvPr/>
        </p:nvSpPr>
        <p:spPr>
          <a:xfrm>
            <a:off x="849313" y="5908403"/>
            <a:ext cx="8207375" cy="424272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口蹄疫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は偶蹄類（牛・豚・羊など）の病気であり、</a:t>
            </a:r>
            <a:r>
              <a:rPr lang="ja-JP" altLang="en-US" sz="18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人には感染しません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ja-JP" altLang="en-US" sz="1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サブタイトル 2"/>
          <p:cNvSpPr txBox="1">
            <a:spLocks/>
          </p:cNvSpPr>
          <p:nvPr/>
        </p:nvSpPr>
        <p:spPr>
          <a:xfrm>
            <a:off x="1042672" y="6356740"/>
            <a:ext cx="7820655" cy="424272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北海道・○</a:t>
            </a:r>
            <a:r>
              <a:rPr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○管内家畜自衛防疫推進協</a:t>
            </a:r>
            <a:r>
              <a:rPr lang="ja-JP" altLang="en-US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議会</a:t>
            </a:r>
            <a:endParaRPr lang="ja-JP" altLang="en-US" sz="2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486551" y="1171553"/>
            <a:ext cx="8915400" cy="508516"/>
            <a:chOff x="493295" y="1961147"/>
            <a:chExt cx="8915400" cy="508516"/>
          </a:xfrm>
        </p:grpSpPr>
        <p:sp>
          <p:nvSpPr>
            <p:cNvPr id="10" name="サブタイトル 2"/>
            <p:cNvSpPr txBox="1">
              <a:spLocks/>
            </p:cNvSpPr>
            <p:nvPr/>
          </p:nvSpPr>
          <p:spPr>
            <a:xfrm>
              <a:off x="493295" y="2045391"/>
              <a:ext cx="8915400" cy="424272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 anchorCtr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16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現在、韓国、中国などの諸外国において、</a:t>
              </a:r>
              <a:r>
                <a:rPr lang="ja-JP" altLang="en-US" sz="2000" b="1" dirty="0" smtClean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口蹄疫</a:t>
              </a:r>
              <a:r>
                <a:rPr lang="ja-JP" altLang="en-US" sz="16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という家畜の伝染病が発生しています。</a:t>
              </a:r>
              <a:endPara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4520952" y="1961147"/>
              <a:ext cx="10801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sz="1000" b="1" dirty="0" smtClean="0">
                  <a:solidFill>
                    <a:srgbClr val="FF0000"/>
                  </a:solidFill>
                </a:rPr>
                <a:t>こうていえき</a:t>
              </a:r>
              <a:endParaRPr kumimoji="1" lang="ja-JP" altLang="en-US" sz="1000" b="1" dirty="0">
                <a:solidFill>
                  <a:srgbClr val="FF0000"/>
                </a:solidFill>
              </a:endParaRPr>
            </a:p>
          </p:txBody>
        </p:sp>
      </p:grpSp>
      <p:pic>
        <p:nvPicPr>
          <p:cNvPr id="28" name="Picture 5" descr="C:\Users\TAKAKU\AppData\Local\Microsoft\Windows\Temporary Internet Files\Content.IE5\CROJ74GS\lgi01a2014053022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8158" y="5084764"/>
            <a:ext cx="670706" cy="792162"/>
          </a:xfrm>
          <a:prstGeom prst="rect">
            <a:avLst/>
          </a:prstGeom>
          <a:noFill/>
        </p:spPr>
      </p:pic>
      <p:pic>
        <p:nvPicPr>
          <p:cNvPr id="29" name="Picture 8" descr="C:\Users\TAKAKU\AppData\Local\Microsoft\Windows\Temporary Internet Files\Content.IE5\LABH78EO\gi01a2014053014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13952" y="5084763"/>
            <a:ext cx="823024" cy="792162"/>
          </a:xfrm>
          <a:prstGeom prst="rect">
            <a:avLst/>
          </a:prstGeom>
          <a:noFill/>
        </p:spPr>
      </p:pic>
      <p:pic>
        <p:nvPicPr>
          <p:cNvPr id="30" name="Picture 9" descr="C:\Users\TAKAKU\AppData\Local\Microsoft\Windows\Temporary Internet Files\Content.IE5\CROJ74GS\lgi01a201405300200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72681" y="5085184"/>
            <a:ext cx="720079" cy="792162"/>
          </a:xfrm>
          <a:prstGeom prst="rect">
            <a:avLst/>
          </a:prstGeom>
          <a:noFill/>
        </p:spPr>
      </p:pic>
      <p:grpSp>
        <p:nvGrpSpPr>
          <p:cNvPr id="16" name="グループ化 15"/>
          <p:cNvGrpSpPr/>
          <p:nvPr/>
        </p:nvGrpSpPr>
        <p:grpSpPr>
          <a:xfrm>
            <a:off x="5024438" y="2276872"/>
            <a:ext cx="4216960" cy="3041317"/>
            <a:chOff x="5024438" y="2276872"/>
            <a:chExt cx="4216960" cy="3041317"/>
          </a:xfrm>
        </p:grpSpPr>
        <p:sp>
          <p:nvSpPr>
            <p:cNvPr id="32" name="直方体 31"/>
            <p:cNvSpPr/>
            <p:nvPr/>
          </p:nvSpPr>
          <p:spPr>
            <a:xfrm>
              <a:off x="5025008" y="2276872"/>
              <a:ext cx="4215063" cy="3041317"/>
            </a:xfrm>
            <a:prstGeom prst="cube">
              <a:avLst>
                <a:gd name="adj" fmla="val 452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サブタイトル 2"/>
            <p:cNvSpPr txBox="1">
              <a:spLocks/>
            </p:cNvSpPr>
            <p:nvPr/>
          </p:nvSpPr>
          <p:spPr>
            <a:xfrm>
              <a:off x="5024438" y="2437860"/>
              <a:ext cx="4216960" cy="2738698"/>
            </a:xfrm>
            <a:prstGeom prst="rect">
              <a:avLst/>
            </a:prstGeom>
            <a:noFill/>
          </p:spPr>
          <p:txBody>
            <a:bodyPr vert="horz" wrap="square" lIns="91440" tIns="45720" rIns="91440" bIns="45720" rtlCol="0" anchor="t" anchorCtr="0">
              <a:sp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侵入防止のため、次のことを徹底しましょう。</a:t>
              </a:r>
            </a:p>
            <a:p>
              <a:pPr algn="l"/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・農場への部外者の立ち入りを制限</a:t>
              </a:r>
            </a:p>
            <a:p>
              <a:pPr algn="l"/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・畜舎出入口には、踏み込み消毒槽を設置</a:t>
              </a:r>
            </a:p>
            <a:p>
              <a:pPr algn="l"/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・畜舎や関係車両は、こまめな清掃・消毒</a:t>
              </a:r>
            </a:p>
            <a:p>
              <a:pPr algn="l"/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</a:t>
              </a:r>
              <a:r>
                <a:rPr lang="ja-JP" altLang="en-US" sz="13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発生国</a:t>
              </a:r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の畜産関係施設への立入を自粛</a:t>
              </a:r>
            </a:p>
            <a:p>
              <a:pPr algn="l"/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・道内産の牧草や稲わらを給与（牛、羊、山羊）</a:t>
              </a:r>
            </a:p>
            <a:p>
              <a:pPr algn="l"/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・リサイクル飼料は十分に加熱して給与（豚）</a:t>
              </a:r>
            </a:p>
            <a:p>
              <a:pPr algn="l"/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・家畜導入時は、隔離飼養して異常の有無を確認</a:t>
              </a:r>
            </a:p>
            <a:p>
              <a:pPr algn="l"/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・異常発見時は、獣医師、家畜保健衛生所に届出　　　　</a:t>
              </a:r>
            </a:p>
          </p:txBody>
        </p:sp>
        <p:pic>
          <p:nvPicPr>
            <p:cNvPr id="39" name="Picture 6" descr="C:\Users\TAKAKU\AppData\Local\Microsoft\Windows\Temporary Internet Files\Content.IE5\3MIGRIP6\lgi01a201308090000[1]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flipH="1">
              <a:off x="5079654" y="2492896"/>
              <a:ext cx="191481" cy="168668"/>
            </a:xfrm>
            <a:prstGeom prst="rect">
              <a:avLst/>
            </a:prstGeom>
          </p:spPr>
        </p:pic>
      </p:grpSp>
      <p:grpSp>
        <p:nvGrpSpPr>
          <p:cNvPr id="3" name="グループ化 2"/>
          <p:cNvGrpSpPr/>
          <p:nvPr/>
        </p:nvGrpSpPr>
        <p:grpSpPr>
          <a:xfrm>
            <a:off x="632520" y="2276872"/>
            <a:ext cx="4447135" cy="2664296"/>
            <a:chOff x="704528" y="2276872"/>
            <a:chExt cx="4375127" cy="2664296"/>
          </a:xfrm>
        </p:grpSpPr>
        <p:sp>
          <p:nvSpPr>
            <p:cNvPr id="33" name="直方体 32"/>
            <p:cNvSpPr/>
            <p:nvPr/>
          </p:nvSpPr>
          <p:spPr>
            <a:xfrm flipH="1">
              <a:off x="704528" y="2276872"/>
              <a:ext cx="4159669" cy="2664296"/>
            </a:xfrm>
            <a:prstGeom prst="cube">
              <a:avLst>
                <a:gd name="adj" fmla="val 506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サブタイトル 2"/>
            <p:cNvSpPr txBox="1">
              <a:spLocks/>
            </p:cNvSpPr>
            <p:nvPr/>
          </p:nvSpPr>
          <p:spPr>
            <a:xfrm>
              <a:off x="813684" y="2395284"/>
              <a:ext cx="4265971" cy="2545884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t" anchorCtr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口蹄疫ウイルスは、</a:t>
              </a:r>
              <a:r>
                <a:rPr lang="ja-JP" altLang="en-US" sz="1300" b="1" dirty="0" smtClean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非常に伝染力が強い</a:t>
              </a:r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ことから、</a:t>
              </a:r>
              <a:endParaRPr lang="en-US" altLang="ja-JP" sz="13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l"/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家畜の健康を守るため、次のことについて、</a:t>
              </a:r>
            </a:p>
            <a:p>
              <a:pPr algn="l"/>
              <a:r>
                <a:rPr lang="ja-JP" altLang="en-US" sz="13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ご理解</a:t>
              </a:r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とご協力をお願いします。</a:t>
              </a:r>
            </a:p>
            <a:p>
              <a:pPr algn="l"/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・口蹄疫発生国から畜産物を持ち込まない。</a:t>
              </a:r>
            </a:p>
            <a:p>
              <a:pPr algn="l"/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・畜産農場・施設などへは、必要が無い限り</a:t>
              </a:r>
              <a:endParaRPr lang="en-US" altLang="ja-JP" sz="13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l"/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立ち入らない。</a:t>
              </a:r>
            </a:p>
            <a:p>
              <a:pPr algn="l"/>
              <a:r>
                <a:rPr lang="ja-JP" altLang="en-US" sz="13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</a:t>
              </a:r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立ち入る場合は、手洗い・靴底消毒や</a:t>
              </a:r>
            </a:p>
            <a:p>
              <a:pPr algn="l"/>
              <a:r>
                <a:rPr lang="ja-JP" altLang="en-US" sz="13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衣服の交換など、農場で行われていること</a:t>
              </a:r>
              <a:r>
                <a:rPr lang="ja-JP" altLang="en-US" sz="13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に</a:t>
              </a:r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協力。</a:t>
              </a:r>
            </a:p>
            <a:p>
              <a:pPr algn="l"/>
              <a:endParaRPr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pic>
        <p:nvPicPr>
          <p:cNvPr id="26" name="Picture 6" descr="C:\Users\TAKAKU\AppData\Local\Microsoft\Windows\Temporary Internet Files\Content.IE5\3MIGRIP6\lgi01a201308090000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801079" y="2444554"/>
            <a:ext cx="191481" cy="168668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>
            <a:off x="2072680" y="5877272"/>
            <a:ext cx="72008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500" b="1" dirty="0" err="1" smtClean="0"/>
              <a:t>ぐうて</a:t>
            </a:r>
            <a:r>
              <a:rPr kumimoji="1" lang="ja-JP" altLang="en-US" sz="500" b="1" dirty="0" smtClean="0"/>
              <a:t>いるい</a:t>
            </a:r>
            <a:endParaRPr kumimoji="1" lang="ja-JP" altLang="en-US" sz="500" b="1" dirty="0"/>
          </a:p>
        </p:txBody>
      </p:sp>
    </p:spTree>
    <p:extLst>
      <p:ext uri="{BB962C8B-B14F-4D97-AF65-F5344CB8AC3E}">
        <p14:creationId xmlns:p14="http://schemas.microsoft.com/office/powerpoint/2010/main" val="34180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図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818" y="4979819"/>
            <a:ext cx="1070278" cy="100050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805" y="95393"/>
            <a:ext cx="9810178" cy="1161125"/>
          </a:xfrm>
        </p:spPr>
        <p:txBody>
          <a:bodyPr anchor="ctr" anchorCtr="0">
            <a:noAutofit/>
          </a:bodyPr>
          <a:lstStyle/>
          <a:p>
            <a:pPr algn="dist"/>
            <a:r>
              <a:rPr kumimoji="1" lang="ja-JP" altLang="en-US" sz="88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口蹄疫の侵入防止</a:t>
            </a:r>
            <a:endParaRPr kumimoji="1" lang="ja-JP" altLang="en-US" sz="88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632520" y="1836470"/>
            <a:ext cx="4104457" cy="424272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道民の皆様・来道された皆様へ</a:t>
            </a:r>
            <a:endParaRPr lang="ja-JP" altLang="en-US" sz="20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8522" y="1920875"/>
            <a:ext cx="553998" cy="4848225"/>
          </a:xfrm>
          <a:prstGeom prst="rect">
            <a:avLst/>
          </a:prstGeom>
          <a:noFill/>
          <a:ln w="25400">
            <a:noFill/>
          </a:ln>
        </p:spPr>
        <p:txBody>
          <a:bodyPr vert="eaVert" wrap="square" rtlCol="0">
            <a:spAutoFit/>
          </a:bodyPr>
          <a:lstStyle/>
          <a:p>
            <a:pPr algn="dist"/>
            <a:r>
              <a:rPr kumimoji="1"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平成明朝体W9" pitchFamily="18" charset="-128"/>
                <a:ea typeface="HGS平成明朝体W9" pitchFamily="18" charset="-128"/>
              </a:rPr>
              <a:t>ご協力をお願いします</a:t>
            </a:r>
            <a:endParaRPr kumimoji="1"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平成明朝体W9" pitchFamily="18" charset="-128"/>
              <a:ea typeface="HGS平成明朝体W9" pitchFamily="18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281985" y="1920875"/>
            <a:ext cx="553998" cy="4848225"/>
          </a:xfrm>
          <a:prstGeom prst="rect">
            <a:avLst/>
          </a:prstGeom>
          <a:noFill/>
          <a:ln w="28575">
            <a:noFill/>
          </a:ln>
        </p:spPr>
        <p:txBody>
          <a:bodyPr vert="eaVert" wrap="square" rtlCol="0">
            <a:spAutoFit/>
          </a:bodyPr>
          <a:lstStyle/>
          <a:p>
            <a:pPr algn="dist"/>
            <a:r>
              <a:rPr kumimoji="1"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平成明朝体W9" pitchFamily="18" charset="-128"/>
                <a:ea typeface="HGS平成明朝体W9" pitchFamily="18" charset="-128"/>
              </a:rPr>
              <a:t>ご尽力をお願いします</a:t>
            </a:r>
            <a:endParaRPr kumimoji="1"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平成明朝体W9" pitchFamily="18" charset="-128"/>
              <a:ea typeface="HGS平成明朝体W9" pitchFamily="18" charset="-128"/>
            </a:endParaRPr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5151523" y="1831969"/>
            <a:ext cx="4078201" cy="424272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畜産農家の皆様へ</a:t>
            </a:r>
            <a:endParaRPr lang="ja-JP" altLang="en-US" sz="20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サブタイトル 2"/>
          <p:cNvSpPr txBox="1">
            <a:spLocks/>
          </p:cNvSpPr>
          <p:nvPr/>
        </p:nvSpPr>
        <p:spPr>
          <a:xfrm>
            <a:off x="849313" y="5908403"/>
            <a:ext cx="8207375" cy="424272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口蹄疫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は偶蹄類（牛・豚・羊など）の病気であり、</a:t>
            </a:r>
            <a:r>
              <a:rPr lang="ja-JP" altLang="en-US" sz="18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人には感染しません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ja-JP" altLang="en-US" sz="1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サブタイトル 2"/>
          <p:cNvSpPr txBox="1">
            <a:spLocks/>
          </p:cNvSpPr>
          <p:nvPr/>
        </p:nvSpPr>
        <p:spPr>
          <a:xfrm>
            <a:off x="1042672" y="6356740"/>
            <a:ext cx="7820655" cy="424272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北海道・○○○○○○○○○（機関・団体名</a:t>
            </a:r>
            <a:r>
              <a:rPr lang="en-US" altLang="ja-JP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lang="ja-JP" altLang="en-US" sz="2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486551" y="1171553"/>
            <a:ext cx="8915400" cy="508516"/>
            <a:chOff x="493295" y="1961147"/>
            <a:chExt cx="8915400" cy="508516"/>
          </a:xfrm>
        </p:grpSpPr>
        <p:sp>
          <p:nvSpPr>
            <p:cNvPr id="10" name="サブタイトル 2"/>
            <p:cNvSpPr txBox="1">
              <a:spLocks/>
            </p:cNvSpPr>
            <p:nvPr/>
          </p:nvSpPr>
          <p:spPr>
            <a:xfrm>
              <a:off x="493295" y="2045391"/>
              <a:ext cx="8915400" cy="424272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 anchorCtr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16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現在、韓国、中国などの諸外国において、</a:t>
              </a:r>
              <a:r>
                <a:rPr lang="ja-JP" altLang="en-US" sz="2000" b="1" dirty="0" smtClean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口蹄疫</a:t>
              </a:r>
              <a:r>
                <a:rPr lang="ja-JP" altLang="en-US" sz="16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という家畜の伝染病が発生しています。</a:t>
              </a:r>
              <a:endPara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4520952" y="1961147"/>
              <a:ext cx="10801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sz="1000" b="1" dirty="0" smtClean="0">
                  <a:solidFill>
                    <a:srgbClr val="FF0000"/>
                  </a:solidFill>
                </a:rPr>
                <a:t>こうていえき</a:t>
              </a:r>
              <a:endParaRPr kumimoji="1" lang="ja-JP" altLang="en-US" sz="1000" b="1" dirty="0">
                <a:solidFill>
                  <a:srgbClr val="FF0000"/>
                </a:solidFill>
              </a:endParaRPr>
            </a:p>
          </p:txBody>
        </p:sp>
      </p:grpSp>
      <p:pic>
        <p:nvPicPr>
          <p:cNvPr id="28" name="Picture 5" descr="C:\Users\TAKAKU\AppData\Local\Microsoft\Windows\Temporary Internet Files\Content.IE5\CROJ74GS\lgi01a2014053022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8158" y="5084764"/>
            <a:ext cx="670706" cy="792162"/>
          </a:xfrm>
          <a:prstGeom prst="rect">
            <a:avLst/>
          </a:prstGeom>
          <a:noFill/>
        </p:spPr>
      </p:pic>
      <p:pic>
        <p:nvPicPr>
          <p:cNvPr id="29" name="Picture 8" descr="C:\Users\TAKAKU\AppData\Local\Microsoft\Windows\Temporary Internet Files\Content.IE5\LABH78EO\gi01a2014053014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13952" y="5084763"/>
            <a:ext cx="823024" cy="792162"/>
          </a:xfrm>
          <a:prstGeom prst="rect">
            <a:avLst/>
          </a:prstGeom>
          <a:noFill/>
        </p:spPr>
      </p:pic>
      <p:pic>
        <p:nvPicPr>
          <p:cNvPr id="30" name="Picture 9" descr="C:\Users\TAKAKU\AppData\Local\Microsoft\Windows\Temporary Internet Files\Content.IE5\CROJ74GS\lgi01a201405300200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72681" y="5085184"/>
            <a:ext cx="720079" cy="792162"/>
          </a:xfrm>
          <a:prstGeom prst="rect">
            <a:avLst/>
          </a:prstGeom>
          <a:noFill/>
        </p:spPr>
      </p:pic>
      <p:grpSp>
        <p:nvGrpSpPr>
          <p:cNvPr id="16" name="グループ化 15"/>
          <p:cNvGrpSpPr/>
          <p:nvPr/>
        </p:nvGrpSpPr>
        <p:grpSpPr>
          <a:xfrm>
            <a:off x="5024438" y="2276872"/>
            <a:ext cx="4216960" cy="3041317"/>
            <a:chOff x="5024438" y="2276872"/>
            <a:chExt cx="4216960" cy="3041317"/>
          </a:xfrm>
        </p:grpSpPr>
        <p:sp>
          <p:nvSpPr>
            <p:cNvPr id="32" name="直方体 31"/>
            <p:cNvSpPr/>
            <p:nvPr/>
          </p:nvSpPr>
          <p:spPr>
            <a:xfrm>
              <a:off x="5025008" y="2276872"/>
              <a:ext cx="4215063" cy="3041317"/>
            </a:xfrm>
            <a:prstGeom prst="cube">
              <a:avLst>
                <a:gd name="adj" fmla="val 452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サブタイトル 2"/>
            <p:cNvSpPr txBox="1">
              <a:spLocks/>
            </p:cNvSpPr>
            <p:nvPr/>
          </p:nvSpPr>
          <p:spPr>
            <a:xfrm>
              <a:off x="5024438" y="2437860"/>
              <a:ext cx="4216960" cy="2738698"/>
            </a:xfrm>
            <a:prstGeom prst="rect">
              <a:avLst/>
            </a:prstGeom>
            <a:noFill/>
          </p:spPr>
          <p:txBody>
            <a:bodyPr vert="horz" wrap="square" lIns="91440" tIns="45720" rIns="91440" bIns="45720" rtlCol="0" anchor="t" anchorCtr="0">
              <a:sp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侵入防止のため、次のことを徹底しましょう。</a:t>
              </a:r>
            </a:p>
            <a:p>
              <a:pPr algn="l"/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・農場への部外者の立ち入りを制限</a:t>
              </a:r>
            </a:p>
            <a:p>
              <a:pPr algn="l"/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・畜舎出入口には、踏み込み消毒槽を設置</a:t>
              </a:r>
            </a:p>
            <a:p>
              <a:pPr algn="l"/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・畜舎や関係車両は、こまめな清掃・消毒</a:t>
              </a:r>
            </a:p>
            <a:p>
              <a:pPr algn="l"/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</a:t>
              </a:r>
              <a:r>
                <a:rPr lang="ja-JP" altLang="en-US" sz="13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発生国</a:t>
              </a:r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の畜産関係施設への立入を自粛</a:t>
              </a:r>
            </a:p>
            <a:p>
              <a:pPr algn="l"/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・道内産の牧草や稲わらを給与（牛、羊、山羊）</a:t>
              </a:r>
            </a:p>
            <a:p>
              <a:pPr algn="l"/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・リサイクル飼料は十分に加熱して給与（豚）</a:t>
              </a:r>
            </a:p>
            <a:p>
              <a:pPr algn="l"/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・家畜導入時は、隔離飼養して異常の有無を確認</a:t>
              </a:r>
            </a:p>
            <a:p>
              <a:pPr algn="l"/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・異常発見時は、獣医師、家畜保健衛生所に届出　　　　</a:t>
              </a:r>
            </a:p>
          </p:txBody>
        </p:sp>
        <p:pic>
          <p:nvPicPr>
            <p:cNvPr id="39" name="Picture 6" descr="C:\Users\TAKAKU\AppData\Local\Microsoft\Windows\Temporary Internet Files\Content.IE5\3MIGRIP6\lgi01a201308090000[1]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flipH="1">
              <a:off x="5079654" y="2492896"/>
              <a:ext cx="191481" cy="168668"/>
            </a:xfrm>
            <a:prstGeom prst="rect">
              <a:avLst/>
            </a:prstGeom>
          </p:spPr>
        </p:pic>
      </p:grpSp>
      <p:grpSp>
        <p:nvGrpSpPr>
          <p:cNvPr id="3" name="グループ化 2"/>
          <p:cNvGrpSpPr/>
          <p:nvPr/>
        </p:nvGrpSpPr>
        <p:grpSpPr>
          <a:xfrm>
            <a:off x="632520" y="2276872"/>
            <a:ext cx="4447135" cy="2664296"/>
            <a:chOff x="704528" y="2276872"/>
            <a:chExt cx="4375127" cy="2664296"/>
          </a:xfrm>
        </p:grpSpPr>
        <p:sp>
          <p:nvSpPr>
            <p:cNvPr id="33" name="直方体 32"/>
            <p:cNvSpPr/>
            <p:nvPr/>
          </p:nvSpPr>
          <p:spPr>
            <a:xfrm flipH="1">
              <a:off x="704528" y="2276872"/>
              <a:ext cx="4159669" cy="2664296"/>
            </a:xfrm>
            <a:prstGeom prst="cube">
              <a:avLst>
                <a:gd name="adj" fmla="val 506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サブタイトル 2"/>
            <p:cNvSpPr txBox="1">
              <a:spLocks/>
            </p:cNvSpPr>
            <p:nvPr/>
          </p:nvSpPr>
          <p:spPr>
            <a:xfrm>
              <a:off x="813684" y="2395284"/>
              <a:ext cx="4265971" cy="2545884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t" anchorCtr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口蹄疫ウイルスは、</a:t>
              </a:r>
              <a:r>
                <a:rPr lang="ja-JP" altLang="en-US" sz="1300" b="1" dirty="0" smtClean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非常に伝染力が強い</a:t>
              </a:r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ことから、</a:t>
              </a:r>
              <a:endParaRPr lang="en-US" altLang="ja-JP" sz="13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l"/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家畜の健康を守るため、次のことについて、</a:t>
              </a:r>
            </a:p>
            <a:p>
              <a:pPr algn="l"/>
              <a:r>
                <a:rPr lang="ja-JP" altLang="en-US" sz="13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ご理解</a:t>
              </a:r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とご協力をお願いします。</a:t>
              </a:r>
            </a:p>
            <a:p>
              <a:pPr algn="l"/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・口蹄疫発生国から畜産物を持ち込まない。</a:t>
              </a:r>
            </a:p>
            <a:p>
              <a:pPr algn="l"/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・畜産農場・施設などへは、必要が無い限り</a:t>
              </a:r>
              <a:endParaRPr lang="en-US" altLang="ja-JP" sz="13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l"/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立ち入らない。</a:t>
              </a:r>
            </a:p>
            <a:p>
              <a:pPr algn="l"/>
              <a:r>
                <a:rPr lang="ja-JP" altLang="en-US" sz="13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</a:t>
              </a:r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立ち入る場合は、手洗い・靴底消毒や</a:t>
              </a:r>
            </a:p>
            <a:p>
              <a:pPr algn="l"/>
              <a:r>
                <a:rPr lang="ja-JP" altLang="en-US" sz="13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衣服の交換など、農場で行われていること</a:t>
              </a:r>
              <a:r>
                <a:rPr lang="ja-JP" altLang="en-US" sz="13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に</a:t>
              </a:r>
              <a:r>
                <a:rPr lang="ja-JP" altLang="en-US" sz="13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協力。</a:t>
              </a:r>
            </a:p>
            <a:p>
              <a:pPr algn="l"/>
              <a:endParaRPr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pic>
        <p:nvPicPr>
          <p:cNvPr id="26" name="Picture 6" descr="C:\Users\TAKAKU\AppData\Local\Microsoft\Windows\Temporary Internet Files\Content.IE5\3MIGRIP6\lgi01a201308090000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801079" y="2444554"/>
            <a:ext cx="191481" cy="168668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>
            <a:off x="2072680" y="5877272"/>
            <a:ext cx="72008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500" b="1" dirty="0" err="1" smtClean="0"/>
              <a:t>ぐうて</a:t>
            </a:r>
            <a:r>
              <a:rPr kumimoji="1" lang="ja-JP" altLang="en-US" sz="500" b="1" dirty="0" smtClean="0"/>
              <a:t>いるい</a:t>
            </a:r>
            <a:endParaRPr kumimoji="1" lang="ja-JP" altLang="en-US" sz="500" b="1" dirty="0"/>
          </a:p>
        </p:txBody>
      </p:sp>
    </p:spTree>
    <p:extLst>
      <p:ext uri="{BB962C8B-B14F-4D97-AF65-F5344CB8AC3E}">
        <p14:creationId xmlns:p14="http://schemas.microsoft.com/office/powerpoint/2010/main" val="96531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363</Words>
  <Application>Microsoft Office PowerPoint</Application>
  <PresentationFormat>A4 210 x 297 mm</PresentationFormat>
  <Paragraphs>108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HGS平成明朝体W9</vt:lpstr>
      <vt:lpstr>HG丸ｺﾞｼｯｸM-PRO</vt:lpstr>
      <vt:lpstr>ＭＳ Ｐゴシック</vt:lpstr>
      <vt:lpstr>ＭＳ 明朝</vt:lpstr>
      <vt:lpstr>Arial</vt:lpstr>
      <vt:lpstr>Calibri</vt:lpstr>
      <vt:lpstr>Calibri Light</vt:lpstr>
      <vt:lpstr>Office テーマ</vt:lpstr>
      <vt:lpstr>口蹄疫の侵入防止</vt:lpstr>
      <vt:lpstr>口蹄疫の侵入防止</vt:lpstr>
      <vt:lpstr>口蹄疫の侵入防止</vt:lpstr>
      <vt:lpstr>口蹄疫の侵入防止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北海道</dc:creator>
  <cp:lastModifiedBy>北海道</cp:lastModifiedBy>
  <cp:revision>50</cp:revision>
  <cp:lastPrinted>2015-01-15T02:20:47Z</cp:lastPrinted>
  <dcterms:created xsi:type="dcterms:W3CDTF">2015-01-11T09:01:12Z</dcterms:created>
  <dcterms:modified xsi:type="dcterms:W3CDTF">2015-01-15T09:25:09Z</dcterms:modified>
</cp:coreProperties>
</file>